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4"/>
  </p:sld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Lst>
  <p:sldSz cx="9753600" cy="7315200"/>
  <p:notesSz cx="6858000" cy="9144000"/>
  <p:embeddedFontLst>
    <p:embeddedFont>
      <p:font typeface="Open Sans Bold" panose="020B0604020202020204" charset="0"/>
      <p:regular r:id="rId31"/>
      <p:bold r:id="rId32"/>
    </p:embeddedFont>
    <p:embeddedFont>
      <p:font typeface="Calibri (MS) Bold" panose="020B0604020202020204" charset="0"/>
      <p:regular r:id="rId33"/>
    </p:embeddedFont>
    <p:embeddedFont>
      <p:font typeface="Calibri" panose="020F0502020204030204" pitchFamily="34" charset="0"/>
      <p:regular r:id="rId34"/>
      <p:bold r:id="rId35"/>
      <p:italic r:id="rId36"/>
      <p:boldItalic r:id="rId37"/>
    </p:embeddedFont>
    <p:embeddedFont>
      <p:font typeface="Calibri (MS)" panose="020B0604020202020204" charset="0"/>
      <p:regular r:id="rId38"/>
    </p:embeddedFont>
    <p:embeddedFont>
      <p:font typeface="Calibri (MS) Italics" panose="020B0604020202020204" charset="0"/>
      <p:regular r:id="rId39"/>
    </p:embeddedFont>
    <p:embeddedFont>
      <p:font typeface="Calibri (MS) Bold Italics" panose="020B0604020202020204" charset="0"/>
      <p:regular r:id="rId40"/>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4622" autoAdjust="0"/>
  </p:normalViewPr>
  <p:slideViewPr>
    <p:cSldViewPr>
      <p:cViewPr varScale="1">
        <p:scale>
          <a:sx n="101" d="100"/>
          <a:sy n="101" d="100"/>
        </p:scale>
        <p:origin x="1636" y="5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font" Target="fonts/font9.fntdata"/><Relationship Id="rId21" Type="http://schemas.openxmlformats.org/officeDocument/2006/relationships/slide" Target="slides/slide17.xml"/><Relationship Id="rId34" Type="http://schemas.openxmlformats.org/officeDocument/2006/relationships/font" Target="fonts/font4.fntdata"/><Relationship Id="rId42"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font" Target="fonts/font2.fntdata"/><Relationship Id="rId37" Type="http://schemas.openxmlformats.org/officeDocument/2006/relationships/font" Target="fonts/font7.fntdata"/><Relationship Id="rId40" Type="http://schemas.openxmlformats.org/officeDocument/2006/relationships/font" Target="fonts/font10.fntdata"/><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font" Target="fonts/font6.fntdata"/><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font" Target="fonts/font1.fntdata"/><Relationship Id="rId44"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font" Target="fonts/font5.fntdata"/><Relationship Id="rId43"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font" Target="fonts/font3.fntdata"/><Relationship Id="rId38" Type="http://schemas.openxmlformats.org/officeDocument/2006/relationships/font" Target="fonts/font8.fntdata"/></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6/22/2026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‹Nº›</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6/22/2026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‹Nº›</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6/22/2026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‹Nº›</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6/22/2026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‹Nº›</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6/22/2026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‹Nº›</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6/22/2026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‹Nº›</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6/22/2026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‹Nº›</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6/22/2026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‹Nº›</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6/22/2026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‹Nº›</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6/22/2026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‹Nº›</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6/22/2026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‹Nº›</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6/22/2026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‹Nº›</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1.jpeg"/><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1.jpeg"/><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1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1.jpeg"/><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1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1.jpeg"/><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1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1.jpeg"/><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jpeg"/><Relationship Id="rId1" Type="http://schemas.openxmlformats.org/officeDocument/2006/relationships/slideLayout" Target="../slideLayouts/slideLayout7.xml"/><Relationship Id="rId4" Type="http://schemas.openxmlformats.org/officeDocument/2006/relationships/image" Target="../media/image6.svg"/></Relationships>
</file>

<file path=ppt/slides/_rels/slide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8.png"/><Relationship Id="rId1" Type="http://schemas.openxmlformats.org/officeDocument/2006/relationships/slideLayout" Target="../slideLayouts/slideLayout7.xml"/><Relationship Id="rId4"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731520" y="2845146"/>
            <a:ext cx="8290560" cy="1660128"/>
            <a:chOff x="0" y="0"/>
            <a:chExt cx="11054080" cy="2213504"/>
          </a:xfrm>
        </p:grpSpPr>
        <p:sp>
          <p:nvSpPr>
            <p:cNvPr id="3" name="Freeform 3"/>
            <p:cNvSpPr/>
            <p:nvPr/>
          </p:nvSpPr>
          <p:spPr>
            <a:xfrm>
              <a:off x="0" y="0"/>
              <a:ext cx="11054080" cy="2213507"/>
            </a:xfrm>
            <a:custGeom>
              <a:avLst/>
              <a:gdLst/>
              <a:ahLst/>
              <a:cxnLst/>
              <a:rect l="l" t="t" r="r" b="b"/>
              <a:pathLst>
                <a:path w="11054080" h="2213507">
                  <a:moveTo>
                    <a:pt x="0" y="0"/>
                  </a:moveTo>
                  <a:lnTo>
                    <a:pt x="11054080" y="0"/>
                  </a:lnTo>
                  <a:lnTo>
                    <a:pt x="11054080" y="2213507"/>
                  </a:lnTo>
                  <a:lnTo>
                    <a:pt x="0" y="2213507"/>
                  </a:lnTo>
                  <a:close/>
                </a:path>
              </a:pathLst>
            </a:custGeom>
            <a:blipFill>
              <a:blip r:embed="rId2">
                <a:alphaModFix amt="0"/>
              </a:blip>
              <a:stretch>
                <a:fillRect t="-50080" b="-44532"/>
              </a:stretch>
            </a:blipFill>
          </p:spPr>
        </p:sp>
        <p:sp>
          <p:nvSpPr>
            <p:cNvPr id="4" name="TextBox 4"/>
            <p:cNvSpPr txBox="1"/>
            <p:nvPr/>
          </p:nvSpPr>
          <p:spPr>
            <a:xfrm>
              <a:off x="0" y="-95250"/>
              <a:ext cx="11054080" cy="2308754"/>
            </a:xfrm>
            <a:prstGeom prst="rect">
              <a:avLst/>
            </a:prstGeom>
          </p:spPr>
          <p:txBody>
            <a:bodyPr lIns="0" tIns="0" rIns="0" bIns="0" rtlCol="0" anchor="ctr"/>
            <a:lstStyle/>
            <a:p>
              <a:pPr marL="0" lvl="0" indent="0" algn="ctr">
                <a:lnSpc>
                  <a:spcPts val="5632"/>
                </a:lnSpc>
              </a:pPr>
              <a:r>
                <a:rPr lang="en-US" sz="4693">
                  <a:solidFill>
                    <a:srgbClr val="000000"/>
                  </a:solidFill>
                  <a:latin typeface="Calibri (MS)"/>
                  <a:ea typeface="Calibri (MS)"/>
                  <a:cs typeface="Calibri (MS)"/>
                  <a:sym typeface="Calibri (MS)"/>
                </a:rPr>
                <a:t>Lenguaje y comunicación intercultural</a:t>
              </a:r>
            </a:p>
          </p:txBody>
        </p:sp>
      </p:grpSp>
      <p:pic>
        <p:nvPicPr>
          <p:cNvPr id="7" name="Imagen 6"/>
          <p:cNvPicPr>
            <a:picLocks noChangeAspect="1"/>
          </p:cNvPicPr>
          <p:nvPr/>
        </p:nvPicPr>
        <p:blipFill>
          <a:blip r:embed="rId3"/>
          <a:stretch>
            <a:fillRect/>
          </a:stretch>
        </p:blipFill>
        <p:spPr>
          <a:xfrm>
            <a:off x="609600" y="304800"/>
            <a:ext cx="2755631" cy="1761897"/>
          </a:xfrm>
          <a:prstGeom prst="rect">
            <a:avLst/>
          </a:prstGeom>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0" y="-76200"/>
            <a:ext cx="9753600" cy="7418241"/>
            <a:chOff x="0" y="0"/>
            <a:chExt cx="13004800" cy="9753600"/>
          </a:xfrm>
        </p:grpSpPr>
        <p:sp>
          <p:nvSpPr>
            <p:cNvPr id="3" name="Freeform 3"/>
            <p:cNvSpPr/>
            <p:nvPr/>
          </p:nvSpPr>
          <p:spPr>
            <a:xfrm>
              <a:off x="0" y="0"/>
              <a:ext cx="13004800" cy="9753600"/>
            </a:xfrm>
            <a:custGeom>
              <a:avLst/>
              <a:gdLst/>
              <a:ahLst/>
              <a:cxnLst/>
              <a:rect l="l" t="t" r="r" b="b"/>
              <a:pathLst>
                <a:path w="13004800" h="9753600">
                  <a:moveTo>
                    <a:pt x="0" y="0"/>
                  </a:moveTo>
                  <a:lnTo>
                    <a:pt x="13004800" y="0"/>
                  </a:lnTo>
                  <a:lnTo>
                    <a:pt x="13004800" y="9753600"/>
                  </a:lnTo>
                  <a:lnTo>
                    <a:pt x="0" y="9753600"/>
                  </a:lnTo>
                  <a:lnTo>
                    <a:pt x="0" y="0"/>
                  </a:lnTo>
                  <a:close/>
                </a:path>
              </a:pathLst>
            </a:custGeom>
            <a:blipFill>
              <a:blip r:embed="rId2"/>
              <a:stretch>
                <a:fillRect l="-29579" r="-63009"/>
              </a:stretch>
            </a:blipFill>
          </p:spPr>
        </p:sp>
      </p:grpSp>
      <p:sp>
        <p:nvSpPr>
          <p:cNvPr id="6" name="TextBox 6"/>
          <p:cNvSpPr txBox="1"/>
          <p:nvPr/>
        </p:nvSpPr>
        <p:spPr>
          <a:xfrm>
            <a:off x="579120" y="2286610"/>
            <a:ext cx="8595360" cy="2962275"/>
          </a:xfrm>
          <a:prstGeom prst="rect">
            <a:avLst/>
          </a:prstGeom>
        </p:spPr>
        <p:txBody>
          <a:bodyPr lIns="0" tIns="0" rIns="0" bIns="0" rtlCol="0" anchor="t">
            <a:spAutoFit/>
          </a:bodyPr>
          <a:lstStyle/>
          <a:p>
            <a:pPr marL="274544" lvl="1" indent="-137272" algn="just">
              <a:lnSpc>
                <a:spcPts val="2559"/>
              </a:lnSpc>
              <a:buFont typeface="Arial"/>
              <a:buChar char="•"/>
            </a:pPr>
            <a:r>
              <a:rPr lang="en-US" sz="2133">
                <a:solidFill>
                  <a:srgbClr val="000000"/>
                </a:solidFill>
                <a:latin typeface="Calibri (MS)"/>
                <a:ea typeface="Calibri (MS)"/>
                <a:cs typeface="Calibri (MS)"/>
                <a:sym typeface="Calibri (MS)"/>
              </a:rPr>
              <a:t>La comunicación es uno de los procesos fundamentales que caracterizan a los seres humanos y, en mayor o menor medida, a todas las formas de vida. Es el acto mediante el cual individuos o grupos intercambian información, significados y emociones, con el fin de influir, coordinar o comprender el comportamiento de los demás. No se trata simplemente de la transmisión de palabras: implica gestos, tonos, expresiones faciales, posturas e incluso silencios. Cada aspecto de nuestra vida social está impregnado de formas de comunicación, desde las conversaciones cotidianas hasta las interacciones formales, desde las señales de tráfico hasta las obras de arte. </a:t>
            </a:r>
          </a:p>
        </p:txBody>
      </p:sp>
      <p:pic>
        <p:nvPicPr>
          <p:cNvPr id="7" name="Imagen 6"/>
          <p:cNvPicPr>
            <a:picLocks noChangeAspect="1"/>
          </p:cNvPicPr>
          <p:nvPr/>
        </p:nvPicPr>
        <p:blipFill>
          <a:blip r:embed="rId3"/>
          <a:stretch>
            <a:fillRect/>
          </a:stretch>
        </p:blipFill>
        <p:spPr>
          <a:xfrm>
            <a:off x="8077200" y="193454"/>
            <a:ext cx="1496994" cy="957149"/>
          </a:xfrm>
          <a:prstGeom prst="rect">
            <a:avLst/>
          </a:prstGeom>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501472" y="3095054"/>
            <a:ext cx="2809389" cy="3100340"/>
            <a:chOff x="0" y="0"/>
            <a:chExt cx="3745852" cy="4133786"/>
          </a:xfrm>
        </p:grpSpPr>
        <p:sp>
          <p:nvSpPr>
            <p:cNvPr id="3" name="Freeform 3"/>
            <p:cNvSpPr/>
            <p:nvPr/>
          </p:nvSpPr>
          <p:spPr>
            <a:xfrm>
              <a:off x="0" y="0"/>
              <a:ext cx="3745738" cy="4133850"/>
            </a:xfrm>
            <a:custGeom>
              <a:avLst/>
              <a:gdLst/>
              <a:ahLst/>
              <a:cxnLst/>
              <a:rect l="l" t="t" r="r" b="b"/>
              <a:pathLst>
                <a:path w="3745738" h="4133850">
                  <a:moveTo>
                    <a:pt x="3597021" y="4133723"/>
                  </a:moveTo>
                  <a:lnTo>
                    <a:pt x="148717" y="4133723"/>
                  </a:lnTo>
                  <a:cubicBezTo>
                    <a:pt x="66802" y="4133723"/>
                    <a:pt x="0" y="4076446"/>
                    <a:pt x="0" y="4006215"/>
                  </a:cubicBezTo>
                  <a:lnTo>
                    <a:pt x="0" y="127635"/>
                  </a:lnTo>
                  <a:cubicBezTo>
                    <a:pt x="0" y="57277"/>
                    <a:pt x="66802" y="0"/>
                    <a:pt x="148717" y="0"/>
                  </a:cubicBezTo>
                  <a:lnTo>
                    <a:pt x="3597021" y="0"/>
                  </a:lnTo>
                  <a:cubicBezTo>
                    <a:pt x="3678936" y="0"/>
                    <a:pt x="3745738" y="57277"/>
                    <a:pt x="3745738" y="127635"/>
                  </a:cubicBezTo>
                  <a:lnTo>
                    <a:pt x="3745738" y="4006215"/>
                  </a:lnTo>
                  <a:cubicBezTo>
                    <a:pt x="3745738" y="4076573"/>
                    <a:pt x="3678936" y="4133850"/>
                    <a:pt x="3597021" y="4133850"/>
                  </a:cubicBezTo>
                  <a:close/>
                </a:path>
              </a:pathLst>
            </a:custGeom>
            <a:solidFill>
              <a:srgbClr val="F7CC05"/>
            </a:solidFill>
          </p:spPr>
        </p:sp>
      </p:grpSp>
      <p:sp>
        <p:nvSpPr>
          <p:cNvPr id="4" name="TextBox 4"/>
          <p:cNvSpPr txBox="1"/>
          <p:nvPr/>
        </p:nvSpPr>
        <p:spPr>
          <a:xfrm>
            <a:off x="459905" y="1121359"/>
            <a:ext cx="8595360" cy="809625"/>
          </a:xfrm>
          <a:prstGeom prst="rect">
            <a:avLst/>
          </a:prstGeom>
        </p:spPr>
        <p:txBody>
          <a:bodyPr lIns="0" tIns="0" rIns="0" bIns="0" rtlCol="0" anchor="t">
            <a:spAutoFit/>
          </a:bodyPr>
          <a:lstStyle/>
          <a:p>
            <a:pPr marL="0" lvl="0" indent="0" algn="ctr">
              <a:lnSpc>
                <a:spcPts val="5632"/>
              </a:lnSpc>
            </a:pPr>
            <a:r>
              <a:rPr lang="en-US" sz="4693">
                <a:solidFill>
                  <a:srgbClr val="000000"/>
                </a:solidFill>
                <a:latin typeface="Calibri (MS)"/>
                <a:ea typeface="Calibri (MS)"/>
                <a:cs typeface="Calibri (MS)"/>
                <a:sym typeface="Calibri (MS)"/>
              </a:rPr>
              <a:t>Modelo de Shannon y Weaver</a:t>
            </a:r>
          </a:p>
        </p:txBody>
      </p:sp>
      <p:sp>
        <p:nvSpPr>
          <p:cNvPr id="5" name="TextBox 5"/>
          <p:cNvSpPr txBox="1"/>
          <p:nvPr/>
        </p:nvSpPr>
        <p:spPr>
          <a:xfrm>
            <a:off x="2999623" y="1934527"/>
            <a:ext cx="3416179" cy="695325"/>
          </a:xfrm>
          <a:prstGeom prst="rect">
            <a:avLst/>
          </a:prstGeom>
        </p:spPr>
        <p:txBody>
          <a:bodyPr lIns="0" tIns="0" rIns="0" bIns="0" rtlCol="0" anchor="t">
            <a:spAutoFit/>
          </a:bodyPr>
          <a:lstStyle/>
          <a:p>
            <a:pPr marL="0" lvl="0" indent="0" algn="ctr">
              <a:lnSpc>
                <a:spcPts val="2559"/>
              </a:lnSpc>
            </a:pPr>
            <a:r>
              <a:rPr lang="en-US" sz="2133">
                <a:solidFill>
                  <a:srgbClr val="000000"/>
                </a:solidFill>
                <a:latin typeface="Calibri (MS)"/>
                <a:ea typeface="Calibri (MS)"/>
                <a:cs typeface="Calibri (MS)"/>
                <a:sym typeface="Calibri (MS)"/>
              </a:rPr>
              <a:t>La comunicación es un proceso humano fundamental.</a:t>
            </a:r>
          </a:p>
        </p:txBody>
      </p:sp>
      <p:sp>
        <p:nvSpPr>
          <p:cNvPr id="6" name="TextBox 6"/>
          <p:cNvSpPr txBox="1"/>
          <p:nvPr/>
        </p:nvSpPr>
        <p:spPr>
          <a:xfrm>
            <a:off x="1046016" y="4244921"/>
            <a:ext cx="2030654" cy="904875"/>
          </a:xfrm>
          <a:prstGeom prst="rect">
            <a:avLst/>
          </a:prstGeom>
        </p:spPr>
        <p:txBody>
          <a:bodyPr lIns="0" tIns="0" rIns="0" bIns="0" rtlCol="0" anchor="t">
            <a:spAutoFit/>
          </a:bodyPr>
          <a:lstStyle/>
          <a:p>
            <a:pPr marL="0" lvl="0" indent="0" algn="l">
              <a:lnSpc>
                <a:spcPts val="2304"/>
              </a:lnSpc>
            </a:pPr>
            <a:r>
              <a:rPr lang="en-US" sz="1920">
                <a:solidFill>
                  <a:srgbClr val="000000"/>
                </a:solidFill>
                <a:latin typeface="Calibri (MS)"/>
                <a:ea typeface="Calibri (MS)"/>
                <a:cs typeface="Calibri (MS)"/>
                <a:sym typeface="Calibri (MS)"/>
              </a:rPr>
              <a:t>Incluye elementos verbales y no verbales.</a:t>
            </a:r>
          </a:p>
        </p:txBody>
      </p:sp>
      <p:grpSp>
        <p:nvGrpSpPr>
          <p:cNvPr id="7" name="Group 7"/>
          <p:cNvGrpSpPr/>
          <p:nvPr/>
        </p:nvGrpSpPr>
        <p:grpSpPr>
          <a:xfrm>
            <a:off x="6507242" y="3075461"/>
            <a:ext cx="2809389" cy="3100340"/>
            <a:chOff x="0" y="0"/>
            <a:chExt cx="3745852" cy="4133786"/>
          </a:xfrm>
        </p:grpSpPr>
        <p:sp>
          <p:nvSpPr>
            <p:cNvPr id="8" name="Freeform 8"/>
            <p:cNvSpPr/>
            <p:nvPr/>
          </p:nvSpPr>
          <p:spPr>
            <a:xfrm>
              <a:off x="0" y="0"/>
              <a:ext cx="3745738" cy="4133850"/>
            </a:xfrm>
            <a:custGeom>
              <a:avLst/>
              <a:gdLst/>
              <a:ahLst/>
              <a:cxnLst/>
              <a:rect l="l" t="t" r="r" b="b"/>
              <a:pathLst>
                <a:path w="3745738" h="4133850">
                  <a:moveTo>
                    <a:pt x="3597021" y="4133723"/>
                  </a:moveTo>
                  <a:lnTo>
                    <a:pt x="148717" y="4133723"/>
                  </a:lnTo>
                  <a:cubicBezTo>
                    <a:pt x="66802" y="4133723"/>
                    <a:pt x="0" y="4076446"/>
                    <a:pt x="0" y="4006215"/>
                  </a:cubicBezTo>
                  <a:lnTo>
                    <a:pt x="0" y="127635"/>
                  </a:lnTo>
                  <a:cubicBezTo>
                    <a:pt x="0" y="57277"/>
                    <a:pt x="66802" y="0"/>
                    <a:pt x="148717" y="0"/>
                  </a:cubicBezTo>
                  <a:lnTo>
                    <a:pt x="3597021" y="0"/>
                  </a:lnTo>
                  <a:cubicBezTo>
                    <a:pt x="3678936" y="0"/>
                    <a:pt x="3745738" y="57277"/>
                    <a:pt x="3745738" y="127635"/>
                  </a:cubicBezTo>
                  <a:lnTo>
                    <a:pt x="3745738" y="4006215"/>
                  </a:lnTo>
                  <a:cubicBezTo>
                    <a:pt x="3745738" y="4076573"/>
                    <a:pt x="3678936" y="4133850"/>
                    <a:pt x="3597021" y="4133850"/>
                  </a:cubicBezTo>
                  <a:close/>
                </a:path>
              </a:pathLst>
            </a:custGeom>
            <a:solidFill>
              <a:srgbClr val="F7CC05"/>
            </a:solidFill>
          </p:spPr>
        </p:sp>
      </p:grpSp>
      <p:grpSp>
        <p:nvGrpSpPr>
          <p:cNvPr id="9" name="Group 9"/>
          <p:cNvGrpSpPr/>
          <p:nvPr/>
        </p:nvGrpSpPr>
        <p:grpSpPr>
          <a:xfrm>
            <a:off x="3491313" y="3095054"/>
            <a:ext cx="2809389" cy="3100340"/>
            <a:chOff x="0" y="0"/>
            <a:chExt cx="3745852" cy="4133786"/>
          </a:xfrm>
        </p:grpSpPr>
        <p:sp>
          <p:nvSpPr>
            <p:cNvPr id="10" name="Freeform 10"/>
            <p:cNvSpPr/>
            <p:nvPr/>
          </p:nvSpPr>
          <p:spPr>
            <a:xfrm>
              <a:off x="0" y="0"/>
              <a:ext cx="3745738" cy="4133850"/>
            </a:xfrm>
            <a:custGeom>
              <a:avLst/>
              <a:gdLst/>
              <a:ahLst/>
              <a:cxnLst/>
              <a:rect l="l" t="t" r="r" b="b"/>
              <a:pathLst>
                <a:path w="3745738" h="4133850">
                  <a:moveTo>
                    <a:pt x="3597021" y="4133723"/>
                  </a:moveTo>
                  <a:lnTo>
                    <a:pt x="148717" y="4133723"/>
                  </a:lnTo>
                  <a:cubicBezTo>
                    <a:pt x="66802" y="4133723"/>
                    <a:pt x="0" y="4076446"/>
                    <a:pt x="0" y="4006215"/>
                  </a:cubicBezTo>
                  <a:lnTo>
                    <a:pt x="0" y="127635"/>
                  </a:lnTo>
                  <a:cubicBezTo>
                    <a:pt x="0" y="57277"/>
                    <a:pt x="66802" y="0"/>
                    <a:pt x="148717" y="0"/>
                  </a:cubicBezTo>
                  <a:lnTo>
                    <a:pt x="3597021" y="0"/>
                  </a:lnTo>
                  <a:cubicBezTo>
                    <a:pt x="3678936" y="0"/>
                    <a:pt x="3745738" y="57277"/>
                    <a:pt x="3745738" y="127635"/>
                  </a:cubicBezTo>
                  <a:lnTo>
                    <a:pt x="3745738" y="4006215"/>
                  </a:lnTo>
                  <a:cubicBezTo>
                    <a:pt x="3745738" y="4076573"/>
                    <a:pt x="3678936" y="4133850"/>
                    <a:pt x="3597021" y="4133850"/>
                  </a:cubicBezTo>
                  <a:close/>
                </a:path>
              </a:pathLst>
            </a:custGeom>
            <a:solidFill>
              <a:srgbClr val="F7CC05"/>
            </a:solidFill>
          </p:spPr>
        </p:sp>
      </p:grpSp>
      <p:sp>
        <p:nvSpPr>
          <p:cNvPr id="11" name="TextBox 11"/>
          <p:cNvSpPr txBox="1"/>
          <p:nvPr/>
        </p:nvSpPr>
        <p:spPr>
          <a:xfrm>
            <a:off x="3880676" y="4298613"/>
            <a:ext cx="2030654" cy="904875"/>
          </a:xfrm>
          <a:prstGeom prst="rect">
            <a:avLst/>
          </a:prstGeom>
        </p:spPr>
        <p:txBody>
          <a:bodyPr lIns="0" tIns="0" rIns="0" bIns="0" rtlCol="0" anchor="t">
            <a:spAutoFit/>
          </a:bodyPr>
          <a:lstStyle/>
          <a:p>
            <a:pPr marL="0" lvl="0" indent="0" algn="ctr">
              <a:lnSpc>
                <a:spcPts val="2304"/>
              </a:lnSpc>
            </a:pPr>
            <a:r>
              <a:rPr lang="en-US" sz="1920">
                <a:solidFill>
                  <a:srgbClr val="000000"/>
                </a:solidFill>
                <a:latin typeface="Calibri (MS)"/>
                <a:ea typeface="Calibri (MS)"/>
                <a:cs typeface="Calibri (MS)"/>
                <a:sym typeface="Calibri (MS)"/>
              </a:rPr>
              <a:t>Presente en todas las interacciones sociales</a:t>
            </a:r>
          </a:p>
        </p:txBody>
      </p:sp>
      <p:sp>
        <p:nvSpPr>
          <p:cNvPr id="12" name="TextBox 12"/>
          <p:cNvSpPr txBox="1"/>
          <p:nvPr/>
        </p:nvSpPr>
        <p:spPr>
          <a:xfrm>
            <a:off x="6944411" y="4264314"/>
            <a:ext cx="2030654" cy="1190625"/>
          </a:xfrm>
          <a:prstGeom prst="rect">
            <a:avLst/>
          </a:prstGeom>
        </p:spPr>
        <p:txBody>
          <a:bodyPr lIns="0" tIns="0" rIns="0" bIns="0" rtlCol="0" anchor="t">
            <a:spAutoFit/>
          </a:bodyPr>
          <a:lstStyle/>
          <a:p>
            <a:pPr marL="0" lvl="0" indent="0" algn="ctr">
              <a:lnSpc>
                <a:spcPts val="2304"/>
              </a:lnSpc>
            </a:pPr>
            <a:r>
              <a:rPr lang="en-US" sz="1920">
                <a:solidFill>
                  <a:srgbClr val="000000"/>
                </a:solidFill>
                <a:latin typeface="Calibri (MS)"/>
                <a:ea typeface="Calibri (MS)"/>
                <a:cs typeface="Calibri (MS)"/>
                <a:sym typeface="Calibri (MS)"/>
              </a:rPr>
              <a:t>Transmite significados, emociones e intenciones.</a:t>
            </a:r>
          </a:p>
        </p:txBody>
      </p:sp>
      <p:pic>
        <p:nvPicPr>
          <p:cNvPr id="13" name="Imagen 12"/>
          <p:cNvPicPr>
            <a:picLocks noChangeAspect="1"/>
          </p:cNvPicPr>
          <p:nvPr/>
        </p:nvPicPr>
        <p:blipFill>
          <a:blip r:embed="rId2"/>
          <a:stretch>
            <a:fillRect/>
          </a:stretch>
        </p:blipFill>
        <p:spPr>
          <a:xfrm>
            <a:off x="7994948" y="83462"/>
            <a:ext cx="1617744" cy="1034354"/>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0" y="0"/>
            <a:ext cx="9753600" cy="7315200"/>
            <a:chOff x="0" y="0"/>
            <a:chExt cx="13004800" cy="9753600"/>
          </a:xfrm>
        </p:grpSpPr>
        <p:sp>
          <p:nvSpPr>
            <p:cNvPr id="3" name="Freeform 3"/>
            <p:cNvSpPr/>
            <p:nvPr/>
          </p:nvSpPr>
          <p:spPr>
            <a:xfrm>
              <a:off x="0" y="0"/>
              <a:ext cx="13004800" cy="9753600"/>
            </a:xfrm>
            <a:custGeom>
              <a:avLst/>
              <a:gdLst/>
              <a:ahLst/>
              <a:cxnLst/>
              <a:rect l="l" t="t" r="r" b="b"/>
              <a:pathLst>
                <a:path w="13004800" h="9753600">
                  <a:moveTo>
                    <a:pt x="0" y="0"/>
                  </a:moveTo>
                  <a:lnTo>
                    <a:pt x="13004800" y="0"/>
                  </a:lnTo>
                  <a:lnTo>
                    <a:pt x="13004800" y="9753600"/>
                  </a:lnTo>
                  <a:lnTo>
                    <a:pt x="0" y="9753600"/>
                  </a:lnTo>
                  <a:lnTo>
                    <a:pt x="0" y="0"/>
                  </a:lnTo>
                  <a:close/>
                </a:path>
              </a:pathLst>
            </a:custGeom>
            <a:blipFill>
              <a:blip r:embed="rId2"/>
              <a:stretch>
                <a:fillRect l="-29579" r="-63009"/>
              </a:stretch>
            </a:blipFill>
          </p:spPr>
        </p:sp>
      </p:grpSp>
      <p:sp>
        <p:nvSpPr>
          <p:cNvPr id="6" name="TextBox 6"/>
          <p:cNvSpPr txBox="1"/>
          <p:nvPr/>
        </p:nvSpPr>
        <p:spPr>
          <a:xfrm>
            <a:off x="1661855" y="3198181"/>
            <a:ext cx="8595360" cy="2638425"/>
          </a:xfrm>
          <a:prstGeom prst="rect">
            <a:avLst/>
          </a:prstGeom>
        </p:spPr>
        <p:txBody>
          <a:bodyPr lIns="0" tIns="0" rIns="0" bIns="0" rtlCol="0" anchor="t">
            <a:spAutoFit/>
          </a:bodyPr>
          <a:lstStyle/>
          <a:p>
            <a:pPr marL="439272" lvl="1" indent="-219636" algn="l">
              <a:lnSpc>
                <a:spcPts val="4095"/>
              </a:lnSpc>
              <a:buFont typeface="Arial"/>
              <a:buChar char="•"/>
            </a:pPr>
            <a:r>
              <a:rPr lang="en-US" sz="3413">
                <a:solidFill>
                  <a:srgbClr val="000000"/>
                </a:solidFill>
                <a:latin typeface="Calibri (MS)"/>
                <a:ea typeface="Calibri (MS)"/>
                <a:cs typeface="Calibri (MS)"/>
                <a:sym typeface="Calibri (MS)"/>
              </a:rPr>
              <a:t>Verbal</a:t>
            </a:r>
          </a:p>
          <a:p>
            <a:pPr marL="439272" lvl="1" indent="-219636" algn="l">
              <a:lnSpc>
                <a:spcPts val="4095"/>
              </a:lnSpc>
              <a:buFont typeface="Arial"/>
              <a:buChar char="•"/>
            </a:pPr>
            <a:r>
              <a:rPr lang="en-US" sz="3413">
                <a:solidFill>
                  <a:srgbClr val="000000"/>
                </a:solidFill>
                <a:latin typeface="Calibri (MS)"/>
                <a:ea typeface="Calibri (MS)"/>
                <a:cs typeface="Calibri (MS)"/>
                <a:sym typeface="Calibri (MS)"/>
              </a:rPr>
              <a:t>No verbal</a:t>
            </a:r>
          </a:p>
          <a:p>
            <a:pPr marL="439272" lvl="1" indent="-219636" algn="l">
              <a:lnSpc>
                <a:spcPts val="4095"/>
              </a:lnSpc>
              <a:buFont typeface="Arial"/>
              <a:buChar char="•"/>
            </a:pPr>
            <a:r>
              <a:rPr lang="en-US" sz="3413">
                <a:solidFill>
                  <a:srgbClr val="000000"/>
                </a:solidFill>
                <a:latin typeface="Calibri (MS)"/>
                <a:ea typeface="Calibri (MS)"/>
                <a:cs typeface="Calibri (MS)"/>
                <a:sym typeface="Calibri (MS)"/>
              </a:rPr>
              <a:t>Paralingüístico</a:t>
            </a:r>
          </a:p>
          <a:p>
            <a:pPr marL="439272" lvl="1" indent="-219636" algn="l">
              <a:lnSpc>
                <a:spcPts val="4095"/>
              </a:lnSpc>
              <a:buFont typeface="Arial"/>
              <a:buChar char="•"/>
            </a:pPr>
            <a:r>
              <a:rPr lang="en-US" sz="3413">
                <a:solidFill>
                  <a:srgbClr val="000000"/>
                </a:solidFill>
                <a:latin typeface="Calibri (MS)"/>
                <a:ea typeface="Calibri (MS)"/>
                <a:cs typeface="Calibri (MS)"/>
                <a:sym typeface="Calibri (MS)"/>
              </a:rPr>
              <a:t>Visual</a:t>
            </a:r>
          </a:p>
          <a:p>
            <a:pPr marL="439272" lvl="1" indent="-219636" algn="l">
              <a:lnSpc>
                <a:spcPts val="4095"/>
              </a:lnSpc>
              <a:buFont typeface="Arial"/>
              <a:buChar char="•"/>
            </a:pPr>
            <a:r>
              <a:rPr lang="en-US" sz="3413">
                <a:solidFill>
                  <a:srgbClr val="000000"/>
                </a:solidFill>
                <a:latin typeface="Calibri (MS)"/>
                <a:ea typeface="Calibri (MS)"/>
                <a:cs typeface="Calibri (MS)"/>
                <a:sym typeface="Calibri (MS)"/>
              </a:rPr>
              <a:t>Digital y mediado</a:t>
            </a:r>
          </a:p>
        </p:txBody>
      </p:sp>
      <p:sp>
        <p:nvSpPr>
          <p:cNvPr id="7" name="TextBox 7"/>
          <p:cNvSpPr txBox="1"/>
          <p:nvPr/>
        </p:nvSpPr>
        <p:spPr>
          <a:xfrm>
            <a:off x="588064" y="2023015"/>
            <a:ext cx="8595360" cy="809625"/>
          </a:xfrm>
          <a:prstGeom prst="rect">
            <a:avLst/>
          </a:prstGeom>
        </p:spPr>
        <p:txBody>
          <a:bodyPr lIns="0" tIns="0" rIns="0" bIns="0" rtlCol="0" anchor="t">
            <a:spAutoFit/>
          </a:bodyPr>
          <a:lstStyle/>
          <a:p>
            <a:pPr marL="0" lvl="0" indent="0" algn="ctr">
              <a:lnSpc>
                <a:spcPts val="5632"/>
              </a:lnSpc>
            </a:pPr>
            <a:r>
              <a:rPr lang="en-US" sz="4693">
                <a:solidFill>
                  <a:srgbClr val="000000"/>
                </a:solidFill>
                <a:latin typeface="Calibri (MS)"/>
                <a:ea typeface="Calibri (MS)"/>
                <a:cs typeface="Calibri (MS)"/>
                <a:sym typeface="Calibri (MS)"/>
              </a:rPr>
              <a:t>Tipos de comunicación</a:t>
            </a:r>
          </a:p>
        </p:txBody>
      </p:sp>
      <p:pic>
        <p:nvPicPr>
          <p:cNvPr id="8" name="Imagen 7"/>
          <p:cNvPicPr>
            <a:picLocks noChangeAspect="1"/>
          </p:cNvPicPr>
          <p:nvPr/>
        </p:nvPicPr>
        <p:blipFill>
          <a:blip r:embed="rId3"/>
          <a:stretch>
            <a:fillRect/>
          </a:stretch>
        </p:blipFill>
        <p:spPr>
          <a:xfrm>
            <a:off x="7924800" y="152400"/>
            <a:ext cx="1615580" cy="1030313"/>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0" y="0"/>
            <a:ext cx="9753600" cy="7315200"/>
            <a:chOff x="0" y="0"/>
            <a:chExt cx="13004800" cy="9753600"/>
          </a:xfrm>
        </p:grpSpPr>
        <p:sp>
          <p:nvSpPr>
            <p:cNvPr id="3" name="Freeform 3"/>
            <p:cNvSpPr/>
            <p:nvPr/>
          </p:nvSpPr>
          <p:spPr>
            <a:xfrm>
              <a:off x="0" y="0"/>
              <a:ext cx="13004800" cy="9753600"/>
            </a:xfrm>
            <a:custGeom>
              <a:avLst/>
              <a:gdLst/>
              <a:ahLst/>
              <a:cxnLst/>
              <a:rect l="l" t="t" r="r" b="b"/>
              <a:pathLst>
                <a:path w="13004800" h="9753600">
                  <a:moveTo>
                    <a:pt x="0" y="0"/>
                  </a:moveTo>
                  <a:lnTo>
                    <a:pt x="13004800" y="0"/>
                  </a:lnTo>
                  <a:lnTo>
                    <a:pt x="13004800" y="9753600"/>
                  </a:lnTo>
                  <a:lnTo>
                    <a:pt x="0" y="9753600"/>
                  </a:lnTo>
                  <a:lnTo>
                    <a:pt x="0" y="0"/>
                  </a:lnTo>
                  <a:close/>
                </a:path>
              </a:pathLst>
            </a:custGeom>
            <a:blipFill>
              <a:blip r:embed="rId2"/>
              <a:stretch>
                <a:fillRect l="-29579" r="-63009"/>
              </a:stretch>
            </a:blipFill>
          </p:spPr>
        </p:sp>
      </p:grpSp>
      <p:sp>
        <p:nvSpPr>
          <p:cNvPr id="6" name="TextBox 6"/>
          <p:cNvSpPr txBox="1"/>
          <p:nvPr/>
        </p:nvSpPr>
        <p:spPr>
          <a:xfrm>
            <a:off x="579120" y="3216650"/>
            <a:ext cx="8595360" cy="2743200"/>
          </a:xfrm>
          <a:prstGeom prst="rect">
            <a:avLst/>
          </a:prstGeom>
        </p:spPr>
        <p:txBody>
          <a:bodyPr lIns="0" tIns="0" rIns="0" bIns="0" rtlCol="0" anchor="t">
            <a:spAutoFit/>
          </a:bodyPr>
          <a:lstStyle/>
          <a:p>
            <a:pPr marL="0" lvl="0" indent="0" algn="just">
              <a:lnSpc>
                <a:spcPts val="3583"/>
              </a:lnSpc>
            </a:pPr>
            <a:r>
              <a:rPr lang="en-US" sz="2986">
                <a:solidFill>
                  <a:srgbClr val="000000"/>
                </a:solidFill>
                <a:latin typeface="Calibri (MS)"/>
                <a:ea typeface="Calibri (MS)"/>
                <a:cs typeface="Calibri (MS)"/>
                <a:sym typeface="Calibri (MS)"/>
              </a:rPr>
              <a:t>• Verbal: Uso de palabras, ya sean habladas o escritas. Está estructurado, codificado y sigue reglas lingüísticas.</a:t>
            </a:r>
          </a:p>
          <a:p>
            <a:pPr marL="0" lvl="0" indent="0" algn="just">
              <a:lnSpc>
                <a:spcPts val="3583"/>
              </a:lnSpc>
            </a:pPr>
            <a:r>
              <a:rPr lang="en-US" sz="2986">
                <a:solidFill>
                  <a:srgbClr val="000000"/>
                </a:solidFill>
                <a:latin typeface="Calibri (MS)"/>
                <a:ea typeface="Calibri (MS)"/>
                <a:cs typeface="Calibri (MS)"/>
                <a:sym typeface="Calibri (MS)"/>
              </a:rPr>
              <a:t>• Comunicación no verbal: Incluye gestos, expresiones faciales, postura, contacto visual, proxémica (uso del espacio) y tono de voz. A menudo transmite más información emocional que las propias palabras.</a:t>
            </a:r>
          </a:p>
        </p:txBody>
      </p:sp>
      <p:sp>
        <p:nvSpPr>
          <p:cNvPr id="7" name="TextBox 7"/>
          <p:cNvSpPr txBox="1"/>
          <p:nvPr/>
        </p:nvSpPr>
        <p:spPr>
          <a:xfrm>
            <a:off x="588064" y="2023015"/>
            <a:ext cx="8595360" cy="809625"/>
          </a:xfrm>
          <a:prstGeom prst="rect">
            <a:avLst/>
          </a:prstGeom>
        </p:spPr>
        <p:txBody>
          <a:bodyPr lIns="0" tIns="0" rIns="0" bIns="0" rtlCol="0" anchor="t">
            <a:spAutoFit/>
          </a:bodyPr>
          <a:lstStyle/>
          <a:p>
            <a:pPr marL="0" lvl="0" indent="0" algn="ctr">
              <a:lnSpc>
                <a:spcPts val="5632"/>
              </a:lnSpc>
            </a:pPr>
            <a:r>
              <a:rPr lang="en-US" sz="4693">
                <a:solidFill>
                  <a:srgbClr val="000000"/>
                </a:solidFill>
                <a:latin typeface="Calibri (MS)"/>
                <a:ea typeface="Calibri (MS)"/>
                <a:cs typeface="Calibri (MS)"/>
                <a:sym typeface="Calibri (MS)"/>
              </a:rPr>
              <a:t>Tipos de comunicación</a:t>
            </a:r>
          </a:p>
        </p:txBody>
      </p:sp>
      <p:pic>
        <p:nvPicPr>
          <p:cNvPr id="8" name="Imagen 7"/>
          <p:cNvPicPr>
            <a:picLocks noChangeAspect="1"/>
          </p:cNvPicPr>
          <p:nvPr/>
        </p:nvPicPr>
        <p:blipFill>
          <a:blip r:embed="rId3"/>
          <a:stretch>
            <a:fillRect/>
          </a:stretch>
        </p:blipFill>
        <p:spPr>
          <a:xfrm>
            <a:off x="7924800" y="152508"/>
            <a:ext cx="1615580" cy="1030313"/>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0" y="0"/>
            <a:ext cx="9753600" cy="7315200"/>
            <a:chOff x="0" y="0"/>
            <a:chExt cx="13004800" cy="9753600"/>
          </a:xfrm>
        </p:grpSpPr>
        <p:sp>
          <p:nvSpPr>
            <p:cNvPr id="3" name="Freeform 3"/>
            <p:cNvSpPr/>
            <p:nvPr/>
          </p:nvSpPr>
          <p:spPr>
            <a:xfrm>
              <a:off x="0" y="0"/>
              <a:ext cx="13004800" cy="9753600"/>
            </a:xfrm>
            <a:custGeom>
              <a:avLst/>
              <a:gdLst/>
              <a:ahLst/>
              <a:cxnLst/>
              <a:rect l="l" t="t" r="r" b="b"/>
              <a:pathLst>
                <a:path w="13004800" h="9753600">
                  <a:moveTo>
                    <a:pt x="0" y="0"/>
                  </a:moveTo>
                  <a:lnTo>
                    <a:pt x="13004800" y="0"/>
                  </a:lnTo>
                  <a:lnTo>
                    <a:pt x="13004800" y="9753600"/>
                  </a:lnTo>
                  <a:lnTo>
                    <a:pt x="0" y="9753600"/>
                  </a:lnTo>
                  <a:lnTo>
                    <a:pt x="0" y="0"/>
                  </a:lnTo>
                  <a:close/>
                </a:path>
              </a:pathLst>
            </a:custGeom>
            <a:blipFill>
              <a:blip r:embed="rId2"/>
              <a:stretch>
                <a:fillRect l="-29579" r="-63009"/>
              </a:stretch>
            </a:blipFill>
          </p:spPr>
        </p:sp>
      </p:grpSp>
      <p:sp>
        <p:nvSpPr>
          <p:cNvPr id="6" name="TextBox 6"/>
          <p:cNvSpPr txBox="1"/>
          <p:nvPr/>
        </p:nvSpPr>
        <p:spPr>
          <a:xfrm>
            <a:off x="579120" y="3216650"/>
            <a:ext cx="8595360" cy="3638550"/>
          </a:xfrm>
          <a:prstGeom prst="rect">
            <a:avLst/>
          </a:prstGeom>
        </p:spPr>
        <p:txBody>
          <a:bodyPr lIns="0" tIns="0" rIns="0" bIns="0" rtlCol="0" anchor="t">
            <a:spAutoFit/>
          </a:bodyPr>
          <a:lstStyle/>
          <a:p>
            <a:pPr marL="0" lvl="0" indent="0" algn="just">
              <a:lnSpc>
                <a:spcPts val="3583"/>
              </a:lnSpc>
            </a:pPr>
            <a:r>
              <a:rPr lang="en-US" sz="2986">
                <a:solidFill>
                  <a:srgbClr val="000000"/>
                </a:solidFill>
                <a:latin typeface="Calibri (MS)"/>
                <a:ea typeface="Calibri (MS)"/>
                <a:cs typeface="Calibri (MS)"/>
                <a:sym typeface="Calibri (MS)"/>
              </a:rPr>
              <a:t>•Paralingüístico: Elementos vocales que acompañan al habla, como la entonación, el ritmo y el volumen. </a:t>
            </a:r>
          </a:p>
          <a:p>
            <a:pPr marL="0" lvl="0" indent="0" algn="just">
              <a:lnSpc>
                <a:spcPts val="3583"/>
              </a:lnSpc>
            </a:pPr>
            <a:r>
              <a:rPr lang="en-US" sz="2986">
                <a:solidFill>
                  <a:srgbClr val="000000"/>
                </a:solidFill>
                <a:latin typeface="Calibri (MS)"/>
                <a:ea typeface="Calibri (MS)"/>
                <a:cs typeface="Calibri (MS)"/>
                <a:sym typeface="Calibri (MS)"/>
              </a:rPr>
              <a:t>•Visual: Imágenes, símbolos, gráficos y señales visuales que transmiten significado. </a:t>
            </a:r>
          </a:p>
          <a:p>
            <a:pPr marL="0" lvl="0" indent="0" algn="just">
              <a:lnSpc>
                <a:spcPts val="3583"/>
              </a:lnSpc>
            </a:pPr>
            <a:r>
              <a:rPr lang="en-US" sz="2986">
                <a:solidFill>
                  <a:srgbClr val="000000"/>
                </a:solidFill>
                <a:latin typeface="Calibri (MS)"/>
                <a:ea typeface="Calibri (MS)"/>
                <a:cs typeface="Calibri (MS)"/>
                <a:sym typeface="Calibri (MS)"/>
              </a:rPr>
              <a:t>•Digital y mediado: Comunicación a través de redes sociales, correo electrónico, chat y videoconferencia, lo que añade nuevas dinámicas (asincronía, anonimato, velocidad). </a:t>
            </a:r>
          </a:p>
        </p:txBody>
      </p:sp>
      <p:sp>
        <p:nvSpPr>
          <p:cNvPr id="7" name="TextBox 7"/>
          <p:cNvSpPr txBox="1"/>
          <p:nvPr/>
        </p:nvSpPr>
        <p:spPr>
          <a:xfrm>
            <a:off x="588064" y="2023015"/>
            <a:ext cx="8595360" cy="809625"/>
          </a:xfrm>
          <a:prstGeom prst="rect">
            <a:avLst/>
          </a:prstGeom>
        </p:spPr>
        <p:txBody>
          <a:bodyPr lIns="0" tIns="0" rIns="0" bIns="0" rtlCol="0" anchor="t">
            <a:spAutoFit/>
          </a:bodyPr>
          <a:lstStyle/>
          <a:p>
            <a:pPr marL="0" lvl="0" indent="0" algn="ctr">
              <a:lnSpc>
                <a:spcPts val="5632"/>
              </a:lnSpc>
            </a:pPr>
            <a:r>
              <a:rPr lang="en-US" sz="4693">
                <a:solidFill>
                  <a:srgbClr val="000000"/>
                </a:solidFill>
                <a:latin typeface="Calibri (MS)"/>
                <a:ea typeface="Calibri (MS)"/>
                <a:cs typeface="Calibri (MS)"/>
                <a:sym typeface="Calibri (MS)"/>
              </a:rPr>
              <a:t>Tipos de comunicación</a:t>
            </a:r>
          </a:p>
        </p:txBody>
      </p:sp>
      <p:pic>
        <p:nvPicPr>
          <p:cNvPr id="8" name="Imagen 7"/>
          <p:cNvPicPr>
            <a:picLocks noChangeAspect="1"/>
          </p:cNvPicPr>
          <p:nvPr/>
        </p:nvPicPr>
        <p:blipFill>
          <a:blip r:embed="rId3"/>
          <a:stretch>
            <a:fillRect/>
          </a:stretch>
        </p:blipFill>
        <p:spPr>
          <a:xfrm>
            <a:off x="7924800" y="87555"/>
            <a:ext cx="1615580" cy="1030313"/>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891788" y="2647683"/>
            <a:ext cx="1304496" cy="2857471"/>
            <a:chOff x="0" y="0"/>
            <a:chExt cx="1739329" cy="3809962"/>
          </a:xfrm>
        </p:grpSpPr>
        <p:sp>
          <p:nvSpPr>
            <p:cNvPr id="3" name="Freeform 3"/>
            <p:cNvSpPr/>
            <p:nvPr/>
          </p:nvSpPr>
          <p:spPr>
            <a:xfrm>
              <a:off x="0" y="0"/>
              <a:ext cx="1739392" cy="3810000"/>
            </a:xfrm>
            <a:custGeom>
              <a:avLst/>
              <a:gdLst/>
              <a:ahLst/>
              <a:cxnLst/>
              <a:rect l="l" t="t" r="r" b="b"/>
              <a:pathLst>
                <a:path w="1739392" h="3810000">
                  <a:moveTo>
                    <a:pt x="0" y="0"/>
                  </a:moveTo>
                  <a:lnTo>
                    <a:pt x="1739392" y="0"/>
                  </a:lnTo>
                  <a:lnTo>
                    <a:pt x="1739392" y="3810000"/>
                  </a:lnTo>
                  <a:lnTo>
                    <a:pt x="0" y="3810000"/>
                  </a:lnTo>
                  <a:lnTo>
                    <a:pt x="0" y="0"/>
                  </a:lnTo>
                  <a:close/>
                </a:path>
              </a:pathLst>
            </a:custGeom>
            <a:blipFill>
              <a:blip r:embed="rId2"/>
              <a:stretch>
                <a:fillRect l="-214517" r="-247945"/>
              </a:stretch>
            </a:blipFill>
          </p:spPr>
        </p:sp>
      </p:grpSp>
      <p:grpSp>
        <p:nvGrpSpPr>
          <p:cNvPr id="4" name="Group 4"/>
          <p:cNvGrpSpPr/>
          <p:nvPr/>
        </p:nvGrpSpPr>
        <p:grpSpPr>
          <a:xfrm>
            <a:off x="2558167" y="2674534"/>
            <a:ext cx="1304496" cy="2857471"/>
            <a:chOff x="0" y="0"/>
            <a:chExt cx="1739329" cy="3809962"/>
          </a:xfrm>
        </p:grpSpPr>
        <p:sp>
          <p:nvSpPr>
            <p:cNvPr id="5" name="Freeform 5"/>
            <p:cNvSpPr/>
            <p:nvPr/>
          </p:nvSpPr>
          <p:spPr>
            <a:xfrm>
              <a:off x="0" y="0"/>
              <a:ext cx="1739392" cy="3810000"/>
            </a:xfrm>
            <a:custGeom>
              <a:avLst/>
              <a:gdLst/>
              <a:ahLst/>
              <a:cxnLst/>
              <a:rect l="l" t="t" r="r" b="b"/>
              <a:pathLst>
                <a:path w="1739392" h="3810000">
                  <a:moveTo>
                    <a:pt x="0" y="0"/>
                  </a:moveTo>
                  <a:lnTo>
                    <a:pt x="1739392" y="0"/>
                  </a:lnTo>
                  <a:lnTo>
                    <a:pt x="1739392" y="3810000"/>
                  </a:lnTo>
                  <a:lnTo>
                    <a:pt x="0" y="3810000"/>
                  </a:lnTo>
                  <a:lnTo>
                    <a:pt x="0" y="0"/>
                  </a:lnTo>
                  <a:close/>
                </a:path>
              </a:pathLst>
            </a:custGeom>
            <a:blipFill>
              <a:blip r:embed="rId2"/>
              <a:stretch>
                <a:fillRect l="-214517" r="-247945"/>
              </a:stretch>
            </a:blipFill>
          </p:spPr>
        </p:sp>
      </p:grpSp>
      <p:grpSp>
        <p:nvGrpSpPr>
          <p:cNvPr id="6" name="Group 6"/>
          <p:cNvGrpSpPr/>
          <p:nvPr/>
        </p:nvGrpSpPr>
        <p:grpSpPr>
          <a:xfrm>
            <a:off x="4224557" y="2683478"/>
            <a:ext cx="1304496" cy="2857471"/>
            <a:chOff x="0" y="0"/>
            <a:chExt cx="1739329" cy="3809962"/>
          </a:xfrm>
        </p:grpSpPr>
        <p:sp>
          <p:nvSpPr>
            <p:cNvPr id="7" name="Freeform 7"/>
            <p:cNvSpPr/>
            <p:nvPr/>
          </p:nvSpPr>
          <p:spPr>
            <a:xfrm>
              <a:off x="0" y="0"/>
              <a:ext cx="1739392" cy="3810000"/>
            </a:xfrm>
            <a:custGeom>
              <a:avLst/>
              <a:gdLst/>
              <a:ahLst/>
              <a:cxnLst/>
              <a:rect l="l" t="t" r="r" b="b"/>
              <a:pathLst>
                <a:path w="1739392" h="3810000">
                  <a:moveTo>
                    <a:pt x="0" y="0"/>
                  </a:moveTo>
                  <a:lnTo>
                    <a:pt x="1739392" y="0"/>
                  </a:lnTo>
                  <a:lnTo>
                    <a:pt x="1739392" y="3810000"/>
                  </a:lnTo>
                  <a:lnTo>
                    <a:pt x="0" y="3810000"/>
                  </a:lnTo>
                  <a:lnTo>
                    <a:pt x="0" y="0"/>
                  </a:lnTo>
                  <a:close/>
                </a:path>
              </a:pathLst>
            </a:custGeom>
            <a:blipFill>
              <a:blip r:embed="rId2"/>
              <a:stretch>
                <a:fillRect l="-214517" r="-247945"/>
              </a:stretch>
            </a:blipFill>
          </p:spPr>
        </p:sp>
      </p:grpSp>
      <p:grpSp>
        <p:nvGrpSpPr>
          <p:cNvPr id="8" name="Group 8"/>
          <p:cNvGrpSpPr/>
          <p:nvPr/>
        </p:nvGrpSpPr>
        <p:grpSpPr>
          <a:xfrm>
            <a:off x="5890936" y="2728217"/>
            <a:ext cx="1304496" cy="2857471"/>
            <a:chOff x="0" y="0"/>
            <a:chExt cx="1739329" cy="3809962"/>
          </a:xfrm>
        </p:grpSpPr>
        <p:sp>
          <p:nvSpPr>
            <p:cNvPr id="9" name="Freeform 9"/>
            <p:cNvSpPr/>
            <p:nvPr/>
          </p:nvSpPr>
          <p:spPr>
            <a:xfrm>
              <a:off x="0" y="0"/>
              <a:ext cx="1739392" cy="3810000"/>
            </a:xfrm>
            <a:custGeom>
              <a:avLst/>
              <a:gdLst/>
              <a:ahLst/>
              <a:cxnLst/>
              <a:rect l="l" t="t" r="r" b="b"/>
              <a:pathLst>
                <a:path w="1739392" h="3810000">
                  <a:moveTo>
                    <a:pt x="0" y="0"/>
                  </a:moveTo>
                  <a:lnTo>
                    <a:pt x="1739392" y="0"/>
                  </a:lnTo>
                  <a:lnTo>
                    <a:pt x="1739392" y="3810000"/>
                  </a:lnTo>
                  <a:lnTo>
                    <a:pt x="0" y="3810000"/>
                  </a:lnTo>
                  <a:lnTo>
                    <a:pt x="0" y="0"/>
                  </a:lnTo>
                  <a:close/>
                </a:path>
              </a:pathLst>
            </a:custGeom>
            <a:blipFill>
              <a:blip r:embed="rId2"/>
              <a:stretch>
                <a:fillRect l="-214517" r="-247945"/>
              </a:stretch>
            </a:blipFill>
          </p:spPr>
        </p:sp>
      </p:grpSp>
      <p:grpSp>
        <p:nvGrpSpPr>
          <p:cNvPr id="10" name="Group 10"/>
          <p:cNvGrpSpPr/>
          <p:nvPr/>
        </p:nvGrpSpPr>
        <p:grpSpPr>
          <a:xfrm>
            <a:off x="7557316" y="2755068"/>
            <a:ext cx="1304496" cy="2857471"/>
            <a:chOff x="0" y="0"/>
            <a:chExt cx="1739329" cy="3809962"/>
          </a:xfrm>
        </p:grpSpPr>
        <p:sp>
          <p:nvSpPr>
            <p:cNvPr id="11" name="Freeform 11"/>
            <p:cNvSpPr/>
            <p:nvPr/>
          </p:nvSpPr>
          <p:spPr>
            <a:xfrm>
              <a:off x="0" y="0"/>
              <a:ext cx="1739392" cy="3810000"/>
            </a:xfrm>
            <a:custGeom>
              <a:avLst/>
              <a:gdLst/>
              <a:ahLst/>
              <a:cxnLst/>
              <a:rect l="l" t="t" r="r" b="b"/>
              <a:pathLst>
                <a:path w="1739392" h="3810000">
                  <a:moveTo>
                    <a:pt x="0" y="0"/>
                  </a:moveTo>
                  <a:lnTo>
                    <a:pt x="1739392" y="0"/>
                  </a:lnTo>
                  <a:lnTo>
                    <a:pt x="1739392" y="3810000"/>
                  </a:lnTo>
                  <a:lnTo>
                    <a:pt x="0" y="3810000"/>
                  </a:lnTo>
                  <a:lnTo>
                    <a:pt x="0" y="0"/>
                  </a:lnTo>
                  <a:close/>
                </a:path>
              </a:pathLst>
            </a:custGeom>
            <a:blipFill>
              <a:blip r:embed="rId2"/>
              <a:stretch>
                <a:fillRect l="-214517" r="-247945"/>
              </a:stretch>
            </a:blipFill>
          </p:spPr>
        </p:sp>
      </p:grpSp>
      <p:sp>
        <p:nvSpPr>
          <p:cNvPr id="12" name="TextBox 12"/>
          <p:cNvSpPr txBox="1"/>
          <p:nvPr/>
        </p:nvSpPr>
        <p:spPr>
          <a:xfrm>
            <a:off x="579148" y="1418593"/>
            <a:ext cx="8595360" cy="809625"/>
          </a:xfrm>
          <a:prstGeom prst="rect">
            <a:avLst/>
          </a:prstGeom>
        </p:spPr>
        <p:txBody>
          <a:bodyPr lIns="0" tIns="0" rIns="0" bIns="0" rtlCol="0" anchor="t">
            <a:spAutoFit/>
          </a:bodyPr>
          <a:lstStyle/>
          <a:p>
            <a:pPr marL="0" lvl="0" indent="0" algn="ctr">
              <a:lnSpc>
                <a:spcPts val="5632"/>
              </a:lnSpc>
            </a:pPr>
            <a:r>
              <a:rPr lang="en-US" sz="4693" dirty="0" err="1">
                <a:solidFill>
                  <a:srgbClr val="000000"/>
                </a:solidFill>
                <a:latin typeface="Calibri (MS)"/>
                <a:ea typeface="Calibri (MS)"/>
                <a:cs typeface="Calibri (MS)"/>
                <a:sym typeface="Calibri (MS)"/>
              </a:rPr>
              <a:t>Axiomas</a:t>
            </a:r>
            <a:r>
              <a:rPr lang="en-US" sz="4693" dirty="0">
                <a:solidFill>
                  <a:srgbClr val="000000"/>
                </a:solidFill>
                <a:latin typeface="Calibri (MS)"/>
                <a:ea typeface="Calibri (MS)"/>
                <a:cs typeface="Calibri (MS)"/>
                <a:sym typeface="Calibri (MS)"/>
              </a:rPr>
              <a:t> de </a:t>
            </a:r>
            <a:r>
              <a:rPr lang="en-US" sz="4693" dirty="0" err="1">
                <a:solidFill>
                  <a:srgbClr val="000000"/>
                </a:solidFill>
                <a:latin typeface="Calibri (MS)"/>
                <a:ea typeface="Calibri (MS)"/>
                <a:cs typeface="Calibri (MS)"/>
                <a:sym typeface="Calibri (MS)"/>
              </a:rPr>
              <a:t>Watzlawick</a:t>
            </a:r>
            <a:endParaRPr lang="en-US" sz="4693" dirty="0">
              <a:solidFill>
                <a:srgbClr val="000000"/>
              </a:solidFill>
              <a:latin typeface="Calibri (MS)"/>
              <a:ea typeface="Calibri (MS)"/>
              <a:cs typeface="Calibri (MS)"/>
              <a:sym typeface="Calibri (MS)"/>
            </a:endParaRPr>
          </a:p>
        </p:txBody>
      </p:sp>
      <p:pic>
        <p:nvPicPr>
          <p:cNvPr id="13" name="Imagen 12"/>
          <p:cNvPicPr>
            <a:picLocks noChangeAspect="1"/>
          </p:cNvPicPr>
          <p:nvPr/>
        </p:nvPicPr>
        <p:blipFill>
          <a:blip r:embed="rId3"/>
          <a:stretch>
            <a:fillRect/>
          </a:stretch>
        </p:blipFill>
        <p:spPr>
          <a:xfrm>
            <a:off x="8001000" y="76200"/>
            <a:ext cx="1615580" cy="1030313"/>
          </a:xfrm>
          <a:prstGeom prst="rect">
            <a:avLst/>
          </a:prstGeom>
        </p:spPr>
      </p:pic>
      <p:grpSp>
        <p:nvGrpSpPr>
          <p:cNvPr id="14" name="Group 5"/>
          <p:cNvGrpSpPr/>
          <p:nvPr/>
        </p:nvGrpSpPr>
        <p:grpSpPr>
          <a:xfrm>
            <a:off x="977170" y="3950275"/>
            <a:ext cx="1011512" cy="990600"/>
            <a:chOff x="0" y="0"/>
            <a:chExt cx="1652346" cy="1652346"/>
          </a:xfrm>
        </p:grpSpPr>
        <p:sp>
          <p:nvSpPr>
            <p:cNvPr id="15" name="Freeform 6"/>
            <p:cNvSpPr/>
            <p:nvPr/>
          </p:nvSpPr>
          <p:spPr>
            <a:xfrm>
              <a:off x="0" y="0"/>
              <a:ext cx="1652270" cy="1652270"/>
            </a:xfrm>
            <a:custGeom>
              <a:avLst/>
              <a:gdLst/>
              <a:ahLst/>
              <a:cxnLst/>
              <a:rect l="l" t="t" r="r" b="b"/>
              <a:pathLst>
                <a:path w="1652270" h="1652270">
                  <a:moveTo>
                    <a:pt x="826135" y="0"/>
                  </a:moveTo>
                  <a:cubicBezTo>
                    <a:pt x="369951" y="0"/>
                    <a:pt x="0" y="369951"/>
                    <a:pt x="0" y="826135"/>
                  </a:cubicBezTo>
                  <a:cubicBezTo>
                    <a:pt x="0" y="1282319"/>
                    <a:pt x="369951" y="1652270"/>
                    <a:pt x="826135" y="1652270"/>
                  </a:cubicBezTo>
                  <a:cubicBezTo>
                    <a:pt x="1282319" y="1652270"/>
                    <a:pt x="1652270" y="1282319"/>
                    <a:pt x="1652270" y="826135"/>
                  </a:cubicBezTo>
                  <a:cubicBezTo>
                    <a:pt x="1652270" y="369951"/>
                    <a:pt x="1282446" y="0"/>
                    <a:pt x="826135" y="0"/>
                  </a:cubicBezTo>
                  <a:close/>
                </a:path>
              </a:pathLst>
            </a:custGeom>
            <a:solidFill>
              <a:srgbClr val="1157AD"/>
            </a:solidFill>
          </p:spPr>
        </p:sp>
      </p:grpSp>
      <p:sp>
        <p:nvSpPr>
          <p:cNvPr id="16" name="TextBox 7"/>
          <p:cNvSpPr txBox="1"/>
          <p:nvPr/>
        </p:nvSpPr>
        <p:spPr>
          <a:xfrm>
            <a:off x="969688" y="3733800"/>
            <a:ext cx="1011512" cy="1282402"/>
          </a:xfrm>
          <a:prstGeom prst="rect">
            <a:avLst/>
          </a:prstGeom>
        </p:spPr>
        <p:txBody>
          <a:bodyPr wrap="square" lIns="0" tIns="0" rIns="0" bIns="0" rtlCol="0" anchor="t">
            <a:spAutoFit/>
          </a:bodyPr>
          <a:lstStyle/>
          <a:p>
            <a:pPr marL="0" lvl="0" indent="0" algn="ctr">
              <a:lnSpc>
                <a:spcPts val="10047"/>
              </a:lnSpc>
            </a:pPr>
            <a:r>
              <a:rPr lang="en-US" sz="6398" b="1" dirty="0">
                <a:solidFill>
                  <a:srgbClr val="F2F3F5"/>
                </a:solidFill>
                <a:latin typeface="Open Sans Bold"/>
                <a:ea typeface="Open Sans Bold"/>
                <a:cs typeface="Open Sans Bold"/>
                <a:sym typeface="Open Sans Bold"/>
              </a:rPr>
              <a:t>1</a:t>
            </a:r>
          </a:p>
        </p:txBody>
      </p:sp>
      <p:grpSp>
        <p:nvGrpSpPr>
          <p:cNvPr id="17" name="Group 5"/>
          <p:cNvGrpSpPr/>
          <p:nvPr/>
        </p:nvGrpSpPr>
        <p:grpSpPr>
          <a:xfrm>
            <a:off x="2743200" y="3950229"/>
            <a:ext cx="1011512" cy="990600"/>
            <a:chOff x="0" y="0"/>
            <a:chExt cx="1652346" cy="1652346"/>
          </a:xfrm>
        </p:grpSpPr>
        <p:sp>
          <p:nvSpPr>
            <p:cNvPr id="18" name="Freeform 6"/>
            <p:cNvSpPr/>
            <p:nvPr/>
          </p:nvSpPr>
          <p:spPr>
            <a:xfrm>
              <a:off x="0" y="0"/>
              <a:ext cx="1652270" cy="1652270"/>
            </a:xfrm>
            <a:custGeom>
              <a:avLst/>
              <a:gdLst/>
              <a:ahLst/>
              <a:cxnLst/>
              <a:rect l="l" t="t" r="r" b="b"/>
              <a:pathLst>
                <a:path w="1652270" h="1652270">
                  <a:moveTo>
                    <a:pt x="826135" y="0"/>
                  </a:moveTo>
                  <a:cubicBezTo>
                    <a:pt x="369951" y="0"/>
                    <a:pt x="0" y="369951"/>
                    <a:pt x="0" y="826135"/>
                  </a:cubicBezTo>
                  <a:cubicBezTo>
                    <a:pt x="0" y="1282319"/>
                    <a:pt x="369951" y="1652270"/>
                    <a:pt x="826135" y="1652270"/>
                  </a:cubicBezTo>
                  <a:cubicBezTo>
                    <a:pt x="1282319" y="1652270"/>
                    <a:pt x="1652270" y="1282319"/>
                    <a:pt x="1652270" y="826135"/>
                  </a:cubicBezTo>
                  <a:cubicBezTo>
                    <a:pt x="1652270" y="369951"/>
                    <a:pt x="1282446" y="0"/>
                    <a:pt x="826135" y="0"/>
                  </a:cubicBezTo>
                  <a:close/>
                </a:path>
              </a:pathLst>
            </a:custGeom>
            <a:solidFill>
              <a:srgbClr val="1157AD"/>
            </a:solidFill>
          </p:spPr>
        </p:sp>
      </p:grpSp>
      <p:sp>
        <p:nvSpPr>
          <p:cNvPr id="19" name="TextBox 7"/>
          <p:cNvSpPr txBox="1"/>
          <p:nvPr/>
        </p:nvSpPr>
        <p:spPr>
          <a:xfrm>
            <a:off x="2735718" y="3733754"/>
            <a:ext cx="1011512" cy="1173591"/>
          </a:xfrm>
          <a:prstGeom prst="rect">
            <a:avLst/>
          </a:prstGeom>
        </p:spPr>
        <p:txBody>
          <a:bodyPr wrap="square" lIns="0" tIns="0" rIns="0" bIns="0" rtlCol="0" anchor="t">
            <a:spAutoFit/>
          </a:bodyPr>
          <a:lstStyle/>
          <a:p>
            <a:pPr marL="0" lvl="0" indent="0" algn="ctr">
              <a:lnSpc>
                <a:spcPts val="10047"/>
              </a:lnSpc>
            </a:pPr>
            <a:r>
              <a:rPr lang="en-US" sz="6398" b="1" dirty="0">
                <a:solidFill>
                  <a:srgbClr val="F2F3F5"/>
                </a:solidFill>
                <a:latin typeface="Open Sans Bold"/>
                <a:ea typeface="Open Sans Bold"/>
                <a:cs typeface="Open Sans Bold"/>
                <a:sym typeface="Open Sans Bold"/>
              </a:rPr>
              <a:t>2</a:t>
            </a:r>
            <a:endParaRPr lang="en-US" sz="6398" b="1" dirty="0">
              <a:solidFill>
                <a:srgbClr val="F2F3F5"/>
              </a:solidFill>
              <a:latin typeface="Open Sans Bold"/>
              <a:ea typeface="Open Sans Bold"/>
              <a:cs typeface="Open Sans Bold"/>
              <a:sym typeface="Open Sans Bold"/>
            </a:endParaRPr>
          </a:p>
        </p:txBody>
      </p:sp>
      <p:grpSp>
        <p:nvGrpSpPr>
          <p:cNvPr id="20" name="Group 5"/>
          <p:cNvGrpSpPr/>
          <p:nvPr/>
        </p:nvGrpSpPr>
        <p:grpSpPr>
          <a:xfrm>
            <a:off x="4343400" y="3950229"/>
            <a:ext cx="1011512" cy="990600"/>
            <a:chOff x="0" y="0"/>
            <a:chExt cx="1652346" cy="1652346"/>
          </a:xfrm>
        </p:grpSpPr>
        <p:sp>
          <p:nvSpPr>
            <p:cNvPr id="21" name="Freeform 6"/>
            <p:cNvSpPr/>
            <p:nvPr/>
          </p:nvSpPr>
          <p:spPr>
            <a:xfrm>
              <a:off x="0" y="0"/>
              <a:ext cx="1652270" cy="1652270"/>
            </a:xfrm>
            <a:custGeom>
              <a:avLst/>
              <a:gdLst/>
              <a:ahLst/>
              <a:cxnLst/>
              <a:rect l="l" t="t" r="r" b="b"/>
              <a:pathLst>
                <a:path w="1652270" h="1652270">
                  <a:moveTo>
                    <a:pt x="826135" y="0"/>
                  </a:moveTo>
                  <a:cubicBezTo>
                    <a:pt x="369951" y="0"/>
                    <a:pt x="0" y="369951"/>
                    <a:pt x="0" y="826135"/>
                  </a:cubicBezTo>
                  <a:cubicBezTo>
                    <a:pt x="0" y="1282319"/>
                    <a:pt x="369951" y="1652270"/>
                    <a:pt x="826135" y="1652270"/>
                  </a:cubicBezTo>
                  <a:cubicBezTo>
                    <a:pt x="1282319" y="1652270"/>
                    <a:pt x="1652270" y="1282319"/>
                    <a:pt x="1652270" y="826135"/>
                  </a:cubicBezTo>
                  <a:cubicBezTo>
                    <a:pt x="1652270" y="369951"/>
                    <a:pt x="1282446" y="0"/>
                    <a:pt x="826135" y="0"/>
                  </a:cubicBezTo>
                  <a:close/>
                </a:path>
              </a:pathLst>
            </a:custGeom>
            <a:solidFill>
              <a:srgbClr val="1157AD"/>
            </a:solidFill>
          </p:spPr>
        </p:sp>
      </p:grpSp>
      <p:sp>
        <p:nvSpPr>
          <p:cNvPr id="22" name="TextBox 7"/>
          <p:cNvSpPr txBox="1"/>
          <p:nvPr/>
        </p:nvSpPr>
        <p:spPr>
          <a:xfrm>
            <a:off x="4335918" y="3733754"/>
            <a:ext cx="1011512" cy="1173591"/>
          </a:xfrm>
          <a:prstGeom prst="rect">
            <a:avLst/>
          </a:prstGeom>
        </p:spPr>
        <p:txBody>
          <a:bodyPr wrap="square" lIns="0" tIns="0" rIns="0" bIns="0" rtlCol="0" anchor="t">
            <a:spAutoFit/>
          </a:bodyPr>
          <a:lstStyle/>
          <a:p>
            <a:pPr marL="0" lvl="0" indent="0" algn="ctr">
              <a:lnSpc>
                <a:spcPts val="10047"/>
              </a:lnSpc>
            </a:pPr>
            <a:r>
              <a:rPr lang="en-US" sz="6398" b="1" dirty="0" smtClean="0">
                <a:solidFill>
                  <a:srgbClr val="F2F3F5"/>
                </a:solidFill>
                <a:latin typeface="Open Sans Bold"/>
                <a:ea typeface="Open Sans Bold"/>
                <a:cs typeface="Open Sans Bold"/>
                <a:sym typeface="Open Sans Bold"/>
              </a:rPr>
              <a:t>3</a:t>
            </a:r>
            <a:endParaRPr lang="en-US" sz="6398" b="1" dirty="0">
              <a:solidFill>
                <a:srgbClr val="F2F3F5"/>
              </a:solidFill>
              <a:latin typeface="Open Sans Bold"/>
              <a:ea typeface="Open Sans Bold"/>
              <a:cs typeface="Open Sans Bold"/>
              <a:sym typeface="Open Sans Bold"/>
            </a:endParaRPr>
          </a:p>
        </p:txBody>
      </p:sp>
      <p:grpSp>
        <p:nvGrpSpPr>
          <p:cNvPr id="23" name="Group 5"/>
          <p:cNvGrpSpPr/>
          <p:nvPr/>
        </p:nvGrpSpPr>
        <p:grpSpPr>
          <a:xfrm>
            <a:off x="6096000" y="3950183"/>
            <a:ext cx="1011512" cy="990600"/>
            <a:chOff x="0" y="0"/>
            <a:chExt cx="1652346" cy="1652346"/>
          </a:xfrm>
        </p:grpSpPr>
        <p:sp>
          <p:nvSpPr>
            <p:cNvPr id="24" name="Freeform 6"/>
            <p:cNvSpPr/>
            <p:nvPr/>
          </p:nvSpPr>
          <p:spPr>
            <a:xfrm>
              <a:off x="0" y="0"/>
              <a:ext cx="1652270" cy="1652270"/>
            </a:xfrm>
            <a:custGeom>
              <a:avLst/>
              <a:gdLst/>
              <a:ahLst/>
              <a:cxnLst/>
              <a:rect l="l" t="t" r="r" b="b"/>
              <a:pathLst>
                <a:path w="1652270" h="1652270">
                  <a:moveTo>
                    <a:pt x="826135" y="0"/>
                  </a:moveTo>
                  <a:cubicBezTo>
                    <a:pt x="369951" y="0"/>
                    <a:pt x="0" y="369951"/>
                    <a:pt x="0" y="826135"/>
                  </a:cubicBezTo>
                  <a:cubicBezTo>
                    <a:pt x="0" y="1282319"/>
                    <a:pt x="369951" y="1652270"/>
                    <a:pt x="826135" y="1652270"/>
                  </a:cubicBezTo>
                  <a:cubicBezTo>
                    <a:pt x="1282319" y="1652270"/>
                    <a:pt x="1652270" y="1282319"/>
                    <a:pt x="1652270" y="826135"/>
                  </a:cubicBezTo>
                  <a:cubicBezTo>
                    <a:pt x="1652270" y="369951"/>
                    <a:pt x="1282446" y="0"/>
                    <a:pt x="826135" y="0"/>
                  </a:cubicBezTo>
                  <a:close/>
                </a:path>
              </a:pathLst>
            </a:custGeom>
            <a:solidFill>
              <a:srgbClr val="1157AD"/>
            </a:solidFill>
          </p:spPr>
        </p:sp>
      </p:grpSp>
      <p:sp>
        <p:nvSpPr>
          <p:cNvPr id="25" name="TextBox 7"/>
          <p:cNvSpPr txBox="1"/>
          <p:nvPr/>
        </p:nvSpPr>
        <p:spPr>
          <a:xfrm>
            <a:off x="6088518" y="3733708"/>
            <a:ext cx="1011512" cy="1173591"/>
          </a:xfrm>
          <a:prstGeom prst="rect">
            <a:avLst/>
          </a:prstGeom>
        </p:spPr>
        <p:txBody>
          <a:bodyPr wrap="square" lIns="0" tIns="0" rIns="0" bIns="0" rtlCol="0" anchor="t">
            <a:spAutoFit/>
          </a:bodyPr>
          <a:lstStyle/>
          <a:p>
            <a:pPr marL="0" lvl="0" indent="0" algn="ctr">
              <a:lnSpc>
                <a:spcPts val="10047"/>
              </a:lnSpc>
            </a:pPr>
            <a:r>
              <a:rPr lang="en-US" sz="6398" b="1" dirty="0">
                <a:solidFill>
                  <a:srgbClr val="F2F3F5"/>
                </a:solidFill>
                <a:latin typeface="Open Sans Bold"/>
                <a:ea typeface="Open Sans Bold"/>
                <a:cs typeface="Open Sans Bold"/>
                <a:sym typeface="Open Sans Bold"/>
              </a:rPr>
              <a:t>4</a:t>
            </a:r>
            <a:endParaRPr lang="en-US" sz="6398" b="1" dirty="0">
              <a:solidFill>
                <a:srgbClr val="F2F3F5"/>
              </a:solidFill>
              <a:latin typeface="Open Sans Bold"/>
              <a:ea typeface="Open Sans Bold"/>
              <a:cs typeface="Open Sans Bold"/>
              <a:sym typeface="Open Sans Bold"/>
            </a:endParaRPr>
          </a:p>
        </p:txBody>
      </p:sp>
      <p:grpSp>
        <p:nvGrpSpPr>
          <p:cNvPr id="26" name="Group 5"/>
          <p:cNvGrpSpPr/>
          <p:nvPr/>
        </p:nvGrpSpPr>
        <p:grpSpPr>
          <a:xfrm>
            <a:off x="7696200" y="3950137"/>
            <a:ext cx="1011512" cy="990600"/>
            <a:chOff x="0" y="0"/>
            <a:chExt cx="1652346" cy="1652346"/>
          </a:xfrm>
        </p:grpSpPr>
        <p:sp>
          <p:nvSpPr>
            <p:cNvPr id="27" name="Freeform 6"/>
            <p:cNvSpPr/>
            <p:nvPr/>
          </p:nvSpPr>
          <p:spPr>
            <a:xfrm>
              <a:off x="0" y="0"/>
              <a:ext cx="1652270" cy="1652270"/>
            </a:xfrm>
            <a:custGeom>
              <a:avLst/>
              <a:gdLst/>
              <a:ahLst/>
              <a:cxnLst/>
              <a:rect l="l" t="t" r="r" b="b"/>
              <a:pathLst>
                <a:path w="1652270" h="1652270">
                  <a:moveTo>
                    <a:pt x="826135" y="0"/>
                  </a:moveTo>
                  <a:cubicBezTo>
                    <a:pt x="369951" y="0"/>
                    <a:pt x="0" y="369951"/>
                    <a:pt x="0" y="826135"/>
                  </a:cubicBezTo>
                  <a:cubicBezTo>
                    <a:pt x="0" y="1282319"/>
                    <a:pt x="369951" y="1652270"/>
                    <a:pt x="826135" y="1652270"/>
                  </a:cubicBezTo>
                  <a:cubicBezTo>
                    <a:pt x="1282319" y="1652270"/>
                    <a:pt x="1652270" y="1282319"/>
                    <a:pt x="1652270" y="826135"/>
                  </a:cubicBezTo>
                  <a:cubicBezTo>
                    <a:pt x="1652270" y="369951"/>
                    <a:pt x="1282446" y="0"/>
                    <a:pt x="826135" y="0"/>
                  </a:cubicBezTo>
                  <a:close/>
                </a:path>
              </a:pathLst>
            </a:custGeom>
            <a:solidFill>
              <a:srgbClr val="1157AD"/>
            </a:solidFill>
          </p:spPr>
        </p:sp>
      </p:grpSp>
      <p:sp>
        <p:nvSpPr>
          <p:cNvPr id="28" name="TextBox 7"/>
          <p:cNvSpPr txBox="1"/>
          <p:nvPr/>
        </p:nvSpPr>
        <p:spPr>
          <a:xfrm>
            <a:off x="7688718" y="3733662"/>
            <a:ext cx="1011512" cy="1173591"/>
          </a:xfrm>
          <a:prstGeom prst="rect">
            <a:avLst/>
          </a:prstGeom>
        </p:spPr>
        <p:txBody>
          <a:bodyPr wrap="square" lIns="0" tIns="0" rIns="0" bIns="0" rtlCol="0" anchor="t">
            <a:spAutoFit/>
          </a:bodyPr>
          <a:lstStyle/>
          <a:p>
            <a:pPr marL="0" lvl="0" indent="0" algn="ctr">
              <a:lnSpc>
                <a:spcPts val="10047"/>
              </a:lnSpc>
            </a:pPr>
            <a:r>
              <a:rPr lang="en-US" sz="6398" b="1" dirty="0">
                <a:solidFill>
                  <a:srgbClr val="F2F3F5"/>
                </a:solidFill>
                <a:latin typeface="Open Sans Bold"/>
                <a:ea typeface="Open Sans Bold"/>
                <a:cs typeface="Open Sans Bold"/>
                <a:sym typeface="Open Sans Bold"/>
              </a:rPr>
              <a:t>5</a:t>
            </a:r>
            <a:endParaRPr lang="en-US" sz="6398" b="1" dirty="0">
              <a:solidFill>
                <a:srgbClr val="F2F3F5"/>
              </a:solidFill>
              <a:latin typeface="Open Sans Bold"/>
              <a:ea typeface="Open Sans Bold"/>
              <a:cs typeface="Open Sans Bold"/>
              <a:sym typeface="Open Sans Bold"/>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863508" y="1008812"/>
            <a:ext cx="8778240" cy="1219200"/>
            <a:chOff x="0" y="0"/>
            <a:chExt cx="11704320" cy="1625600"/>
          </a:xfrm>
        </p:grpSpPr>
        <p:sp>
          <p:nvSpPr>
            <p:cNvPr id="3" name="Freeform 3"/>
            <p:cNvSpPr/>
            <p:nvPr/>
          </p:nvSpPr>
          <p:spPr>
            <a:xfrm>
              <a:off x="0" y="0"/>
              <a:ext cx="11704320" cy="1625600"/>
            </a:xfrm>
            <a:custGeom>
              <a:avLst/>
              <a:gdLst/>
              <a:ahLst/>
              <a:cxnLst/>
              <a:rect l="l" t="t" r="r" b="b"/>
              <a:pathLst>
                <a:path w="11704320" h="1625600">
                  <a:moveTo>
                    <a:pt x="0" y="0"/>
                  </a:moveTo>
                  <a:lnTo>
                    <a:pt x="11704320" y="0"/>
                  </a:lnTo>
                  <a:lnTo>
                    <a:pt x="11704320" y="1625600"/>
                  </a:lnTo>
                  <a:lnTo>
                    <a:pt x="0" y="1625600"/>
                  </a:lnTo>
                  <a:close/>
                </a:path>
              </a:pathLst>
            </a:custGeom>
            <a:blipFill>
              <a:blip r:embed="rId2">
                <a:alphaModFix amt="0"/>
              </a:blip>
              <a:stretch>
                <a:fillRect t="-90292" b="-90292"/>
              </a:stretch>
            </a:blipFill>
          </p:spPr>
        </p:sp>
        <p:sp>
          <p:nvSpPr>
            <p:cNvPr id="4" name="TextBox 4"/>
            <p:cNvSpPr txBox="1"/>
            <p:nvPr/>
          </p:nvSpPr>
          <p:spPr>
            <a:xfrm>
              <a:off x="0" y="-95250"/>
              <a:ext cx="11704320" cy="1720850"/>
            </a:xfrm>
            <a:prstGeom prst="rect">
              <a:avLst/>
            </a:prstGeom>
          </p:spPr>
          <p:txBody>
            <a:bodyPr lIns="0" tIns="0" rIns="0" bIns="0" rtlCol="0" anchor="ctr"/>
            <a:lstStyle/>
            <a:p>
              <a:pPr marL="0" lvl="0" indent="0" algn="ctr">
                <a:lnSpc>
                  <a:spcPts val="5632"/>
                </a:lnSpc>
              </a:pPr>
              <a:r>
                <a:rPr lang="en-US" sz="4693">
                  <a:solidFill>
                    <a:srgbClr val="000000"/>
                  </a:solidFill>
                  <a:latin typeface="Calibri (MS)"/>
                  <a:ea typeface="Calibri (MS)"/>
                  <a:cs typeface="Calibri (MS)"/>
                  <a:sym typeface="Calibri (MS)"/>
                </a:rPr>
                <a:t>Watzlawick: Primer axioma</a:t>
              </a:r>
            </a:p>
          </p:txBody>
        </p:sp>
      </p:grpSp>
      <p:sp>
        <p:nvSpPr>
          <p:cNvPr id="5" name="TextBox 5"/>
          <p:cNvSpPr txBox="1"/>
          <p:nvPr/>
        </p:nvSpPr>
        <p:spPr>
          <a:xfrm>
            <a:off x="579120" y="2741819"/>
            <a:ext cx="8595360" cy="2124075"/>
          </a:xfrm>
          <a:prstGeom prst="rect">
            <a:avLst/>
          </a:prstGeom>
        </p:spPr>
        <p:txBody>
          <a:bodyPr lIns="0" tIns="0" rIns="0" bIns="0" rtlCol="0" anchor="t">
            <a:spAutoFit/>
          </a:bodyPr>
          <a:lstStyle/>
          <a:p>
            <a:pPr marL="439272" lvl="1" indent="-219636" algn="l">
              <a:lnSpc>
                <a:spcPts val="4095"/>
              </a:lnSpc>
              <a:buFont typeface="Arial"/>
              <a:buChar char="•"/>
            </a:pPr>
            <a:r>
              <a:rPr lang="en-US" sz="3413">
                <a:solidFill>
                  <a:srgbClr val="000000"/>
                </a:solidFill>
                <a:latin typeface="Calibri (MS)"/>
                <a:ea typeface="Calibri (MS)"/>
                <a:cs typeface="Calibri (MS)"/>
                <a:sym typeface="Calibri (MS)"/>
              </a:rPr>
              <a:t>No puedes no comunicarte</a:t>
            </a:r>
          </a:p>
          <a:p>
            <a:pPr marL="439272" lvl="1" indent="-219636" algn="l">
              <a:lnSpc>
                <a:spcPts val="4095"/>
              </a:lnSpc>
              <a:buFont typeface="Arial"/>
              <a:buChar char="•"/>
            </a:pPr>
            <a:r>
              <a:rPr lang="en-US" sz="3413">
                <a:solidFill>
                  <a:srgbClr val="000000"/>
                </a:solidFill>
                <a:latin typeface="Calibri (MS)"/>
                <a:ea typeface="Calibri (MS)"/>
                <a:cs typeface="Calibri (MS)"/>
                <a:sym typeface="Calibri (MS)"/>
              </a:rPr>
              <a:t>Cada comportamiento transmite un significado.</a:t>
            </a:r>
          </a:p>
          <a:p>
            <a:pPr marL="439272" lvl="1" indent="-219636" algn="l">
              <a:lnSpc>
                <a:spcPts val="4095"/>
              </a:lnSpc>
              <a:buFont typeface="Arial"/>
              <a:buChar char="•"/>
            </a:pPr>
            <a:r>
              <a:rPr lang="en-US" sz="3413">
                <a:solidFill>
                  <a:srgbClr val="000000"/>
                </a:solidFill>
                <a:latin typeface="Calibri (MS)"/>
                <a:ea typeface="Calibri (MS)"/>
                <a:cs typeface="Calibri (MS)"/>
                <a:sym typeface="Calibri (MS)"/>
              </a:rPr>
              <a:t>El silencio es comunicación.</a:t>
            </a:r>
          </a:p>
        </p:txBody>
      </p:sp>
      <p:grpSp>
        <p:nvGrpSpPr>
          <p:cNvPr id="8" name="Group 8"/>
          <p:cNvGrpSpPr/>
          <p:nvPr/>
        </p:nvGrpSpPr>
        <p:grpSpPr>
          <a:xfrm>
            <a:off x="8121005" y="2531354"/>
            <a:ext cx="1304496" cy="2857471"/>
            <a:chOff x="0" y="0"/>
            <a:chExt cx="1739329" cy="3809962"/>
          </a:xfrm>
        </p:grpSpPr>
        <p:sp>
          <p:nvSpPr>
            <p:cNvPr id="9" name="Freeform 9"/>
            <p:cNvSpPr/>
            <p:nvPr/>
          </p:nvSpPr>
          <p:spPr>
            <a:xfrm>
              <a:off x="0" y="0"/>
              <a:ext cx="1739392" cy="3810000"/>
            </a:xfrm>
            <a:custGeom>
              <a:avLst/>
              <a:gdLst/>
              <a:ahLst/>
              <a:cxnLst/>
              <a:rect l="l" t="t" r="r" b="b"/>
              <a:pathLst>
                <a:path w="1739392" h="3810000">
                  <a:moveTo>
                    <a:pt x="0" y="0"/>
                  </a:moveTo>
                  <a:lnTo>
                    <a:pt x="1739392" y="0"/>
                  </a:lnTo>
                  <a:lnTo>
                    <a:pt x="1739392" y="3810000"/>
                  </a:lnTo>
                  <a:lnTo>
                    <a:pt x="0" y="3810000"/>
                  </a:lnTo>
                  <a:lnTo>
                    <a:pt x="0" y="0"/>
                  </a:lnTo>
                  <a:close/>
                </a:path>
              </a:pathLst>
            </a:custGeom>
            <a:blipFill>
              <a:blip r:embed="rId3"/>
              <a:stretch>
                <a:fillRect l="-214517" r="-247945"/>
              </a:stretch>
            </a:blipFill>
          </p:spPr>
        </p:sp>
      </p:grpSp>
      <p:pic>
        <p:nvPicPr>
          <p:cNvPr id="10" name="Imagen 9"/>
          <p:cNvPicPr>
            <a:picLocks noChangeAspect="1"/>
          </p:cNvPicPr>
          <p:nvPr/>
        </p:nvPicPr>
        <p:blipFill>
          <a:blip r:embed="rId4"/>
          <a:stretch>
            <a:fillRect/>
          </a:stretch>
        </p:blipFill>
        <p:spPr>
          <a:xfrm>
            <a:off x="7965486" y="152400"/>
            <a:ext cx="1615580" cy="1030313"/>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863508" y="937375"/>
            <a:ext cx="8778240" cy="1290638"/>
            <a:chOff x="0" y="-95249"/>
            <a:chExt cx="11704320" cy="1720851"/>
          </a:xfrm>
        </p:grpSpPr>
        <p:sp>
          <p:nvSpPr>
            <p:cNvPr id="3" name="Freeform 3"/>
            <p:cNvSpPr/>
            <p:nvPr/>
          </p:nvSpPr>
          <p:spPr>
            <a:xfrm>
              <a:off x="0" y="0"/>
              <a:ext cx="11704320" cy="1625600"/>
            </a:xfrm>
            <a:custGeom>
              <a:avLst/>
              <a:gdLst/>
              <a:ahLst/>
              <a:cxnLst/>
              <a:rect l="l" t="t" r="r" b="b"/>
              <a:pathLst>
                <a:path w="11704320" h="1625600">
                  <a:moveTo>
                    <a:pt x="0" y="0"/>
                  </a:moveTo>
                  <a:lnTo>
                    <a:pt x="11704320" y="0"/>
                  </a:lnTo>
                  <a:lnTo>
                    <a:pt x="11704320" y="1625600"/>
                  </a:lnTo>
                  <a:lnTo>
                    <a:pt x="0" y="1625600"/>
                  </a:lnTo>
                  <a:close/>
                </a:path>
              </a:pathLst>
            </a:custGeom>
            <a:blipFill>
              <a:blip r:embed="rId2">
                <a:alphaModFix amt="0"/>
              </a:blip>
              <a:stretch>
                <a:fillRect t="-90292" b="-90292"/>
              </a:stretch>
            </a:blipFill>
          </p:spPr>
        </p:sp>
        <p:sp>
          <p:nvSpPr>
            <p:cNvPr id="4" name="TextBox 4"/>
            <p:cNvSpPr txBox="1"/>
            <p:nvPr/>
          </p:nvSpPr>
          <p:spPr>
            <a:xfrm>
              <a:off x="1354544" y="-95249"/>
              <a:ext cx="10349776" cy="1720851"/>
            </a:xfrm>
            <a:prstGeom prst="rect">
              <a:avLst/>
            </a:prstGeom>
          </p:spPr>
          <p:txBody>
            <a:bodyPr lIns="0" tIns="0" rIns="0" bIns="0" rtlCol="0" anchor="ctr"/>
            <a:lstStyle/>
            <a:p>
              <a:pPr marL="0" lvl="0" indent="0" algn="ctr">
                <a:lnSpc>
                  <a:spcPts val="5632"/>
                </a:lnSpc>
              </a:pPr>
              <a:r>
                <a:rPr lang="en-US" sz="4693" dirty="0" err="1">
                  <a:solidFill>
                    <a:srgbClr val="000000"/>
                  </a:solidFill>
                  <a:latin typeface="Calibri (MS)"/>
                  <a:ea typeface="Calibri (MS)"/>
                  <a:cs typeface="Calibri (MS)"/>
                  <a:sym typeface="Calibri (MS)"/>
                </a:rPr>
                <a:t>Watzlawick</a:t>
              </a:r>
              <a:r>
                <a:rPr lang="en-US" sz="4693" dirty="0">
                  <a:solidFill>
                    <a:srgbClr val="000000"/>
                  </a:solidFill>
                  <a:latin typeface="Calibri (MS)"/>
                  <a:ea typeface="Calibri (MS)"/>
                  <a:cs typeface="Calibri (MS)"/>
                  <a:sym typeface="Calibri (MS)"/>
                </a:rPr>
                <a:t>: Segundo </a:t>
              </a:r>
              <a:r>
                <a:rPr lang="en-US" sz="4693" dirty="0" err="1">
                  <a:solidFill>
                    <a:srgbClr val="000000"/>
                  </a:solidFill>
                  <a:latin typeface="Calibri (MS)"/>
                  <a:ea typeface="Calibri (MS)"/>
                  <a:cs typeface="Calibri (MS)"/>
                  <a:sym typeface="Calibri (MS)"/>
                </a:rPr>
                <a:t>axioma</a:t>
              </a:r>
              <a:endParaRPr lang="en-US" sz="4693" dirty="0">
                <a:solidFill>
                  <a:srgbClr val="000000"/>
                </a:solidFill>
                <a:latin typeface="Calibri (MS)"/>
                <a:ea typeface="Calibri (MS)"/>
                <a:cs typeface="Calibri (MS)"/>
                <a:sym typeface="Calibri (MS)"/>
              </a:endParaRPr>
            </a:p>
          </p:txBody>
        </p:sp>
      </p:grpSp>
      <p:sp>
        <p:nvSpPr>
          <p:cNvPr id="5" name="TextBox 5"/>
          <p:cNvSpPr txBox="1"/>
          <p:nvPr/>
        </p:nvSpPr>
        <p:spPr>
          <a:xfrm>
            <a:off x="579120" y="2741819"/>
            <a:ext cx="8595360" cy="2124075"/>
          </a:xfrm>
          <a:prstGeom prst="rect">
            <a:avLst/>
          </a:prstGeom>
        </p:spPr>
        <p:txBody>
          <a:bodyPr lIns="0" tIns="0" rIns="0" bIns="0" rtlCol="0" anchor="t">
            <a:spAutoFit/>
          </a:bodyPr>
          <a:lstStyle/>
          <a:p>
            <a:pPr marL="439272" lvl="1" indent="-219636" algn="l">
              <a:lnSpc>
                <a:spcPts val="4095"/>
              </a:lnSpc>
              <a:buFont typeface="Arial"/>
              <a:buChar char="•"/>
            </a:pPr>
            <a:r>
              <a:rPr lang="en-US" sz="3413">
                <a:solidFill>
                  <a:srgbClr val="000000"/>
                </a:solidFill>
                <a:latin typeface="Calibri (MS)"/>
                <a:ea typeface="Calibri (MS)"/>
                <a:cs typeface="Calibri (MS)"/>
                <a:sym typeface="Calibri (MS)"/>
              </a:rPr>
              <a:t>Contenido y relación</a:t>
            </a:r>
          </a:p>
          <a:p>
            <a:pPr marL="439272" lvl="1" indent="-219636" algn="l">
              <a:lnSpc>
                <a:spcPts val="4095"/>
              </a:lnSpc>
              <a:buFont typeface="Arial"/>
              <a:buChar char="•"/>
            </a:pPr>
            <a:r>
              <a:rPr lang="en-US" sz="3413">
                <a:solidFill>
                  <a:srgbClr val="000000"/>
                </a:solidFill>
                <a:latin typeface="Calibri (MS)"/>
                <a:ea typeface="Calibri (MS)"/>
                <a:cs typeface="Calibri (MS)"/>
                <a:sym typeface="Calibri (MS)"/>
              </a:rPr>
              <a:t>El significado depende del tono y del contexto.</a:t>
            </a:r>
          </a:p>
          <a:p>
            <a:pPr marL="439272" lvl="1" indent="-219636" algn="l">
              <a:lnSpc>
                <a:spcPts val="4095"/>
              </a:lnSpc>
              <a:buFont typeface="Arial"/>
              <a:buChar char="•"/>
            </a:pPr>
            <a:r>
              <a:rPr lang="en-US" sz="3413">
                <a:solidFill>
                  <a:srgbClr val="000000"/>
                </a:solidFill>
                <a:latin typeface="Calibri (MS)"/>
                <a:ea typeface="Calibri (MS)"/>
                <a:cs typeface="Calibri (MS)"/>
                <a:sym typeface="Calibri (MS)"/>
              </a:rPr>
              <a:t>Los conflictos relacionales son comunes.</a:t>
            </a:r>
          </a:p>
        </p:txBody>
      </p:sp>
      <p:grpSp>
        <p:nvGrpSpPr>
          <p:cNvPr id="8" name="Group 8"/>
          <p:cNvGrpSpPr/>
          <p:nvPr/>
        </p:nvGrpSpPr>
        <p:grpSpPr>
          <a:xfrm>
            <a:off x="8121005" y="2531354"/>
            <a:ext cx="1304496" cy="2857471"/>
            <a:chOff x="0" y="0"/>
            <a:chExt cx="1739329" cy="3809962"/>
          </a:xfrm>
        </p:grpSpPr>
        <p:sp>
          <p:nvSpPr>
            <p:cNvPr id="9" name="Freeform 9"/>
            <p:cNvSpPr/>
            <p:nvPr/>
          </p:nvSpPr>
          <p:spPr>
            <a:xfrm>
              <a:off x="0" y="0"/>
              <a:ext cx="1739392" cy="3810000"/>
            </a:xfrm>
            <a:custGeom>
              <a:avLst/>
              <a:gdLst/>
              <a:ahLst/>
              <a:cxnLst/>
              <a:rect l="l" t="t" r="r" b="b"/>
              <a:pathLst>
                <a:path w="1739392" h="3810000">
                  <a:moveTo>
                    <a:pt x="0" y="0"/>
                  </a:moveTo>
                  <a:lnTo>
                    <a:pt x="1739392" y="0"/>
                  </a:lnTo>
                  <a:lnTo>
                    <a:pt x="1739392" y="3810000"/>
                  </a:lnTo>
                  <a:lnTo>
                    <a:pt x="0" y="3810000"/>
                  </a:lnTo>
                  <a:lnTo>
                    <a:pt x="0" y="0"/>
                  </a:lnTo>
                  <a:close/>
                </a:path>
              </a:pathLst>
            </a:custGeom>
            <a:blipFill>
              <a:blip r:embed="rId3"/>
              <a:stretch>
                <a:fillRect l="-214517" r="-247945"/>
              </a:stretch>
            </a:blipFill>
          </p:spPr>
        </p:sp>
      </p:grpSp>
      <p:pic>
        <p:nvPicPr>
          <p:cNvPr id="10" name="Imagen 9"/>
          <p:cNvPicPr>
            <a:picLocks noChangeAspect="1"/>
          </p:cNvPicPr>
          <p:nvPr/>
        </p:nvPicPr>
        <p:blipFill>
          <a:blip r:embed="rId4"/>
          <a:stretch>
            <a:fillRect/>
          </a:stretch>
        </p:blipFill>
        <p:spPr>
          <a:xfrm>
            <a:off x="7965486" y="228600"/>
            <a:ext cx="1615580" cy="1030313"/>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863508" y="1008812"/>
            <a:ext cx="8778240" cy="1219200"/>
            <a:chOff x="0" y="0"/>
            <a:chExt cx="11704320" cy="1625600"/>
          </a:xfrm>
        </p:grpSpPr>
        <p:sp>
          <p:nvSpPr>
            <p:cNvPr id="3" name="Freeform 3"/>
            <p:cNvSpPr/>
            <p:nvPr/>
          </p:nvSpPr>
          <p:spPr>
            <a:xfrm>
              <a:off x="0" y="0"/>
              <a:ext cx="11704320" cy="1625600"/>
            </a:xfrm>
            <a:custGeom>
              <a:avLst/>
              <a:gdLst/>
              <a:ahLst/>
              <a:cxnLst/>
              <a:rect l="l" t="t" r="r" b="b"/>
              <a:pathLst>
                <a:path w="11704320" h="1625600">
                  <a:moveTo>
                    <a:pt x="0" y="0"/>
                  </a:moveTo>
                  <a:lnTo>
                    <a:pt x="11704320" y="0"/>
                  </a:lnTo>
                  <a:lnTo>
                    <a:pt x="11704320" y="1625600"/>
                  </a:lnTo>
                  <a:lnTo>
                    <a:pt x="0" y="1625600"/>
                  </a:lnTo>
                  <a:close/>
                </a:path>
              </a:pathLst>
            </a:custGeom>
            <a:blipFill>
              <a:blip r:embed="rId2">
                <a:alphaModFix amt="0"/>
              </a:blip>
              <a:stretch>
                <a:fillRect t="-90292" b="-90292"/>
              </a:stretch>
            </a:blipFill>
          </p:spPr>
        </p:sp>
        <p:sp>
          <p:nvSpPr>
            <p:cNvPr id="4" name="TextBox 4"/>
            <p:cNvSpPr txBox="1"/>
            <p:nvPr/>
          </p:nvSpPr>
          <p:spPr>
            <a:xfrm>
              <a:off x="0" y="-95250"/>
              <a:ext cx="11704320" cy="1720850"/>
            </a:xfrm>
            <a:prstGeom prst="rect">
              <a:avLst/>
            </a:prstGeom>
          </p:spPr>
          <p:txBody>
            <a:bodyPr lIns="0" tIns="0" rIns="0" bIns="0" rtlCol="0" anchor="ctr"/>
            <a:lstStyle/>
            <a:p>
              <a:pPr marL="0" lvl="0" indent="0" algn="ctr">
                <a:lnSpc>
                  <a:spcPts val="5632"/>
                </a:lnSpc>
              </a:pPr>
              <a:r>
                <a:rPr lang="en-US" sz="4693">
                  <a:solidFill>
                    <a:srgbClr val="000000"/>
                  </a:solidFill>
                  <a:latin typeface="Calibri (MS)"/>
                  <a:ea typeface="Calibri (MS)"/>
                  <a:cs typeface="Calibri (MS)"/>
                  <a:sym typeface="Calibri (MS)"/>
                </a:rPr>
                <a:t>Watzlawick: Tercer axioma</a:t>
              </a:r>
            </a:p>
          </p:txBody>
        </p:sp>
      </p:grpSp>
      <p:sp>
        <p:nvSpPr>
          <p:cNvPr id="5" name="TextBox 5"/>
          <p:cNvSpPr txBox="1"/>
          <p:nvPr/>
        </p:nvSpPr>
        <p:spPr>
          <a:xfrm>
            <a:off x="579120" y="2741819"/>
            <a:ext cx="8595360" cy="1609725"/>
          </a:xfrm>
          <a:prstGeom prst="rect">
            <a:avLst/>
          </a:prstGeom>
        </p:spPr>
        <p:txBody>
          <a:bodyPr lIns="0" tIns="0" rIns="0" bIns="0" rtlCol="0" anchor="t">
            <a:spAutoFit/>
          </a:bodyPr>
          <a:lstStyle/>
          <a:p>
            <a:pPr marL="439272" lvl="1" indent="-219636" algn="l">
              <a:lnSpc>
                <a:spcPts val="4095"/>
              </a:lnSpc>
              <a:buFont typeface="Arial"/>
              <a:buChar char="•"/>
            </a:pPr>
            <a:r>
              <a:rPr lang="en-US" sz="3413">
                <a:solidFill>
                  <a:srgbClr val="000000"/>
                </a:solidFill>
                <a:latin typeface="Calibri (MS)"/>
                <a:ea typeface="Calibri (MS)"/>
                <a:cs typeface="Calibri (MS)"/>
                <a:sym typeface="Calibri (MS)"/>
              </a:rPr>
              <a:t>Puntuación de secuencias</a:t>
            </a:r>
          </a:p>
          <a:p>
            <a:pPr marL="439272" lvl="1" indent="-219636" algn="l">
              <a:lnSpc>
                <a:spcPts val="4095"/>
              </a:lnSpc>
              <a:buFont typeface="Arial"/>
              <a:buChar char="•"/>
            </a:pPr>
            <a:r>
              <a:rPr lang="en-US" sz="3413">
                <a:solidFill>
                  <a:srgbClr val="000000"/>
                </a:solidFill>
                <a:latin typeface="Calibri (MS)"/>
                <a:ea typeface="Calibri (MS)"/>
                <a:cs typeface="Calibri (MS)"/>
                <a:sym typeface="Calibri (MS)"/>
              </a:rPr>
              <a:t>Diferentes interpretaciones</a:t>
            </a:r>
          </a:p>
          <a:p>
            <a:pPr marL="439272" lvl="1" indent="-219636" algn="l">
              <a:lnSpc>
                <a:spcPts val="4095"/>
              </a:lnSpc>
              <a:buFont typeface="Arial"/>
              <a:buChar char="•"/>
            </a:pPr>
            <a:r>
              <a:rPr lang="en-US" sz="3413">
                <a:solidFill>
                  <a:srgbClr val="000000"/>
                </a:solidFill>
                <a:latin typeface="Calibri (MS)"/>
                <a:ea typeface="Calibri (MS)"/>
                <a:cs typeface="Calibri (MS)"/>
                <a:sym typeface="Calibri (MS)"/>
              </a:rPr>
              <a:t>Malentendidos sobre causa y efecto</a:t>
            </a:r>
          </a:p>
        </p:txBody>
      </p:sp>
      <p:grpSp>
        <p:nvGrpSpPr>
          <p:cNvPr id="8" name="Group 8"/>
          <p:cNvGrpSpPr/>
          <p:nvPr/>
        </p:nvGrpSpPr>
        <p:grpSpPr>
          <a:xfrm>
            <a:off x="8121005" y="2531354"/>
            <a:ext cx="1304496" cy="2857471"/>
            <a:chOff x="0" y="0"/>
            <a:chExt cx="1739329" cy="3809962"/>
          </a:xfrm>
        </p:grpSpPr>
        <p:sp>
          <p:nvSpPr>
            <p:cNvPr id="9" name="Freeform 9"/>
            <p:cNvSpPr/>
            <p:nvPr/>
          </p:nvSpPr>
          <p:spPr>
            <a:xfrm>
              <a:off x="0" y="0"/>
              <a:ext cx="1739392" cy="3810000"/>
            </a:xfrm>
            <a:custGeom>
              <a:avLst/>
              <a:gdLst/>
              <a:ahLst/>
              <a:cxnLst/>
              <a:rect l="l" t="t" r="r" b="b"/>
              <a:pathLst>
                <a:path w="1739392" h="3810000">
                  <a:moveTo>
                    <a:pt x="0" y="0"/>
                  </a:moveTo>
                  <a:lnTo>
                    <a:pt x="1739392" y="0"/>
                  </a:lnTo>
                  <a:lnTo>
                    <a:pt x="1739392" y="3810000"/>
                  </a:lnTo>
                  <a:lnTo>
                    <a:pt x="0" y="3810000"/>
                  </a:lnTo>
                  <a:lnTo>
                    <a:pt x="0" y="0"/>
                  </a:lnTo>
                  <a:close/>
                </a:path>
              </a:pathLst>
            </a:custGeom>
            <a:blipFill>
              <a:blip r:embed="rId3"/>
              <a:stretch>
                <a:fillRect l="-214517" r="-247945"/>
              </a:stretch>
            </a:blipFill>
          </p:spPr>
        </p:sp>
      </p:grpSp>
      <p:pic>
        <p:nvPicPr>
          <p:cNvPr id="10" name="Imagen 9"/>
          <p:cNvPicPr>
            <a:picLocks noChangeAspect="1"/>
          </p:cNvPicPr>
          <p:nvPr/>
        </p:nvPicPr>
        <p:blipFill>
          <a:blip r:embed="rId4"/>
          <a:stretch>
            <a:fillRect/>
          </a:stretch>
        </p:blipFill>
        <p:spPr>
          <a:xfrm>
            <a:off x="7948365" y="228600"/>
            <a:ext cx="1615580" cy="1030313"/>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863508" y="1008812"/>
            <a:ext cx="8778240" cy="1219200"/>
            <a:chOff x="0" y="0"/>
            <a:chExt cx="11704320" cy="1625600"/>
          </a:xfrm>
        </p:grpSpPr>
        <p:sp>
          <p:nvSpPr>
            <p:cNvPr id="3" name="Freeform 3"/>
            <p:cNvSpPr/>
            <p:nvPr/>
          </p:nvSpPr>
          <p:spPr>
            <a:xfrm>
              <a:off x="0" y="0"/>
              <a:ext cx="11704320" cy="1625600"/>
            </a:xfrm>
            <a:custGeom>
              <a:avLst/>
              <a:gdLst/>
              <a:ahLst/>
              <a:cxnLst/>
              <a:rect l="l" t="t" r="r" b="b"/>
              <a:pathLst>
                <a:path w="11704320" h="1625600">
                  <a:moveTo>
                    <a:pt x="0" y="0"/>
                  </a:moveTo>
                  <a:lnTo>
                    <a:pt x="11704320" y="0"/>
                  </a:lnTo>
                  <a:lnTo>
                    <a:pt x="11704320" y="1625600"/>
                  </a:lnTo>
                  <a:lnTo>
                    <a:pt x="0" y="1625600"/>
                  </a:lnTo>
                  <a:close/>
                </a:path>
              </a:pathLst>
            </a:custGeom>
            <a:blipFill>
              <a:blip r:embed="rId2">
                <a:alphaModFix amt="0"/>
              </a:blip>
              <a:stretch>
                <a:fillRect t="-90292" b="-90292"/>
              </a:stretch>
            </a:blipFill>
          </p:spPr>
        </p:sp>
        <p:sp>
          <p:nvSpPr>
            <p:cNvPr id="4" name="TextBox 4"/>
            <p:cNvSpPr txBox="1"/>
            <p:nvPr/>
          </p:nvSpPr>
          <p:spPr>
            <a:xfrm>
              <a:off x="0" y="-95250"/>
              <a:ext cx="11704320" cy="1720850"/>
            </a:xfrm>
            <a:prstGeom prst="rect">
              <a:avLst/>
            </a:prstGeom>
          </p:spPr>
          <p:txBody>
            <a:bodyPr lIns="0" tIns="0" rIns="0" bIns="0" rtlCol="0" anchor="ctr"/>
            <a:lstStyle/>
            <a:p>
              <a:pPr marL="0" lvl="0" indent="0" algn="ctr">
                <a:lnSpc>
                  <a:spcPts val="5632"/>
                </a:lnSpc>
              </a:pPr>
              <a:r>
                <a:rPr lang="en-US" sz="4693">
                  <a:solidFill>
                    <a:srgbClr val="000000"/>
                  </a:solidFill>
                  <a:latin typeface="Calibri (MS)"/>
                  <a:ea typeface="Calibri (MS)"/>
                  <a:cs typeface="Calibri (MS)"/>
                  <a:sym typeface="Calibri (MS)"/>
                </a:rPr>
                <a:t>Watzlawick: Cuarto axioma</a:t>
              </a:r>
            </a:p>
          </p:txBody>
        </p:sp>
      </p:grpSp>
      <p:sp>
        <p:nvSpPr>
          <p:cNvPr id="5" name="TextBox 5"/>
          <p:cNvSpPr txBox="1"/>
          <p:nvPr/>
        </p:nvSpPr>
        <p:spPr>
          <a:xfrm>
            <a:off x="579120" y="2741819"/>
            <a:ext cx="8595360" cy="2124075"/>
          </a:xfrm>
          <a:prstGeom prst="rect">
            <a:avLst/>
          </a:prstGeom>
        </p:spPr>
        <p:txBody>
          <a:bodyPr lIns="0" tIns="0" rIns="0" bIns="0" rtlCol="0" anchor="t">
            <a:spAutoFit/>
          </a:bodyPr>
          <a:lstStyle/>
          <a:p>
            <a:pPr marL="439272" lvl="1" indent="-219636" algn="l">
              <a:lnSpc>
                <a:spcPts val="4095"/>
              </a:lnSpc>
              <a:buFont typeface="Arial"/>
              <a:buChar char="•"/>
            </a:pPr>
            <a:r>
              <a:rPr lang="en-US" sz="3413">
                <a:solidFill>
                  <a:srgbClr val="000000"/>
                </a:solidFill>
                <a:latin typeface="Calibri (MS)"/>
                <a:ea typeface="Calibri (MS)"/>
                <a:cs typeface="Calibri (MS)"/>
                <a:sym typeface="Calibri (MS)"/>
              </a:rPr>
              <a:t>Verbal y no verbal</a:t>
            </a:r>
          </a:p>
          <a:p>
            <a:pPr marL="439272" lvl="1" indent="-219636" algn="l">
              <a:lnSpc>
                <a:spcPts val="4095"/>
              </a:lnSpc>
              <a:buFont typeface="Arial"/>
              <a:buChar char="•"/>
            </a:pPr>
            <a:r>
              <a:rPr lang="en-US" sz="3413">
                <a:solidFill>
                  <a:srgbClr val="000000"/>
                </a:solidFill>
                <a:latin typeface="Calibri (MS)"/>
                <a:ea typeface="Calibri (MS)"/>
                <a:cs typeface="Calibri (MS)"/>
                <a:sym typeface="Calibri (MS)"/>
              </a:rPr>
              <a:t>La comunicación no verbal suele ser la dominante.</a:t>
            </a:r>
          </a:p>
          <a:p>
            <a:pPr marL="439272" lvl="1" indent="-219636" algn="l">
              <a:lnSpc>
                <a:spcPts val="4095"/>
              </a:lnSpc>
              <a:buFont typeface="Arial"/>
              <a:buChar char="•"/>
            </a:pPr>
            <a:r>
              <a:rPr lang="en-US" sz="3413">
                <a:solidFill>
                  <a:srgbClr val="000000"/>
                </a:solidFill>
                <a:latin typeface="Calibri (MS)"/>
                <a:ea typeface="Calibri (MS)"/>
                <a:cs typeface="Calibri (MS)"/>
                <a:sym typeface="Calibri (MS)"/>
              </a:rPr>
              <a:t>La coherencia aumenta la credibilidad.</a:t>
            </a:r>
          </a:p>
        </p:txBody>
      </p:sp>
      <p:grpSp>
        <p:nvGrpSpPr>
          <p:cNvPr id="8" name="Group 8"/>
          <p:cNvGrpSpPr/>
          <p:nvPr/>
        </p:nvGrpSpPr>
        <p:grpSpPr>
          <a:xfrm>
            <a:off x="8121005" y="2531354"/>
            <a:ext cx="1304496" cy="2857471"/>
            <a:chOff x="0" y="0"/>
            <a:chExt cx="1739329" cy="3809962"/>
          </a:xfrm>
        </p:grpSpPr>
        <p:sp>
          <p:nvSpPr>
            <p:cNvPr id="9" name="Freeform 9"/>
            <p:cNvSpPr/>
            <p:nvPr/>
          </p:nvSpPr>
          <p:spPr>
            <a:xfrm>
              <a:off x="0" y="0"/>
              <a:ext cx="1739392" cy="3810000"/>
            </a:xfrm>
            <a:custGeom>
              <a:avLst/>
              <a:gdLst/>
              <a:ahLst/>
              <a:cxnLst/>
              <a:rect l="l" t="t" r="r" b="b"/>
              <a:pathLst>
                <a:path w="1739392" h="3810000">
                  <a:moveTo>
                    <a:pt x="0" y="0"/>
                  </a:moveTo>
                  <a:lnTo>
                    <a:pt x="1739392" y="0"/>
                  </a:lnTo>
                  <a:lnTo>
                    <a:pt x="1739392" y="3810000"/>
                  </a:lnTo>
                  <a:lnTo>
                    <a:pt x="0" y="3810000"/>
                  </a:lnTo>
                  <a:lnTo>
                    <a:pt x="0" y="0"/>
                  </a:lnTo>
                  <a:close/>
                </a:path>
              </a:pathLst>
            </a:custGeom>
            <a:blipFill>
              <a:blip r:embed="rId3"/>
              <a:stretch>
                <a:fillRect l="-214517" r="-247945"/>
              </a:stretch>
            </a:blipFill>
          </p:spPr>
        </p:sp>
      </p:grpSp>
      <p:pic>
        <p:nvPicPr>
          <p:cNvPr id="10" name="Imagen 9"/>
          <p:cNvPicPr>
            <a:picLocks noChangeAspect="1"/>
          </p:cNvPicPr>
          <p:nvPr/>
        </p:nvPicPr>
        <p:blipFill>
          <a:blip r:embed="rId4"/>
          <a:stretch>
            <a:fillRect/>
          </a:stretch>
        </p:blipFill>
        <p:spPr>
          <a:xfrm>
            <a:off x="7941008" y="223614"/>
            <a:ext cx="1615580" cy="1030313"/>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863508" y="1008812"/>
            <a:ext cx="8778240" cy="1219200"/>
            <a:chOff x="0" y="0"/>
            <a:chExt cx="11704320" cy="1625600"/>
          </a:xfrm>
        </p:grpSpPr>
        <p:sp>
          <p:nvSpPr>
            <p:cNvPr id="3" name="Freeform 3"/>
            <p:cNvSpPr/>
            <p:nvPr/>
          </p:nvSpPr>
          <p:spPr>
            <a:xfrm>
              <a:off x="0" y="0"/>
              <a:ext cx="11704320" cy="1625600"/>
            </a:xfrm>
            <a:custGeom>
              <a:avLst/>
              <a:gdLst/>
              <a:ahLst/>
              <a:cxnLst/>
              <a:rect l="l" t="t" r="r" b="b"/>
              <a:pathLst>
                <a:path w="11704320" h="1625600">
                  <a:moveTo>
                    <a:pt x="0" y="0"/>
                  </a:moveTo>
                  <a:lnTo>
                    <a:pt x="11704320" y="0"/>
                  </a:lnTo>
                  <a:lnTo>
                    <a:pt x="11704320" y="1625600"/>
                  </a:lnTo>
                  <a:lnTo>
                    <a:pt x="0" y="1625600"/>
                  </a:lnTo>
                  <a:close/>
                </a:path>
              </a:pathLst>
            </a:custGeom>
            <a:blipFill>
              <a:blip r:embed="rId2">
                <a:alphaModFix amt="0"/>
              </a:blip>
              <a:stretch>
                <a:fillRect t="-90292" b="-90292"/>
              </a:stretch>
            </a:blipFill>
          </p:spPr>
        </p:sp>
        <p:sp>
          <p:nvSpPr>
            <p:cNvPr id="4" name="TextBox 4"/>
            <p:cNvSpPr txBox="1"/>
            <p:nvPr/>
          </p:nvSpPr>
          <p:spPr>
            <a:xfrm>
              <a:off x="0" y="-95250"/>
              <a:ext cx="11704320" cy="1720850"/>
            </a:xfrm>
            <a:prstGeom prst="rect">
              <a:avLst/>
            </a:prstGeom>
          </p:spPr>
          <p:txBody>
            <a:bodyPr lIns="0" tIns="0" rIns="0" bIns="0" rtlCol="0" anchor="ctr"/>
            <a:lstStyle/>
            <a:p>
              <a:pPr marL="0" lvl="0" indent="0" algn="ctr">
                <a:lnSpc>
                  <a:spcPts val="5632"/>
                </a:lnSpc>
              </a:pPr>
              <a:r>
                <a:rPr lang="en-US" sz="4693">
                  <a:solidFill>
                    <a:srgbClr val="000000"/>
                  </a:solidFill>
                  <a:latin typeface="Calibri (MS)"/>
                  <a:ea typeface="Calibri (MS)"/>
                  <a:cs typeface="Calibri (MS)"/>
                  <a:sym typeface="Calibri (MS)"/>
                </a:rPr>
                <a:t>Watzlawick: Quinto axioma</a:t>
              </a:r>
            </a:p>
          </p:txBody>
        </p:sp>
      </p:grpSp>
      <p:sp>
        <p:nvSpPr>
          <p:cNvPr id="5" name="TextBox 5"/>
          <p:cNvSpPr txBox="1"/>
          <p:nvPr/>
        </p:nvSpPr>
        <p:spPr>
          <a:xfrm>
            <a:off x="579120" y="2741819"/>
            <a:ext cx="8595360" cy="1609725"/>
          </a:xfrm>
          <a:prstGeom prst="rect">
            <a:avLst/>
          </a:prstGeom>
        </p:spPr>
        <p:txBody>
          <a:bodyPr lIns="0" tIns="0" rIns="0" bIns="0" rtlCol="0" anchor="t">
            <a:spAutoFit/>
          </a:bodyPr>
          <a:lstStyle/>
          <a:p>
            <a:pPr marL="439272" lvl="1" indent="-219636" algn="l">
              <a:lnSpc>
                <a:spcPts val="4095"/>
              </a:lnSpc>
              <a:buFont typeface="Arial"/>
              <a:buChar char="•"/>
            </a:pPr>
            <a:r>
              <a:rPr lang="en-US" sz="3413">
                <a:solidFill>
                  <a:srgbClr val="000000"/>
                </a:solidFill>
                <a:latin typeface="Calibri (MS)"/>
                <a:ea typeface="Calibri (MS)"/>
                <a:cs typeface="Calibri (MS)"/>
                <a:sym typeface="Calibri (MS)"/>
              </a:rPr>
              <a:t>Simétrico vs. Complementario</a:t>
            </a:r>
          </a:p>
          <a:p>
            <a:pPr marL="439272" lvl="1" indent="-219636" algn="l">
              <a:lnSpc>
                <a:spcPts val="4095"/>
              </a:lnSpc>
              <a:buFont typeface="Arial"/>
              <a:buChar char="•"/>
            </a:pPr>
            <a:r>
              <a:rPr lang="en-US" sz="3413">
                <a:solidFill>
                  <a:srgbClr val="000000"/>
                </a:solidFill>
                <a:latin typeface="Calibri (MS)"/>
                <a:ea typeface="Calibri (MS)"/>
                <a:cs typeface="Calibri (MS)"/>
                <a:sym typeface="Calibri (MS)"/>
              </a:rPr>
              <a:t>Roles iguales frente a roles jerárquicos</a:t>
            </a:r>
          </a:p>
          <a:p>
            <a:pPr marL="439272" lvl="1" indent="-219636" algn="l">
              <a:lnSpc>
                <a:spcPts val="4095"/>
              </a:lnSpc>
              <a:buFont typeface="Arial"/>
              <a:buChar char="•"/>
            </a:pPr>
            <a:r>
              <a:rPr lang="en-US" sz="3413">
                <a:solidFill>
                  <a:srgbClr val="000000"/>
                </a:solidFill>
                <a:latin typeface="Calibri (MS)"/>
                <a:ea typeface="Calibri (MS)"/>
                <a:cs typeface="Calibri (MS)"/>
                <a:sym typeface="Calibri (MS)"/>
              </a:rPr>
              <a:t>La incompatibilidad genera tensión.</a:t>
            </a:r>
          </a:p>
        </p:txBody>
      </p:sp>
      <p:grpSp>
        <p:nvGrpSpPr>
          <p:cNvPr id="8" name="Group 8"/>
          <p:cNvGrpSpPr/>
          <p:nvPr/>
        </p:nvGrpSpPr>
        <p:grpSpPr>
          <a:xfrm>
            <a:off x="8121005" y="2531354"/>
            <a:ext cx="1304496" cy="2857471"/>
            <a:chOff x="0" y="0"/>
            <a:chExt cx="1739329" cy="3809962"/>
          </a:xfrm>
        </p:grpSpPr>
        <p:sp>
          <p:nvSpPr>
            <p:cNvPr id="9" name="Freeform 9"/>
            <p:cNvSpPr/>
            <p:nvPr/>
          </p:nvSpPr>
          <p:spPr>
            <a:xfrm>
              <a:off x="0" y="0"/>
              <a:ext cx="1739392" cy="3810000"/>
            </a:xfrm>
            <a:custGeom>
              <a:avLst/>
              <a:gdLst/>
              <a:ahLst/>
              <a:cxnLst/>
              <a:rect l="l" t="t" r="r" b="b"/>
              <a:pathLst>
                <a:path w="1739392" h="3810000">
                  <a:moveTo>
                    <a:pt x="0" y="0"/>
                  </a:moveTo>
                  <a:lnTo>
                    <a:pt x="1739392" y="0"/>
                  </a:lnTo>
                  <a:lnTo>
                    <a:pt x="1739392" y="3810000"/>
                  </a:lnTo>
                  <a:lnTo>
                    <a:pt x="0" y="3810000"/>
                  </a:lnTo>
                  <a:lnTo>
                    <a:pt x="0" y="0"/>
                  </a:lnTo>
                  <a:close/>
                </a:path>
              </a:pathLst>
            </a:custGeom>
            <a:blipFill>
              <a:blip r:embed="rId3"/>
              <a:stretch>
                <a:fillRect l="-214517" r="-247945"/>
              </a:stretch>
            </a:blipFill>
          </p:spPr>
        </p:sp>
      </p:grpSp>
      <p:pic>
        <p:nvPicPr>
          <p:cNvPr id="10" name="Imagen 9"/>
          <p:cNvPicPr>
            <a:picLocks noChangeAspect="1"/>
          </p:cNvPicPr>
          <p:nvPr/>
        </p:nvPicPr>
        <p:blipFill>
          <a:blip r:embed="rId4"/>
          <a:stretch>
            <a:fillRect/>
          </a:stretch>
        </p:blipFill>
        <p:spPr>
          <a:xfrm>
            <a:off x="7879522" y="316986"/>
            <a:ext cx="1615580" cy="1030313"/>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5612166" y="1118006"/>
            <a:ext cx="3783503" cy="4497088"/>
            <a:chOff x="0" y="0"/>
            <a:chExt cx="6099162" cy="7249490"/>
          </a:xfrm>
        </p:grpSpPr>
        <p:sp>
          <p:nvSpPr>
            <p:cNvPr id="3" name="Freeform 3"/>
            <p:cNvSpPr/>
            <p:nvPr/>
          </p:nvSpPr>
          <p:spPr>
            <a:xfrm>
              <a:off x="0" y="0"/>
              <a:ext cx="6099175" cy="7249541"/>
            </a:xfrm>
            <a:custGeom>
              <a:avLst/>
              <a:gdLst/>
              <a:ahLst/>
              <a:cxnLst/>
              <a:rect l="l" t="t" r="r" b="b"/>
              <a:pathLst>
                <a:path w="6099175" h="7249541">
                  <a:moveTo>
                    <a:pt x="0" y="0"/>
                  </a:moveTo>
                  <a:lnTo>
                    <a:pt x="6099175" y="0"/>
                  </a:lnTo>
                  <a:lnTo>
                    <a:pt x="6099175" y="7249541"/>
                  </a:lnTo>
                  <a:lnTo>
                    <a:pt x="0" y="7249541"/>
                  </a:lnTo>
                  <a:lnTo>
                    <a:pt x="0" y="0"/>
                  </a:lnTo>
                  <a:close/>
                </a:path>
              </a:pathLst>
            </a:custGeom>
            <a:blipFill>
              <a:blip r:embed="rId2"/>
              <a:stretch>
                <a:fillRect l="-10762" r="-10762"/>
              </a:stretch>
            </a:blipFill>
          </p:spPr>
        </p:sp>
      </p:grpSp>
      <p:sp>
        <p:nvSpPr>
          <p:cNvPr id="4" name="TextBox 4"/>
          <p:cNvSpPr txBox="1"/>
          <p:nvPr/>
        </p:nvSpPr>
        <p:spPr>
          <a:xfrm>
            <a:off x="373313" y="1990163"/>
            <a:ext cx="8595360" cy="2638425"/>
          </a:xfrm>
          <a:prstGeom prst="rect">
            <a:avLst/>
          </a:prstGeom>
        </p:spPr>
        <p:txBody>
          <a:bodyPr lIns="0" tIns="0" rIns="0" bIns="0" rtlCol="0" anchor="t">
            <a:spAutoFit/>
          </a:bodyPr>
          <a:lstStyle/>
          <a:p>
            <a:pPr marL="439272" lvl="1" indent="-219636" algn="l">
              <a:lnSpc>
                <a:spcPts val="4095"/>
              </a:lnSpc>
              <a:buFont typeface="Arial"/>
              <a:buChar char="•"/>
            </a:pPr>
            <a:r>
              <a:rPr lang="en-US" sz="3413">
                <a:solidFill>
                  <a:srgbClr val="000000"/>
                </a:solidFill>
                <a:latin typeface="Calibri (MS)"/>
                <a:ea typeface="Calibri (MS)"/>
                <a:cs typeface="Calibri (MS)"/>
                <a:sym typeface="Calibri (MS)"/>
              </a:rPr>
              <a:t>Diferencias lingüísticas</a:t>
            </a:r>
          </a:p>
          <a:p>
            <a:pPr marL="439272" lvl="1" indent="-219636" algn="l">
              <a:lnSpc>
                <a:spcPts val="4095"/>
              </a:lnSpc>
              <a:buFont typeface="Arial"/>
              <a:buChar char="•"/>
            </a:pPr>
            <a:r>
              <a:rPr lang="en-US" sz="3413">
                <a:solidFill>
                  <a:srgbClr val="000000"/>
                </a:solidFill>
                <a:latin typeface="Calibri (MS)"/>
                <a:ea typeface="Calibri (MS)"/>
                <a:cs typeface="Calibri (MS)"/>
                <a:sym typeface="Calibri (MS)"/>
              </a:rPr>
              <a:t>Dialectos y acentos</a:t>
            </a:r>
          </a:p>
          <a:p>
            <a:pPr marL="439272" lvl="1" indent="-219636" algn="l">
              <a:lnSpc>
                <a:spcPts val="4095"/>
              </a:lnSpc>
              <a:buFont typeface="Arial"/>
              <a:buChar char="•"/>
            </a:pPr>
            <a:r>
              <a:rPr lang="en-US" sz="3413">
                <a:solidFill>
                  <a:srgbClr val="000000"/>
                </a:solidFill>
                <a:latin typeface="Calibri (MS)"/>
                <a:ea typeface="Calibri (MS)"/>
                <a:cs typeface="Calibri (MS)"/>
                <a:sym typeface="Calibri (MS)"/>
              </a:rPr>
              <a:t>Bajo nivel de competencia</a:t>
            </a:r>
          </a:p>
          <a:p>
            <a:pPr marL="439272" lvl="1" indent="-219636" algn="l">
              <a:lnSpc>
                <a:spcPts val="4095"/>
              </a:lnSpc>
              <a:buFont typeface="Arial"/>
              <a:buChar char="•"/>
            </a:pPr>
            <a:r>
              <a:rPr lang="en-US" sz="3413">
                <a:solidFill>
                  <a:srgbClr val="000000"/>
                </a:solidFill>
                <a:latin typeface="Calibri (MS)"/>
                <a:ea typeface="Calibri (MS)"/>
                <a:cs typeface="Calibri (MS)"/>
                <a:sym typeface="Calibri (MS)"/>
              </a:rPr>
              <a:t>Diferentes registros</a:t>
            </a:r>
          </a:p>
          <a:p>
            <a:pPr marL="439272" lvl="1" indent="-219636" algn="l">
              <a:lnSpc>
                <a:spcPts val="4095"/>
              </a:lnSpc>
              <a:buFont typeface="Arial"/>
              <a:buChar char="•"/>
            </a:pPr>
            <a:r>
              <a:rPr lang="en-US" sz="3413">
                <a:solidFill>
                  <a:srgbClr val="000000"/>
                </a:solidFill>
                <a:latin typeface="Calibri (MS)"/>
                <a:ea typeface="Calibri (MS)"/>
                <a:cs typeface="Calibri (MS)"/>
                <a:sym typeface="Calibri (MS)"/>
              </a:rPr>
              <a:t>Metáforas culturales</a:t>
            </a:r>
          </a:p>
        </p:txBody>
      </p:sp>
      <p:sp>
        <p:nvSpPr>
          <p:cNvPr id="5" name="TextBox 5"/>
          <p:cNvSpPr txBox="1"/>
          <p:nvPr/>
        </p:nvSpPr>
        <p:spPr>
          <a:xfrm>
            <a:off x="373313" y="225409"/>
            <a:ext cx="8595360" cy="809625"/>
          </a:xfrm>
          <a:prstGeom prst="rect">
            <a:avLst/>
          </a:prstGeom>
        </p:spPr>
        <p:txBody>
          <a:bodyPr lIns="0" tIns="0" rIns="0" bIns="0" rtlCol="0" anchor="t">
            <a:spAutoFit/>
          </a:bodyPr>
          <a:lstStyle/>
          <a:p>
            <a:pPr marL="0" lvl="0" indent="0" algn="ctr">
              <a:lnSpc>
                <a:spcPts val="5632"/>
              </a:lnSpc>
            </a:pPr>
            <a:r>
              <a:rPr lang="en-US" sz="4693">
                <a:solidFill>
                  <a:srgbClr val="000000"/>
                </a:solidFill>
                <a:latin typeface="Calibri (MS)"/>
                <a:ea typeface="Calibri (MS)"/>
                <a:cs typeface="Calibri (MS)"/>
                <a:sym typeface="Calibri (MS)"/>
              </a:rPr>
              <a:t>Barreras lingüísticas</a:t>
            </a:r>
          </a:p>
        </p:txBody>
      </p:sp>
      <p:pic>
        <p:nvPicPr>
          <p:cNvPr id="6" name="Imagen 5"/>
          <p:cNvPicPr>
            <a:picLocks noChangeAspect="1"/>
          </p:cNvPicPr>
          <p:nvPr/>
        </p:nvPicPr>
        <p:blipFill>
          <a:blip r:embed="rId3"/>
          <a:stretch>
            <a:fillRect/>
          </a:stretch>
        </p:blipFill>
        <p:spPr>
          <a:xfrm>
            <a:off x="7924800" y="152400"/>
            <a:ext cx="1615580" cy="1030313"/>
          </a:xfrm>
          <a:prstGeom prst="rect">
            <a:avLst/>
          </a:prstGeo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5963225" y="1853153"/>
            <a:ext cx="3401162" cy="4042636"/>
            <a:chOff x="0" y="0"/>
            <a:chExt cx="6099162" cy="7249490"/>
          </a:xfrm>
        </p:grpSpPr>
        <p:sp>
          <p:nvSpPr>
            <p:cNvPr id="3" name="Freeform 3"/>
            <p:cNvSpPr/>
            <p:nvPr/>
          </p:nvSpPr>
          <p:spPr>
            <a:xfrm>
              <a:off x="0" y="0"/>
              <a:ext cx="6099175" cy="7249541"/>
            </a:xfrm>
            <a:custGeom>
              <a:avLst/>
              <a:gdLst/>
              <a:ahLst/>
              <a:cxnLst/>
              <a:rect l="l" t="t" r="r" b="b"/>
              <a:pathLst>
                <a:path w="6099175" h="7249541">
                  <a:moveTo>
                    <a:pt x="0" y="0"/>
                  </a:moveTo>
                  <a:lnTo>
                    <a:pt x="6099175" y="0"/>
                  </a:lnTo>
                  <a:lnTo>
                    <a:pt x="6099175" y="7249541"/>
                  </a:lnTo>
                  <a:lnTo>
                    <a:pt x="0" y="7249541"/>
                  </a:lnTo>
                  <a:lnTo>
                    <a:pt x="0" y="0"/>
                  </a:lnTo>
                  <a:close/>
                </a:path>
              </a:pathLst>
            </a:custGeom>
            <a:blipFill>
              <a:blip r:embed="rId2"/>
              <a:stretch>
                <a:fillRect l="-10762" r="-10762"/>
              </a:stretch>
            </a:blipFill>
          </p:spPr>
        </p:sp>
      </p:grpSp>
      <p:sp>
        <p:nvSpPr>
          <p:cNvPr id="4" name="TextBox 4"/>
          <p:cNvSpPr txBox="1"/>
          <p:nvPr/>
        </p:nvSpPr>
        <p:spPr>
          <a:xfrm>
            <a:off x="295106" y="2562225"/>
            <a:ext cx="8595360" cy="2124075"/>
          </a:xfrm>
          <a:prstGeom prst="rect">
            <a:avLst/>
          </a:prstGeom>
        </p:spPr>
        <p:txBody>
          <a:bodyPr lIns="0" tIns="0" rIns="0" bIns="0" rtlCol="0" anchor="t">
            <a:spAutoFit/>
          </a:bodyPr>
          <a:lstStyle/>
          <a:p>
            <a:pPr marL="439272" lvl="1" indent="-219636" algn="l">
              <a:lnSpc>
                <a:spcPts val="4095"/>
              </a:lnSpc>
              <a:buFont typeface="Arial"/>
              <a:buChar char="•"/>
            </a:pPr>
            <a:r>
              <a:rPr lang="en-US" sz="3413">
                <a:solidFill>
                  <a:srgbClr val="000000"/>
                </a:solidFill>
                <a:latin typeface="Calibri (MS)"/>
                <a:ea typeface="Calibri (MS)"/>
                <a:cs typeface="Calibri (MS)"/>
                <a:sym typeface="Calibri (MS)"/>
              </a:rPr>
              <a:t>Multiculturalismo</a:t>
            </a:r>
          </a:p>
          <a:p>
            <a:pPr marL="439272" lvl="1" indent="-219636" algn="l">
              <a:lnSpc>
                <a:spcPts val="4095"/>
              </a:lnSpc>
              <a:buFont typeface="Arial"/>
              <a:buChar char="•"/>
            </a:pPr>
            <a:r>
              <a:rPr lang="en-US" sz="3413">
                <a:solidFill>
                  <a:srgbClr val="000000"/>
                </a:solidFill>
                <a:latin typeface="Calibri (MS)"/>
                <a:ea typeface="Calibri (MS)"/>
                <a:cs typeface="Calibri (MS)"/>
                <a:sym typeface="Calibri (MS)"/>
              </a:rPr>
              <a:t>Lenguaje especializado</a:t>
            </a:r>
          </a:p>
          <a:p>
            <a:pPr marL="439272" lvl="1" indent="-219636" algn="l">
              <a:lnSpc>
                <a:spcPts val="4095"/>
              </a:lnSpc>
              <a:buFont typeface="Arial"/>
              <a:buChar char="•"/>
            </a:pPr>
            <a:r>
              <a:rPr lang="en-US" sz="3413">
                <a:solidFill>
                  <a:srgbClr val="000000"/>
                </a:solidFill>
                <a:latin typeface="Calibri (MS)"/>
                <a:ea typeface="Calibri (MS)"/>
                <a:cs typeface="Calibri (MS)"/>
                <a:sym typeface="Calibri (MS)"/>
              </a:rPr>
              <a:t>Comunicación rápida</a:t>
            </a:r>
          </a:p>
          <a:p>
            <a:pPr marL="439272" lvl="1" indent="-219636" algn="l">
              <a:lnSpc>
                <a:spcPts val="4095"/>
              </a:lnSpc>
              <a:buFont typeface="Arial"/>
              <a:buChar char="•"/>
            </a:pPr>
            <a:r>
              <a:rPr lang="en-US" sz="3413">
                <a:solidFill>
                  <a:srgbClr val="000000"/>
                </a:solidFill>
                <a:latin typeface="Calibri (MS)"/>
                <a:ea typeface="Calibri (MS)"/>
                <a:cs typeface="Calibri (MS)"/>
                <a:sym typeface="Calibri (MS)"/>
              </a:rPr>
              <a:t>Diferencias en alfabetización</a:t>
            </a:r>
          </a:p>
        </p:txBody>
      </p:sp>
      <p:sp>
        <p:nvSpPr>
          <p:cNvPr id="5" name="TextBox 5"/>
          <p:cNvSpPr txBox="1"/>
          <p:nvPr/>
        </p:nvSpPr>
        <p:spPr>
          <a:xfrm>
            <a:off x="61030" y="284180"/>
            <a:ext cx="8595360" cy="809625"/>
          </a:xfrm>
          <a:prstGeom prst="rect">
            <a:avLst/>
          </a:prstGeom>
        </p:spPr>
        <p:txBody>
          <a:bodyPr lIns="0" tIns="0" rIns="0" bIns="0" rtlCol="0" anchor="t">
            <a:spAutoFit/>
          </a:bodyPr>
          <a:lstStyle/>
          <a:p>
            <a:pPr marL="0" lvl="0" indent="0" algn="ctr">
              <a:lnSpc>
                <a:spcPts val="5632"/>
              </a:lnSpc>
            </a:pPr>
            <a:r>
              <a:rPr lang="en-US" sz="4693" dirty="0" err="1">
                <a:solidFill>
                  <a:srgbClr val="000000"/>
                </a:solidFill>
                <a:latin typeface="Calibri (MS)"/>
                <a:ea typeface="Calibri (MS)"/>
                <a:cs typeface="Calibri (MS)"/>
                <a:sym typeface="Calibri (MS)"/>
              </a:rPr>
              <a:t>Causas</a:t>
            </a:r>
            <a:r>
              <a:rPr lang="en-US" sz="4693" dirty="0">
                <a:solidFill>
                  <a:srgbClr val="000000"/>
                </a:solidFill>
                <a:latin typeface="Calibri (MS)"/>
                <a:ea typeface="Calibri (MS)"/>
                <a:cs typeface="Calibri (MS)"/>
                <a:sym typeface="Calibri (MS)"/>
              </a:rPr>
              <a:t> de las </a:t>
            </a:r>
            <a:r>
              <a:rPr lang="en-US" sz="4693" dirty="0" err="1">
                <a:solidFill>
                  <a:srgbClr val="000000"/>
                </a:solidFill>
                <a:latin typeface="Calibri (MS)"/>
                <a:ea typeface="Calibri (MS)"/>
                <a:cs typeface="Calibri (MS)"/>
                <a:sym typeface="Calibri (MS)"/>
              </a:rPr>
              <a:t>barreras</a:t>
            </a:r>
            <a:endParaRPr lang="en-US" sz="4693" dirty="0">
              <a:solidFill>
                <a:srgbClr val="000000"/>
              </a:solidFill>
              <a:latin typeface="Calibri (MS)"/>
              <a:ea typeface="Calibri (MS)"/>
              <a:cs typeface="Calibri (MS)"/>
              <a:sym typeface="Calibri (MS)"/>
            </a:endParaRPr>
          </a:p>
        </p:txBody>
      </p:sp>
      <p:pic>
        <p:nvPicPr>
          <p:cNvPr id="6" name="Imagen 5"/>
          <p:cNvPicPr>
            <a:picLocks noChangeAspect="1"/>
          </p:cNvPicPr>
          <p:nvPr/>
        </p:nvPicPr>
        <p:blipFill>
          <a:blip r:embed="rId3"/>
          <a:stretch>
            <a:fillRect/>
          </a:stretch>
        </p:blipFill>
        <p:spPr>
          <a:xfrm>
            <a:off x="7848600" y="152400"/>
            <a:ext cx="1615580" cy="1030313"/>
          </a:xfrm>
          <a:prstGeom prst="rect">
            <a:avLst/>
          </a:prstGeom>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5815691" y="1728022"/>
            <a:ext cx="3579979" cy="4255178"/>
            <a:chOff x="0" y="0"/>
            <a:chExt cx="6099162" cy="7249490"/>
          </a:xfrm>
        </p:grpSpPr>
        <p:sp>
          <p:nvSpPr>
            <p:cNvPr id="3" name="Freeform 3"/>
            <p:cNvSpPr/>
            <p:nvPr/>
          </p:nvSpPr>
          <p:spPr>
            <a:xfrm>
              <a:off x="0" y="0"/>
              <a:ext cx="6099175" cy="7249541"/>
            </a:xfrm>
            <a:custGeom>
              <a:avLst/>
              <a:gdLst/>
              <a:ahLst/>
              <a:cxnLst/>
              <a:rect l="l" t="t" r="r" b="b"/>
              <a:pathLst>
                <a:path w="6099175" h="7249541">
                  <a:moveTo>
                    <a:pt x="0" y="0"/>
                  </a:moveTo>
                  <a:lnTo>
                    <a:pt x="6099175" y="0"/>
                  </a:lnTo>
                  <a:lnTo>
                    <a:pt x="6099175" y="7249541"/>
                  </a:lnTo>
                  <a:lnTo>
                    <a:pt x="0" y="7249541"/>
                  </a:lnTo>
                  <a:lnTo>
                    <a:pt x="0" y="0"/>
                  </a:lnTo>
                  <a:close/>
                </a:path>
              </a:pathLst>
            </a:custGeom>
            <a:blipFill>
              <a:blip r:embed="rId2"/>
              <a:stretch>
                <a:fillRect l="-10762" r="-10762"/>
              </a:stretch>
            </a:blipFill>
          </p:spPr>
        </p:sp>
      </p:grpSp>
      <p:sp>
        <p:nvSpPr>
          <p:cNvPr id="4" name="TextBox 4"/>
          <p:cNvSpPr txBox="1"/>
          <p:nvPr/>
        </p:nvSpPr>
        <p:spPr>
          <a:xfrm>
            <a:off x="310748" y="2503061"/>
            <a:ext cx="8595360" cy="2638425"/>
          </a:xfrm>
          <a:prstGeom prst="rect">
            <a:avLst/>
          </a:prstGeom>
        </p:spPr>
        <p:txBody>
          <a:bodyPr lIns="0" tIns="0" rIns="0" bIns="0" rtlCol="0" anchor="t">
            <a:spAutoFit/>
          </a:bodyPr>
          <a:lstStyle/>
          <a:p>
            <a:pPr marL="439272" lvl="1" indent="-219636" algn="l">
              <a:lnSpc>
                <a:spcPts val="4095"/>
              </a:lnSpc>
              <a:buFont typeface="Arial"/>
              <a:buChar char="•"/>
            </a:pPr>
            <a:r>
              <a:rPr lang="en-US" sz="3413">
                <a:solidFill>
                  <a:srgbClr val="000000"/>
                </a:solidFill>
                <a:latin typeface="Calibri (MS)"/>
                <a:ea typeface="Calibri (MS)"/>
                <a:cs typeface="Calibri (MS)"/>
                <a:sym typeface="Calibri (MS)"/>
              </a:rPr>
              <a:t>Formación lingüística</a:t>
            </a:r>
          </a:p>
          <a:p>
            <a:pPr marL="439272" lvl="1" indent="-219636" algn="l">
              <a:lnSpc>
                <a:spcPts val="4095"/>
              </a:lnSpc>
              <a:buFont typeface="Arial"/>
              <a:buChar char="•"/>
            </a:pPr>
            <a:r>
              <a:rPr lang="en-US" sz="3413">
                <a:solidFill>
                  <a:srgbClr val="000000"/>
                </a:solidFill>
                <a:latin typeface="Calibri (MS)"/>
                <a:ea typeface="Calibri (MS)"/>
                <a:cs typeface="Calibri (MS)"/>
                <a:sym typeface="Calibri (MS)"/>
              </a:rPr>
              <a:t>Lenguaje sencillo</a:t>
            </a:r>
          </a:p>
          <a:p>
            <a:pPr marL="439272" lvl="1" indent="-219636" algn="l">
              <a:lnSpc>
                <a:spcPts val="4095"/>
              </a:lnSpc>
              <a:buFont typeface="Arial"/>
              <a:buChar char="•"/>
            </a:pPr>
            <a:r>
              <a:rPr lang="en-US" sz="3413">
                <a:solidFill>
                  <a:srgbClr val="000000"/>
                </a:solidFill>
                <a:latin typeface="Calibri (MS)"/>
                <a:ea typeface="Calibri (MS)"/>
                <a:cs typeface="Calibri (MS)"/>
                <a:sym typeface="Calibri (MS)"/>
              </a:rPr>
              <a:t>Soporte visual</a:t>
            </a:r>
          </a:p>
          <a:p>
            <a:pPr marL="439272" lvl="1" indent="-219636" algn="l">
              <a:lnSpc>
                <a:spcPts val="4095"/>
              </a:lnSpc>
              <a:buFont typeface="Arial"/>
              <a:buChar char="•"/>
            </a:pPr>
            <a:r>
              <a:rPr lang="en-US" sz="3413">
                <a:solidFill>
                  <a:srgbClr val="000000"/>
                </a:solidFill>
                <a:latin typeface="Calibri (MS)"/>
                <a:ea typeface="Calibri (MS)"/>
                <a:cs typeface="Calibri (MS)"/>
                <a:sym typeface="Calibri (MS)"/>
              </a:rPr>
              <a:t>Herramientas de traducción</a:t>
            </a:r>
          </a:p>
          <a:p>
            <a:pPr marL="439272" lvl="1" indent="-219636" algn="l">
              <a:lnSpc>
                <a:spcPts val="4095"/>
              </a:lnSpc>
              <a:buFont typeface="Arial"/>
              <a:buChar char="•"/>
            </a:pPr>
            <a:r>
              <a:rPr lang="en-US" sz="3413">
                <a:solidFill>
                  <a:srgbClr val="000000"/>
                </a:solidFill>
                <a:latin typeface="Calibri (MS)"/>
                <a:ea typeface="Calibri (MS)"/>
                <a:cs typeface="Calibri (MS)"/>
                <a:sym typeface="Calibri (MS)"/>
              </a:rPr>
              <a:t>Formación intercultural</a:t>
            </a:r>
          </a:p>
        </p:txBody>
      </p:sp>
      <p:sp>
        <p:nvSpPr>
          <p:cNvPr id="5" name="TextBox 5"/>
          <p:cNvSpPr txBox="1"/>
          <p:nvPr/>
        </p:nvSpPr>
        <p:spPr>
          <a:xfrm>
            <a:off x="-152400" y="530877"/>
            <a:ext cx="8595360" cy="809625"/>
          </a:xfrm>
          <a:prstGeom prst="rect">
            <a:avLst/>
          </a:prstGeom>
        </p:spPr>
        <p:txBody>
          <a:bodyPr lIns="0" tIns="0" rIns="0" bIns="0" rtlCol="0" anchor="t">
            <a:spAutoFit/>
          </a:bodyPr>
          <a:lstStyle/>
          <a:p>
            <a:pPr marL="0" lvl="0" indent="0" algn="ctr">
              <a:lnSpc>
                <a:spcPts val="5632"/>
              </a:lnSpc>
            </a:pPr>
            <a:r>
              <a:rPr lang="en-US" sz="4693" dirty="0" err="1">
                <a:solidFill>
                  <a:srgbClr val="000000"/>
                </a:solidFill>
                <a:latin typeface="Calibri (MS)"/>
                <a:ea typeface="Calibri (MS)"/>
                <a:cs typeface="Calibri (MS)"/>
                <a:sym typeface="Calibri (MS)"/>
              </a:rPr>
              <a:t>Superando</a:t>
            </a:r>
            <a:r>
              <a:rPr lang="en-US" sz="4693" dirty="0">
                <a:solidFill>
                  <a:srgbClr val="000000"/>
                </a:solidFill>
                <a:latin typeface="Calibri (MS)"/>
                <a:ea typeface="Calibri (MS)"/>
                <a:cs typeface="Calibri (MS)"/>
                <a:sym typeface="Calibri (MS)"/>
              </a:rPr>
              <a:t> </a:t>
            </a:r>
            <a:r>
              <a:rPr lang="en-US" sz="4693" dirty="0" err="1">
                <a:solidFill>
                  <a:srgbClr val="000000"/>
                </a:solidFill>
                <a:latin typeface="Calibri (MS)"/>
                <a:ea typeface="Calibri (MS)"/>
                <a:cs typeface="Calibri (MS)"/>
                <a:sym typeface="Calibri (MS)"/>
              </a:rPr>
              <a:t>barreras</a:t>
            </a:r>
            <a:endParaRPr lang="en-US" sz="4693" dirty="0">
              <a:solidFill>
                <a:srgbClr val="000000"/>
              </a:solidFill>
              <a:latin typeface="Calibri (MS)"/>
              <a:ea typeface="Calibri (MS)"/>
              <a:cs typeface="Calibri (MS)"/>
              <a:sym typeface="Calibri (MS)"/>
            </a:endParaRPr>
          </a:p>
        </p:txBody>
      </p:sp>
      <p:pic>
        <p:nvPicPr>
          <p:cNvPr id="6" name="Imagen 5"/>
          <p:cNvPicPr>
            <a:picLocks noChangeAspect="1"/>
          </p:cNvPicPr>
          <p:nvPr/>
        </p:nvPicPr>
        <p:blipFill>
          <a:blip r:embed="rId3"/>
          <a:stretch>
            <a:fillRect/>
          </a:stretch>
        </p:blipFill>
        <p:spPr>
          <a:xfrm>
            <a:off x="7848600" y="133076"/>
            <a:ext cx="1615580" cy="1030313"/>
          </a:xfrm>
          <a:prstGeom prst="rect">
            <a:avLst/>
          </a:prstGeom>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1279801" y="255975"/>
            <a:ext cx="8778240" cy="1437811"/>
            <a:chOff x="0" y="0"/>
            <a:chExt cx="11704320" cy="1917082"/>
          </a:xfrm>
        </p:grpSpPr>
        <p:sp>
          <p:nvSpPr>
            <p:cNvPr id="3" name="Freeform 3"/>
            <p:cNvSpPr/>
            <p:nvPr/>
          </p:nvSpPr>
          <p:spPr>
            <a:xfrm>
              <a:off x="0" y="0"/>
              <a:ext cx="11704320" cy="1625600"/>
            </a:xfrm>
            <a:custGeom>
              <a:avLst/>
              <a:gdLst/>
              <a:ahLst/>
              <a:cxnLst/>
              <a:rect l="l" t="t" r="r" b="b"/>
              <a:pathLst>
                <a:path w="11704320" h="1625600">
                  <a:moveTo>
                    <a:pt x="0" y="0"/>
                  </a:moveTo>
                  <a:lnTo>
                    <a:pt x="11704320" y="0"/>
                  </a:lnTo>
                  <a:lnTo>
                    <a:pt x="11704320" y="1625600"/>
                  </a:lnTo>
                  <a:lnTo>
                    <a:pt x="0" y="1625600"/>
                  </a:lnTo>
                  <a:close/>
                </a:path>
              </a:pathLst>
            </a:custGeom>
            <a:blipFill>
              <a:blip r:embed="rId2">
                <a:alphaModFix amt="0"/>
              </a:blip>
              <a:stretch>
                <a:fillRect t="-90292" b="-90292"/>
              </a:stretch>
            </a:blipFill>
          </p:spPr>
        </p:sp>
        <p:sp>
          <p:nvSpPr>
            <p:cNvPr id="4" name="TextBox 4"/>
            <p:cNvSpPr txBox="1"/>
            <p:nvPr/>
          </p:nvSpPr>
          <p:spPr>
            <a:xfrm>
              <a:off x="2620801" y="196231"/>
              <a:ext cx="8778719" cy="1720851"/>
            </a:xfrm>
            <a:prstGeom prst="rect">
              <a:avLst/>
            </a:prstGeom>
          </p:spPr>
          <p:txBody>
            <a:bodyPr lIns="0" tIns="0" rIns="0" bIns="0" rtlCol="0" anchor="ctr"/>
            <a:lstStyle/>
            <a:p>
              <a:pPr marL="0" lvl="0" indent="0" algn="ctr">
                <a:lnSpc>
                  <a:spcPts val="5632"/>
                </a:lnSpc>
              </a:pPr>
              <a:r>
                <a:rPr lang="en-US" sz="4693" dirty="0" err="1">
                  <a:solidFill>
                    <a:srgbClr val="000000"/>
                  </a:solidFill>
                  <a:latin typeface="Calibri (MS)"/>
                  <a:ea typeface="Calibri (MS)"/>
                  <a:cs typeface="Calibri (MS)"/>
                  <a:sym typeface="Calibri (MS)"/>
                </a:rPr>
                <a:t>Enseñar</a:t>
              </a:r>
              <a:r>
                <a:rPr lang="en-US" sz="4693" dirty="0">
                  <a:solidFill>
                    <a:srgbClr val="000000"/>
                  </a:solidFill>
                  <a:latin typeface="Calibri (MS)"/>
                  <a:ea typeface="Calibri (MS)"/>
                  <a:cs typeface="Calibri (MS)"/>
                  <a:sym typeface="Calibri (MS)"/>
                </a:rPr>
                <a:t> a </a:t>
              </a:r>
              <a:r>
                <a:rPr lang="en-US" sz="4693" dirty="0" err="1">
                  <a:solidFill>
                    <a:srgbClr val="000000"/>
                  </a:solidFill>
                  <a:latin typeface="Calibri (MS)"/>
                  <a:ea typeface="Calibri (MS)"/>
                  <a:cs typeface="Calibri (MS)"/>
                  <a:sym typeface="Calibri (MS)"/>
                </a:rPr>
                <a:t>los</a:t>
              </a:r>
              <a:r>
                <a:rPr lang="en-US" sz="4693" dirty="0">
                  <a:solidFill>
                    <a:srgbClr val="000000"/>
                  </a:solidFill>
                  <a:latin typeface="Calibri (MS)"/>
                  <a:ea typeface="Calibri (MS)"/>
                  <a:cs typeface="Calibri (MS)"/>
                  <a:sym typeface="Calibri (MS)"/>
                </a:rPr>
                <a:t> </a:t>
              </a:r>
              <a:r>
                <a:rPr lang="en-US" sz="4693" dirty="0" err="1">
                  <a:solidFill>
                    <a:srgbClr val="000000"/>
                  </a:solidFill>
                  <a:latin typeface="Calibri (MS)"/>
                  <a:ea typeface="Calibri (MS)"/>
                  <a:cs typeface="Calibri (MS)"/>
                  <a:sym typeface="Calibri (MS)"/>
                </a:rPr>
                <a:t>refugiados</a:t>
              </a:r>
              <a:endParaRPr lang="en-US" sz="4693" dirty="0">
                <a:solidFill>
                  <a:srgbClr val="000000"/>
                </a:solidFill>
                <a:latin typeface="Calibri (MS)"/>
                <a:ea typeface="Calibri (MS)"/>
                <a:cs typeface="Calibri (MS)"/>
                <a:sym typeface="Calibri (MS)"/>
              </a:endParaRPr>
            </a:p>
          </p:txBody>
        </p:sp>
      </p:grpSp>
      <p:sp>
        <p:nvSpPr>
          <p:cNvPr id="5" name="TextBox 5"/>
          <p:cNvSpPr txBox="1"/>
          <p:nvPr/>
        </p:nvSpPr>
        <p:spPr>
          <a:xfrm>
            <a:off x="324496" y="1912396"/>
            <a:ext cx="8697584" cy="4352925"/>
          </a:xfrm>
          <a:prstGeom prst="rect">
            <a:avLst/>
          </a:prstGeom>
        </p:spPr>
        <p:txBody>
          <a:bodyPr lIns="0" tIns="0" rIns="0" bIns="0" rtlCol="0" anchor="t">
            <a:spAutoFit/>
          </a:bodyPr>
          <a:lstStyle/>
          <a:p>
            <a:pPr marL="334841" lvl="1" indent="-167421" algn="just">
              <a:lnSpc>
                <a:spcPts val="3122"/>
              </a:lnSpc>
              <a:buFont typeface="Arial"/>
              <a:buChar char="•"/>
            </a:pPr>
            <a:r>
              <a:rPr lang="en-US" sz="2601">
                <a:solidFill>
                  <a:srgbClr val="000000"/>
                </a:solidFill>
                <a:latin typeface="Calibri (MS)"/>
                <a:ea typeface="Calibri (MS)"/>
                <a:cs typeface="Calibri (MS)"/>
                <a:sym typeface="Calibri (MS)"/>
              </a:rPr>
              <a:t>Hoy más que nunca, la enseñanza de idiomas no puede limitarse a transmitir reglas gramaticales, listas de vocabulario y patrones de conversación estandarizados. Vivimos en un entorno multicultural, globalizado y altamente interconectado, donde la diversidad estudiantil es la norma, no la excepción. Esto significa que en un aula (física o virtual) podemos encontrar estudiantes de edades, orígenes, experiencias, habilidades y necesidades muy diferentes. Por lo tanto, un enfoque accesible e inclusivo es esencial para garantizar la igualdad de oportunidades de aprendizaje y potenciar el potencial de todos. </a:t>
            </a:r>
          </a:p>
        </p:txBody>
      </p:sp>
      <p:pic>
        <p:nvPicPr>
          <p:cNvPr id="8" name="Imagen 7"/>
          <p:cNvPicPr>
            <a:picLocks noChangeAspect="1"/>
          </p:cNvPicPr>
          <p:nvPr/>
        </p:nvPicPr>
        <p:blipFill>
          <a:blip r:embed="rId3"/>
          <a:stretch>
            <a:fillRect/>
          </a:stretch>
        </p:blipFill>
        <p:spPr>
          <a:xfrm>
            <a:off x="7430148" y="243362"/>
            <a:ext cx="1615580" cy="1030313"/>
          </a:xfrm>
          <a:prstGeom prst="rect">
            <a:avLst/>
          </a:prstGeom>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372598" y="330577"/>
            <a:ext cx="7241783" cy="1306704"/>
            <a:chOff x="0" y="-116673"/>
            <a:chExt cx="12374470" cy="1742273"/>
          </a:xfrm>
        </p:grpSpPr>
        <p:sp>
          <p:nvSpPr>
            <p:cNvPr id="3" name="Freeform 3"/>
            <p:cNvSpPr/>
            <p:nvPr/>
          </p:nvSpPr>
          <p:spPr>
            <a:xfrm>
              <a:off x="0" y="0"/>
              <a:ext cx="11704320" cy="1625600"/>
            </a:xfrm>
            <a:custGeom>
              <a:avLst/>
              <a:gdLst/>
              <a:ahLst/>
              <a:cxnLst/>
              <a:rect l="l" t="t" r="r" b="b"/>
              <a:pathLst>
                <a:path w="11704320" h="1625600">
                  <a:moveTo>
                    <a:pt x="0" y="0"/>
                  </a:moveTo>
                  <a:lnTo>
                    <a:pt x="11704320" y="0"/>
                  </a:lnTo>
                  <a:lnTo>
                    <a:pt x="11704320" y="1625600"/>
                  </a:lnTo>
                  <a:lnTo>
                    <a:pt x="0" y="1625600"/>
                  </a:lnTo>
                  <a:close/>
                </a:path>
              </a:pathLst>
            </a:custGeom>
            <a:blipFill>
              <a:blip r:embed="rId2">
                <a:alphaModFix amt="0"/>
              </a:blip>
              <a:stretch>
                <a:fillRect t="-90292" b="-90292"/>
              </a:stretch>
            </a:blipFill>
          </p:spPr>
        </p:sp>
        <p:sp>
          <p:nvSpPr>
            <p:cNvPr id="4" name="TextBox 4"/>
            <p:cNvSpPr txBox="1"/>
            <p:nvPr/>
          </p:nvSpPr>
          <p:spPr>
            <a:xfrm>
              <a:off x="1827661" y="-116673"/>
              <a:ext cx="10546809" cy="1720851"/>
            </a:xfrm>
            <a:prstGeom prst="rect">
              <a:avLst/>
            </a:prstGeom>
          </p:spPr>
          <p:txBody>
            <a:bodyPr lIns="0" tIns="0" rIns="0" bIns="0" rtlCol="0" anchor="ctr"/>
            <a:lstStyle/>
            <a:p>
              <a:pPr marL="0" lvl="0" indent="0" algn="ctr">
                <a:lnSpc>
                  <a:spcPts val="5632"/>
                </a:lnSpc>
              </a:pPr>
              <a:r>
                <a:rPr lang="en-US" sz="4693" dirty="0" err="1">
                  <a:solidFill>
                    <a:srgbClr val="000000"/>
                  </a:solidFill>
                  <a:latin typeface="Calibri (MS)"/>
                  <a:ea typeface="Calibri (MS)"/>
                  <a:cs typeface="Calibri (MS)"/>
                  <a:sym typeface="Calibri (MS)"/>
                </a:rPr>
                <a:t>Enseñar</a:t>
              </a:r>
              <a:r>
                <a:rPr lang="en-US" sz="4693" dirty="0">
                  <a:solidFill>
                    <a:srgbClr val="000000"/>
                  </a:solidFill>
                  <a:latin typeface="Calibri (MS)"/>
                  <a:ea typeface="Calibri (MS)"/>
                  <a:cs typeface="Calibri (MS)"/>
                  <a:sym typeface="Calibri (MS)"/>
                </a:rPr>
                <a:t> a </a:t>
              </a:r>
              <a:r>
                <a:rPr lang="en-US" sz="4693" dirty="0" err="1">
                  <a:solidFill>
                    <a:srgbClr val="000000"/>
                  </a:solidFill>
                  <a:latin typeface="Calibri (MS)"/>
                  <a:ea typeface="Calibri (MS)"/>
                  <a:cs typeface="Calibri (MS)"/>
                  <a:sym typeface="Calibri (MS)"/>
                </a:rPr>
                <a:t>los</a:t>
              </a:r>
              <a:r>
                <a:rPr lang="en-US" sz="4693" dirty="0">
                  <a:solidFill>
                    <a:srgbClr val="000000"/>
                  </a:solidFill>
                  <a:latin typeface="Calibri (MS)"/>
                  <a:ea typeface="Calibri (MS)"/>
                  <a:cs typeface="Calibri (MS)"/>
                  <a:sym typeface="Calibri (MS)"/>
                </a:rPr>
                <a:t> </a:t>
              </a:r>
              <a:r>
                <a:rPr lang="en-US" sz="4693" dirty="0" err="1">
                  <a:solidFill>
                    <a:srgbClr val="000000"/>
                  </a:solidFill>
                  <a:latin typeface="Calibri (MS)"/>
                  <a:ea typeface="Calibri (MS)"/>
                  <a:cs typeface="Calibri (MS)"/>
                  <a:sym typeface="Calibri (MS)"/>
                </a:rPr>
                <a:t>refugiados</a:t>
              </a:r>
              <a:endParaRPr lang="en-US" sz="4693" dirty="0">
                <a:solidFill>
                  <a:srgbClr val="000000"/>
                </a:solidFill>
                <a:latin typeface="Calibri (MS)"/>
                <a:ea typeface="Calibri (MS)"/>
                <a:cs typeface="Calibri (MS)"/>
                <a:sym typeface="Calibri (MS)"/>
              </a:endParaRPr>
            </a:p>
          </p:txBody>
        </p:sp>
      </p:grpSp>
      <p:sp>
        <p:nvSpPr>
          <p:cNvPr id="5" name="TextBox 5"/>
          <p:cNvSpPr txBox="1"/>
          <p:nvPr/>
        </p:nvSpPr>
        <p:spPr>
          <a:xfrm>
            <a:off x="668607" y="1865471"/>
            <a:ext cx="8595360" cy="4562475"/>
          </a:xfrm>
          <a:prstGeom prst="rect">
            <a:avLst/>
          </a:prstGeom>
        </p:spPr>
        <p:txBody>
          <a:bodyPr lIns="0" tIns="0" rIns="0" bIns="0" rtlCol="0" anchor="t">
            <a:spAutoFit/>
          </a:bodyPr>
          <a:lstStyle/>
          <a:p>
            <a:pPr marL="348743" lvl="1" indent="-174371" algn="just">
              <a:lnSpc>
                <a:spcPts val="3251"/>
              </a:lnSpc>
              <a:buFont typeface="Arial"/>
              <a:buChar char="•"/>
            </a:pPr>
            <a:r>
              <a:rPr lang="en-US" sz="2709" dirty="0" err="1">
                <a:solidFill>
                  <a:srgbClr val="000000"/>
                </a:solidFill>
                <a:latin typeface="Calibri (MS)"/>
                <a:ea typeface="Calibri (MS)"/>
                <a:cs typeface="Calibri (MS)"/>
                <a:sym typeface="Calibri (MS)"/>
              </a:rPr>
              <a:t>Accesibilidad</a:t>
            </a:r>
            <a:r>
              <a:rPr lang="en-US" sz="2709" dirty="0">
                <a:solidFill>
                  <a:srgbClr val="000000"/>
                </a:solidFill>
                <a:latin typeface="Calibri (MS)"/>
                <a:ea typeface="Calibri (MS)"/>
                <a:cs typeface="Calibri (MS)"/>
                <a:sym typeface="Calibri (MS)"/>
              </a:rPr>
              <a:t> </a:t>
            </a:r>
            <a:r>
              <a:rPr lang="en-US" sz="2709" dirty="0" err="1">
                <a:solidFill>
                  <a:srgbClr val="000000"/>
                </a:solidFill>
                <a:latin typeface="Calibri (MS)"/>
                <a:ea typeface="Calibri (MS)"/>
                <a:cs typeface="Calibri (MS)"/>
                <a:sym typeface="Calibri (MS)"/>
              </a:rPr>
              <a:t>significa</a:t>
            </a:r>
            <a:r>
              <a:rPr lang="en-US" sz="2709" dirty="0">
                <a:solidFill>
                  <a:srgbClr val="000000"/>
                </a:solidFill>
                <a:latin typeface="Calibri (MS)"/>
                <a:ea typeface="Calibri (MS)"/>
                <a:cs typeface="Calibri (MS)"/>
                <a:sym typeface="Calibri (MS)"/>
              </a:rPr>
              <a:t> que </a:t>
            </a:r>
            <a:r>
              <a:rPr lang="en-US" sz="2709" dirty="0" err="1">
                <a:solidFill>
                  <a:srgbClr val="000000"/>
                </a:solidFill>
                <a:latin typeface="Calibri (MS)"/>
                <a:ea typeface="Calibri (MS)"/>
                <a:cs typeface="Calibri (MS)"/>
                <a:sym typeface="Calibri (MS)"/>
              </a:rPr>
              <a:t>los</a:t>
            </a:r>
            <a:r>
              <a:rPr lang="en-US" sz="2709" dirty="0">
                <a:solidFill>
                  <a:srgbClr val="000000"/>
                </a:solidFill>
                <a:latin typeface="Calibri (MS)"/>
                <a:ea typeface="Calibri (MS)"/>
                <a:cs typeface="Calibri (MS)"/>
                <a:sym typeface="Calibri (MS)"/>
              </a:rPr>
              <a:t> </a:t>
            </a:r>
            <a:r>
              <a:rPr lang="en-US" sz="2709" dirty="0" err="1">
                <a:solidFill>
                  <a:srgbClr val="000000"/>
                </a:solidFill>
                <a:latin typeface="Calibri (MS)"/>
                <a:ea typeface="Calibri (MS)"/>
                <a:cs typeface="Calibri (MS)"/>
                <a:sym typeface="Calibri (MS)"/>
              </a:rPr>
              <a:t>materiales</a:t>
            </a:r>
            <a:r>
              <a:rPr lang="en-US" sz="2709" dirty="0">
                <a:solidFill>
                  <a:srgbClr val="000000"/>
                </a:solidFill>
                <a:latin typeface="Calibri (MS)"/>
                <a:ea typeface="Calibri (MS)"/>
                <a:cs typeface="Calibri (MS)"/>
                <a:sym typeface="Calibri (MS)"/>
              </a:rPr>
              <a:t>, las </a:t>
            </a:r>
            <a:r>
              <a:rPr lang="en-US" sz="2709" dirty="0" err="1">
                <a:solidFill>
                  <a:srgbClr val="000000"/>
                </a:solidFill>
                <a:latin typeface="Calibri (MS)"/>
                <a:ea typeface="Calibri (MS)"/>
                <a:cs typeface="Calibri (MS)"/>
                <a:sym typeface="Calibri (MS)"/>
              </a:rPr>
              <a:t>actividades</a:t>
            </a:r>
            <a:r>
              <a:rPr lang="en-US" sz="2709" dirty="0">
                <a:solidFill>
                  <a:srgbClr val="000000"/>
                </a:solidFill>
                <a:latin typeface="Calibri (MS)"/>
                <a:ea typeface="Calibri (MS)"/>
                <a:cs typeface="Calibri (MS)"/>
                <a:sym typeface="Calibri (MS)"/>
              </a:rPr>
              <a:t> y </a:t>
            </a:r>
            <a:r>
              <a:rPr lang="en-US" sz="2709" dirty="0" err="1">
                <a:solidFill>
                  <a:srgbClr val="000000"/>
                </a:solidFill>
                <a:latin typeface="Calibri (MS)"/>
                <a:ea typeface="Calibri (MS)"/>
                <a:cs typeface="Calibri (MS)"/>
                <a:sym typeface="Calibri (MS)"/>
              </a:rPr>
              <a:t>los</a:t>
            </a:r>
            <a:r>
              <a:rPr lang="en-US" sz="2709" dirty="0">
                <a:solidFill>
                  <a:srgbClr val="000000"/>
                </a:solidFill>
                <a:latin typeface="Calibri (MS)"/>
                <a:ea typeface="Calibri (MS)"/>
                <a:cs typeface="Calibri (MS)"/>
                <a:sym typeface="Calibri (MS)"/>
              </a:rPr>
              <a:t> </a:t>
            </a:r>
            <a:r>
              <a:rPr lang="en-US" sz="2709" dirty="0" err="1">
                <a:solidFill>
                  <a:srgbClr val="000000"/>
                </a:solidFill>
                <a:latin typeface="Calibri (MS)"/>
                <a:ea typeface="Calibri (MS)"/>
                <a:cs typeface="Calibri (MS)"/>
                <a:sym typeface="Calibri (MS)"/>
              </a:rPr>
              <a:t>métodos</a:t>
            </a:r>
            <a:r>
              <a:rPr lang="en-US" sz="2709" dirty="0">
                <a:solidFill>
                  <a:srgbClr val="000000"/>
                </a:solidFill>
                <a:latin typeface="Calibri (MS)"/>
                <a:ea typeface="Calibri (MS)"/>
                <a:cs typeface="Calibri (MS)"/>
                <a:sym typeface="Calibri (MS)"/>
              </a:rPr>
              <a:t> de </a:t>
            </a:r>
            <a:r>
              <a:rPr lang="en-US" sz="2709" dirty="0" err="1">
                <a:solidFill>
                  <a:srgbClr val="000000"/>
                </a:solidFill>
                <a:latin typeface="Calibri (MS)"/>
                <a:ea typeface="Calibri (MS)"/>
                <a:cs typeface="Calibri (MS)"/>
                <a:sym typeface="Calibri (MS)"/>
              </a:rPr>
              <a:t>enseñanza</a:t>
            </a:r>
            <a:r>
              <a:rPr lang="en-US" sz="2709" dirty="0">
                <a:solidFill>
                  <a:srgbClr val="000000"/>
                </a:solidFill>
                <a:latin typeface="Calibri (MS)"/>
                <a:ea typeface="Calibri (MS)"/>
                <a:cs typeface="Calibri (MS)"/>
                <a:sym typeface="Calibri (MS)"/>
              </a:rPr>
              <a:t> </a:t>
            </a:r>
            <a:r>
              <a:rPr lang="en-US" sz="2709" dirty="0" err="1">
                <a:solidFill>
                  <a:srgbClr val="000000"/>
                </a:solidFill>
                <a:latin typeface="Calibri (MS)"/>
                <a:ea typeface="Calibri (MS)"/>
                <a:cs typeface="Calibri (MS)"/>
                <a:sym typeface="Calibri (MS)"/>
              </a:rPr>
              <a:t>sean</a:t>
            </a:r>
            <a:r>
              <a:rPr lang="en-US" sz="2709" dirty="0">
                <a:solidFill>
                  <a:srgbClr val="000000"/>
                </a:solidFill>
                <a:latin typeface="Calibri (MS)"/>
                <a:ea typeface="Calibri (MS)"/>
                <a:cs typeface="Calibri (MS)"/>
                <a:sym typeface="Calibri (MS)"/>
              </a:rPr>
              <a:t> </a:t>
            </a:r>
            <a:r>
              <a:rPr lang="en-US" sz="2709" dirty="0" err="1">
                <a:solidFill>
                  <a:srgbClr val="000000"/>
                </a:solidFill>
                <a:latin typeface="Calibri (MS)"/>
                <a:ea typeface="Calibri (MS)"/>
                <a:cs typeface="Calibri (MS)"/>
                <a:sym typeface="Calibri (MS)"/>
              </a:rPr>
              <a:t>accesibles</a:t>
            </a:r>
            <a:r>
              <a:rPr lang="en-US" sz="2709" dirty="0">
                <a:solidFill>
                  <a:srgbClr val="000000"/>
                </a:solidFill>
                <a:latin typeface="Calibri (MS)"/>
                <a:ea typeface="Calibri (MS)"/>
                <a:cs typeface="Calibri (MS)"/>
                <a:sym typeface="Calibri (MS)"/>
              </a:rPr>
              <a:t> para </a:t>
            </a:r>
            <a:r>
              <a:rPr lang="en-US" sz="2709" dirty="0" err="1">
                <a:solidFill>
                  <a:srgbClr val="000000"/>
                </a:solidFill>
                <a:latin typeface="Calibri (MS)"/>
                <a:ea typeface="Calibri (MS)"/>
                <a:cs typeface="Calibri (MS)"/>
                <a:sym typeface="Calibri (MS)"/>
              </a:rPr>
              <a:t>todos</a:t>
            </a:r>
            <a:r>
              <a:rPr lang="en-US" sz="2709" dirty="0">
                <a:solidFill>
                  <a:srgbClr val="000000"/>
                </a:solidFill>
                <a:latin typeface="Calibri (MS)"/>
                <a:ea typeface="Calibri (MS)"/>
                <a:cs typeface="Calibri (MS)"/>
                <a:sym typeface="Calibri (MS)"/>
              </a:rPr>
              <a:t>, </a:t>
            </a:r>
            <a:r>
              <a:rPr lang="en-US" sz="2709" dirty="0" err="1">
                <a:solidFill>
                  <a:srgbClr val="000000"/>
                </a:solidFill>
                <a:latin typeface="Calibri (MS)"/>
                <a:ea typeface="Calibri (MS)"/>
                <a:cs typeface="Calibri (MS)"/>
                <a:sym typeface="Calibri (MS)"/>
              </a:rPr>
              <a:t>independientemente</a:t>
            </a:r>
            <a:r>
              <a:rPr lang="en-US" sz="2709" dirty="0">
                <a:solidFill>
                  <a:srgbClr val="000000"/>
                </a:solidFill>
                <a:latin typeface="Calibri (MS)"/>
                <a:ea typeface="Calibri (MS)"/>
                <a:cs typeface="Calibri (MS)"/>
                <a:sym typeface="Calibri (MS)"/>
              </a:rPr>
              <a:t> de </a:t>
            </a:r>
            <a:r>
              <a:rPr lang="en-US" sz="2709" dirty="0" err="1">
                <a:solidFill>
                  <a:srgbClr val="000000"/>
                </a:solidFill>
                <a:latin typeface="Calibri (MS)"/>
                <a:ea typeface="Calibri (MS)"/>
                <a:cs typeface="Calibri (MS)"/>
                <a:sym typeface="Calibri (MS)"/>
              </a:rPr>
              <a:t>sus</a:t>
            </a:r>
            <a:r>
              <a:rPr lang="en-US" sz="2709" dirty="0">
                <a:solidFill>
                  <a:srgbClr val="000000"/>
                </a:solidFill>
                <a:latin typeface="Calibri (MS)"/>
                <a:ea typeface="Calibri (MS)"/>
                <a:cs typeface="Calibri (MS)"/>
                <a:sym typeface="Calibri (MS)"/>
              </a:rPr>
              <a:t> </a:t>
            </a:r>
            <a:r>
              <a:rPr lang="en-US" sz="2709" dirty="0" err="1">
                <a:solidFill>
                  <a:srgbClr val="000000"/>
                </a:solidFill>
                <a:latin typeface="Calibri (MS)"/>
                <a:ea typeface="Calibri (MS)"/>
                <a:cs typeface="Calibri (MS)"/>
                <a:sym typeface="Calibri (MS)"/>
              </a:rPr>
              <a:t>limitaciones</a:t>
            </a:r>
            <a:r>
              <a:rPr lang="en-US" sz="2709" dirty="0">
                <a:solidFill>
                  <a:srgbClr val="000000"/>
                </a:solidFill>
                <a:latin typeface="Calibri (MS)"/>
                <a:ea typeface="Calibri (MS)"/>
                <a:cs typeface="Calibri (MS)"/>
                <a:sym typeface="Calibri (MS)"/>
              </a:rPr>
              <a:t> </a:t>
            </a:r>
            <a:r>
              <a:rPr lang="en-US" sz="2709" dirty="0" err="1">
                <a:solidFill>
                  <a:srgbClr val="000000"/>
                </a:solidFill>
                <a:latin typeface="Calibri (MS)"/>
                <a:ea typeface="Calibri (MS)"/>
                <a:cs typeface="Calibri (MS)"/>
                <a:sym typeface="Calibri (MS)"/>
              </a:rPr>
              <a:t>físicas</a:t>
            </a:r>
            <a:r>
              <a:rPr lang="en-US" sz="2709" dirty="0">
                <a:solidFill>
                  <a:srgbClr val="000000"/>
                </a:solidFill>
                <a:latin typeface="Calibri (MS)"/>
                <a:ea typeface="Calibri (MS)"/>
                <a:cs typeface="Calibri (MS)"/>
                <a:sym typeface="Calibri (MS)"/>
              </a:rPr>
              <a:t>, </a:t>
            </a:r>
            <a:r>
              <a:rPr lang="en-US" sz="2709" dirty="0" err="1">
                <a:solidFill>
                  <a:srgbClr val="000000"/>
                </a:solidFill>
                <a:latin typeface="Calibri (MS)"/>
                <a:ea typeface="Calibri (MS)"/>
                <a:cs typeface="Calibri (MS)"/>
                <a:sym typeface="Calibri (MS)"/>
              </a:rPr>
              <a:t>cognitivas</a:t>
            </a:r>
            <a:r>
              <a:rPr lang="en-US" sz="2709" dirty="0">
                <a:solidFill>
                  <a:srgbClr val="000000"/>
                </a:solidFill>
                <a:latin typeface="Calibri (MS)"/>
                <a:ea typeface="Calibri (MS)"/>
                <a:cs typeface="Calibri (MS)"/>
                <a:sym typeface="Calibri (MS)"/>
              </a:rPr>
              <a:t>, </a:t>
            </a:r>
            <a:r>
              <a:rPr lang="en-US" sz="2709" dirty="0" err="1">
                <a:solidFill>
                  <a:srgbClr val="000000"/>
                </a:solidFill>
                <a:latin typeface="Calibri (MS)"/>
                <a:ea typeface="Calibri (MS)"/>
                <a:cs typeface="Calibri (MS)"/>
                <a:sym typeface="Calibri (MS)"/>
              </a:rPr>
              <a:t>sensoriales</a:t>
            </a:r>
            <a:r>
              <a:rPr lang="en-US" sz="2709" dirty="0">
                <a:solidFill>
                  <a:srgbClr val="000000"/>
                </a:solidFill>
                <a:latin typeface="Calibri (MS)"/>
                <a:ea typeface="Calibri (MS)"/>
                <a:cs typeface="Calibri (MS)"/>
                <a:sym typeface="Calibri (MS)"/>
              </a:rPr>
              <a:t> o </a:t>
            </a:r>
            <a:r>
              <a:rPr lang="en-US" sz="2709" dirty="0" err="1">
                <a:solidFill>
                  <a:srgbClr val="000000"/>
                </a:solidFill>
                <a:latin typeface="Calibri (MS)"/>
                <a:ea typeface="Calibri (MS)"/>
                <a:cs typeface="Calibri (MS)"/>
                <a:sym typeface="Calibri (MS)"/>
              </a:rPr>
              <a:t>socioeconómicas</a:t>
            </a:r>
            <a:r>
              <a:rPr lang="en-US" sz="2709" dirty="0">
                <a:solidFill>
                  <a:srgbClr val="000000"/>
                </a:solidFill>
                <a:latin typeface="Calibri (MS)"/>
                <a:ea typeface="Calibri (MS)"/>
                <a:cs typeface="Calibri (MS)"/>
                <a:sym typeface="Calibri (MS)"/>
              </a:rPr>
              <a:t>. </a:t>
            </a:r>
            <a:r>
              <a:rPr lang="en-US" sz="2709" dirty="0" err="1">
                <a:solidFill>
                  <a:srgbClr val="000000"/>
                </a:solidFill>
                <a:latin typeface="Calibri (MS)"/>
                <a:ea typeface="Calibri (MS)"/>
                <a:cs typeface="Calibri (MS)"/>
                <a:sym typeface="Calibri (MS)"/>
              </a:rPr>
              <a:t>Por</a:t>
            </a:r>
            <a:r>
              <a:rPr lang="en-US" sz="2709" dirty="0">
                <a:solidFill>
                  <a:srgbClr val="000000"/>
                </a:solidFill>
                <a:latin typeface="Calibri (MS)"/>
                <a:ea typeface="Calibri (MS)"/>
                <a:cs typeface="Calibri (MS)"/>
                <a:sym typeface="Calibri (MS)"/>
              </a:rPr>
              <a:t> </a:t>
            </a:r>
            <a:r>
              <a:rPr lang="en-US" sz="2709" dirty="0" err="1">
                <a:solidFill>
                  <a:srgbClr val="000000"/>
                </a:solidFill>
                <a:latin typeface="Calibri (MS)"/>
                <a:ea typeface="Calibri (MS)"/>
                <a:cs typeface="Calibri (MS)"/>
                <a:sym typeface="Calibri (MS)"/>
              </a:rPr>
              <a:t>otro</a:t>
            </a:r>
            <a:r>
              <a:rPr lang="en-US" sz="2709" dirty="0">
                <a:solidFill>
                  <a:srgbClr val="000000"/>
                </a:solidFill>
                <a:latin typeface="Calibri (MS)"/>
                <a:ea typeface="Calibri (MS)"/>
                <a:cs typeface="Calibri (MS)"/>
                <a:sym typeface="Calibri (MS)"/>
              </a:rPr>
              <a:t> </a:t>
            </a:r>
            <a:r>
              <a:rPr lang="en-US" sz="2709" dirty="0" err="1">
                <a:solidFill>
                  <a:srgbClr val="000000"/>
                </a:solidFill>
                <a:latin typeface="Calibri (MS)"/>
                <a:ea typeface="Calibri (MS)"/>
                <a:cs typeface="Calibri (MS)"/>
                <a:sym typeface="Calibri (MS)"/>
              </a:rPr>
              <a:t>lado</a:t>
            </a:r>
            <a:r>
              <a:rPr lang="en-US" sz="2709" dirty="0">
                <a:solidFill>
                  <a:srgbClr val="000000"/>
                </a:solidFill>
                <a:latin typeface="Calibri (MS)"/>
                <a:ea typeface="Calibri (MS)"/>
                <a:cs typeface="Calibri (MS)"/>
                <a:sym typeface="Calibri (MS)"/>
              </a:rPr>
              <a:t>, la </a:t>
            </a:r>
            <a:r>
              <a:rPr lang="en-US" sz="2709" dirty="0" err="1">
                <a:solidFill>
                  <a:srgbClr val="000000"/>
                </a:solidFill>
                <a:latin typeface="Calibri (MS)"/>
                <a:ea typeface="Calibri (MS)"/>
                <a:cs typeface="Calibri (MS)"/>
                <a:sym typeface="Calibri (MS)"/>
              </a:rPr>
              <a:t>inclusión</a:t>
            </a:r>
            <a:r>
              <a:rPr lang="en-US" sz="2709" dirty="0">
                <a:solidFill>
                  <a:srgbClr val="000000"/>
                </a:solidFill>
                <a:latin typeface="Calibri (MS)"/>
                <a:ea typeface="Calibri (MS)"/>
                <a:cs typeface="Calibri (MS)"/>
                <a:sym typeface="Calibri (MS)"/>
              </a:rPr>
              <a:t> </a:t>
            </a:r>
            <a:r>
              <a:rPr lang="en-US" sz="2709" dirty="0" err="1">
                <a:solidFill>
                  <a:srgbClr val="000000"/>
                </a:solidFill>
                <a:latin typeface="Calibri (MS)"/>
                <a:ea typeface="Calibri (MS)"/>
                <a:cs typeface="Calibri (MS)"/>
                <a:sym typeface="Calibri (MS)"/>
              </a:rPr>
              <a:t>implica</a:t>
            </a:r>
            <a:r>
              <a:rPr lang="en-US" sz="2709" dirty="0">
                <a:solidFill>
                  <a:srgbClr val="000000"/>
                </a:solidFill>
                <a:latin typeface="Calibri (MS)"/>
                <a:ea typeface="Calibri (MS)"/>
                <a:cs typeface="Calibri (MS)"/>
                <a:sym typeface="Calibri (MS)"/>
              </a:rPr>
              <a:t> un </a:t>
            </a:r>
            <a:r>
              <a:rPr lang="en-US" sz="2709" dirty="0" err="1">
                <a:solidFill>
                  <a:srgbClr val="000000"/>
                </a:solidFill>
                <a:latin typeface="Calibri (MS)"/>
                <a:ea typeface="Calibri (MS)"/>
                <a:cs typeface="Calibri (MS)"/>
                <a:sym typeface="Calibri (MS)"/>
              </a:rPr>
              <a:t>entorno</a:t>
            </a:r>
            <a:r>
              <a:rPr lang="en-US" sz="2709" dirty="0">
                <a:solidFill>
                  <a:srgbClr val="000000"/>
                </a:solidFill>
                <a:latin typeface="Calibri (MS)"/>
                <a:ea typeface="Calibri (MS)"/>
                <a:cs typeface="Calibri (MS)"/>
                <a:sym typeface="Calibri (MS)"/>
              </a:rPr>
              <a:t> de </a:t>
            </a:r>
            <a:r>
              <a:rPr lang="en-US" sz="2709" dirty="0" err="1">
                <a:solidFill>
                  <a:srgbClr val="000000"/>
                </a:solidFill>
                <a:latin typeface="Calibri (MS)"/>
                <a:ea typeface="Calibri (MS)"/>
                <a:cs typeface="Calibri (MS)"/>
                <a:sym typeface="Calibri (MS)"/>
              </a:rPr>
              <a:t>aprendizaje</a:t>
            </a:r>
            <a:r>
              <a:rPr lang="en-US" sz="2709" dirty="0">
                <a:solidFill>
                  <a:srgbClr val="000000"/>
                </a:solidFill>
                <a:latin typeface="Calibri (MS)"/>
                <a:ea typeface="Calibri (MS)"/>
                <a:cs typeface="Calibri (MS)"/>
                <a:sym typeface="Calibri (MS)"/>
              </a:rPr>
              <a:t> </a:t>
            </a:r>
            <a:r>
              <a:rPr lang="en-US" sz="2709" dirty="0" err="1">
                <a:solidFill>
                  <a:srgbClr val="000000"/>
                </a:solidFill>
                <a:latin typeface="Calibri (MS)"/>
                <a:ea typeface="Calibri (MS)"/>
                <a:cs typeface="Calibri (MS)"/>
                <a:sym typeface="Calibri (MS)"/>
              </a:rPr>
              <a:t>en</a:t>
            </a:r>
            <a:r>
              <a:rPr lang="en-US" sz="2709" dirty="0">
                <a:solidFill>
                  <a:srgbClr val="000000"/>
                </a:solidFill>
                <a:latin typeface="Calibri (MS)"/>
                <a:ea typeface="Calibri (MS)"/>
                <a:cs typeface="Calibri (MS)"/>
                <a:sym typeface="Calibri (MS)"/>
              </a:rPr>
              <a:t> el que </a:t>
            </a:r>
            <a:r>
              <a:rPr lang="en-US" sz="2709" dirty="0" err="1">
                <a:solidFill>
                  <a:srgbClr val="000000"/>
                </a:solidFill>
                <a:latin typeface="Calibri (MS)"/>
                <a:ea typeface="Calibri (MS)"/>
                <a:cs typeface="Calibri (MS)"/>
                <a:sym typeface="Calibri (MS)"/>
              </a:rPr>
              <a:t>cada</a:t>
            </a:r>
            <a:r>
              <a:rPr lang="en-US" sz="2709" dirty="0">
                <a:solidFill>
                  <a:srgbClr val="000000"/>
                </a:solidFill>
                <a:latin typeface="Calibri (MS)"/>
                <a:ea typeface="Calibri (MS)"/>
                <a:cs typeface="Calibri (MS)"/>
                <a:sym typeface="Calibri (MS)"/>
              </a:rPr>
              <a:t> </a:t>
            </a:r>
            <a:r>
              <a:rPr lang="en-US" sz="2709" dirty="0" err="1">
                <a:solidFill>
                  <a:srgbClr val="000000"/>
                </a:solidFill>
                <a:latin typeface="Calibri (MS)"/>
                <a:ea typeface="Calibri (MS)"/>
                <a:cs typeface="Calibri (MS)"/>
                <a:sym typeface="Calibri (MS)"/>
              </a:rPr>
              <a:t>estudiante</a:t>
            </a:r>
            <a:r>
              <a:rPr lang="en-US" sz="2709" dirty="0">
                <a:solidFill>
                  <a:srgbClr val="000000"/>
                </a:solidFill>
                <a:latin typeface="Calibri (MS)"/>
                <a:ea typeface="Calibri (MS)"/>
                <a:cs typeface="Calibri (MS)"/>
                <a:sym typeface="Calibri (MS)"/>
              </a:rPr>
              <a:t> se </a:t>
            </a:r>
            <a:r>
              <a:rPr lang="en-US" sz="2709" dirty="0" err="1">
                <a:solidFill>
                  <a:srgbClr val="000000"/>
                </a:solidFill>
                <a:latin typeface="Calibri (MS)"/>
                <a:ea typeface="Calibri (MS)"/>
                <a:cs typeface="Calibri (MS)"/>
                <a:sym typeface="Calibri (MS)"/>
              </a:rPr>
              <a:t>sienta</a:t>
            </a:r>
            <a:r>
              <a:rPr lang="en-US" sz="2709" dirty="0">
                <a:solidFill>
                  <a:srgbClr val="000000"/>
                </a:solidFill>
                <a:latin typeface="Calibri (MS)"/>
                <a:ea typeface="Calibri (MS)"/>
                <a:cs typeface="Calibri (MS)"/>
                <a:sym typeface="Calibri (MS)"/>
              </a:rPr>
              <a:t> </a:t>
            </a:r>
            <a:r>
              <a:rPr lang="en-US" sz="2709" dirty="0" err="1">
                <a:solidFill>
                  <a:srgbClr val="000000"/>
                </a:solidFill>
                <a:latin typeface="Calibri (MS)"/>
                <a:ea typeface="Calibri (MS)"/>
                <a:cs typeface="Calibri (MS)"/>
                <a:sym typeface="Calibri (MS)"/>
              </a:rPr>
              <a:t>bienvenido</a:t>
            </a:r>
            <a:r>
              <a:rPr lang="en-US" sz="2709" dirty="0">
                <a:solidFill>
                  <a:srgbClr val="000000"/>
                </a:solidFill>
                <a:latin typeface="Calibri (MS)"/>
                <a:ea typeface="Calibri (MS)"/>
                <a:cs typeface="Calibri (MS)"/>
                <a:sym typeface="Calibri (MS)"/>
              </a:rPr>
              <a:t>, </a:t>
            </a:r>
            <a:r>
              <a:rPr lang="en-US" sz="2709" dirty="0" err="1">
                <a:solidFill>
                  <a:srgbClr val="000000"/>
                </a:solidFill>
                <a:latin typeface="Calibri (MS)"/>
                <a:ea typeface="Calibri (MS)"/>
                <a:cs typeface="Calibri (MS)"/>
                <a:sym typeface="Calibri (MS)"/>
              </a:rPr>
              <a:t>respetado</a:t>
            </a:r>
            <a:r>
              <a:rPr lang="en-US" sz="2709" dirty="0">
                <a:solidFill>
                  <a:srgbClr val="000000"/>
                </a:solidFill>
                <a:latin typeface="Calibri (MS)"/>
                <a:ea typeface="Calibri (MS)"/>
                <a:cs typeface="Calibri (MS)"/>
                <a:sym typeface="Calibri (MS)"/>
              </a:rPr>
              <a:t> y </a:t>
            </a:r>
            <a:r>
              <a:rPr lang="en-US" sz="2709" dirty="0" err="1">
                <a:solidFill>
                  <a:srgbClr val="000000"/>
                </a:solidFill>
                <a:latin typeface="Calibri (MS)"/>
                <a:ea typeface="Calibri (MS)"/>
                <a:cs typeface="Calibri (MS)"/>
                <a:sym typeface="Calibri (MS)"/>
              </a:rPr>
              <a:t>representado</a:t>
            </a:r>
            <a:r>
              <a:rPr lang="en-US" sz="2709" dirty="0">
                <a:solidFill>
                  <a:srgbClr val="000000"/>
                </a:solidFill>
                <a:latin typeface="Calibri (MS)"/>
                <a:ea typeface="Calibri (MS)"/>
                <a:cs typeface="Calibri (MS)"/>
                <a:sym typeface="Calibri (MS)"/>
              </a:rPr>
              <a:t>, y </a:t>
            </a:r>
            <a:r>
              <a:rPr lang="en-US" sz="2709" dirty="0" err="1">
                <a:solidFill>
                  <a:srgbClr val="000000"/>
                </a:solidFill>
                <a:latin typeface="Calibri (MS)"/>
                <a:ea typeface="Calibri (MS)"/>
                <a:cs typeface="Calibri (MS)"/>
                <a:sym typeface="Calibri (MS)"/>
              </a:rPr>
              <a:t>donde</a:t>
            </a:r>
            <a:r>
              <a:rPr lang="en-US" sz="2709" dirty="0">
                <a:solidFill>
                  <a:srgbClr val="000000"/>
                </a:solidFill>
                <a:latin typeface="Calibri (MS)"/>
                <a:ea typeface="Calibri (MS)"/>
                <a:cs typeface="Calibri (MS)"/>
                <a:sym typeface="Calibri (MS)"/>
              </a:rPr>
              <a:t> la </a:t>
            </a:r>
            <a:r>
              <a:rPr lang="en-US" sz="2709" dirty="0" err="1">
                <a:solidFill>
                  <a:srgbClr val="000000"/>
                </a:solidFill>
                <a:latin typeface="Calibri (MS)"/>
                <a:ea typeface="Calibri (MS)"/>
                <a:cs typeface="Calibri (MS)"/>
                <a:sym typeface="Calibri (MS)"/>
              </a:rPr>
              <a:t>diversidad</a:t>
            </a:r>
            <a:r>
              <a:rPr lang="en-US" sz="2709" dirty="0">
                <a:solidFill>
                  <a:srgbClr val="000000"/>
                </a:solidFill>
                <a:latin typeface="Calibri (MS)"/>
                <a:ea typeface="Calibri (MS)"/>
                <a:cs typeface="Calibri (MS)"/>
                <a:sym typeface="Calibri (MS)"/>
              </a:rPr>
              <a:t> se </a:t>
            </a:r>
            <a:r>
              <a:rPr lang="en-US" sz="2709" dirty="0" err="1">
                <a:solidFill>
                  <a:srgbClr val="000000"/>
                </a:solidFill>
                <a:latin typeface="Calibri (MS)"/>
                <a:ea typeface="Calibri (MS)"/>
                <a:cs typeface="Calibri (MS)"/>
                <a:sym typeface="Calibri (MS)"/>
              </a:rPr>
              <a:t>considere</a:t>
            </a:r>
            <a:r>
              <a:rPr lang="en-US" sz="2709" dirty="0">
                <a:solidFill>
                  <a:srgbClr val="000000"/>
                </a:solidFill>
                <a:latin typeface="Calibri (MS)"/>
                <a:ea typeface="Calibri (MS)"/>
                <a:cs typeface="Calibri (MS)"/>
                <a:sym typeface="Calibri (MS)"/>
              </a:rPr>
              <a:t> un </a:t>
            </a:r>
            <a:r>
              <a:rPr lang="en-US" sz="2709" dirty="0" err="1">
                <a:solidFill>
                  <a:srgbClr val="000000"/>
                </a:solidFill>
                <a:latin typeface="Calibri (MS)"/>
                <a:ea typeface="Calibri (MS)"/>
                <a:cs typeface="Calibri (MS)"/>
                <a:sym typeface="Calibri (MS)"/>
              </a:rPr>
              <a:t>recurso</a:t>
            </a:r>
            <a:r>
              <a:rPr lang="en-US" sz="2709" dirty="0">
                <a:solidFill>
                  <a:srgbClr val="000000"/>
                </a:solidFill>
                <a:latin typeface="Calibri (MS)"/>
                <a:ea typeface="Calibri (MS)"/>
                <a:cs typeface="Calibri (MS)"/>
                <a:sym typeface="Calibri (MS)"/>
              </a:rPr>
              <a:t>, no un </a:t>
            </a:r>
            <a:r>
              <a:rPr lang="en-US" sz="2709" dirty="0" err="1">
                <a:solidFill>
                  <a:srgbClr val="000000"/>
                </a:solidFill>
                <a:latin typeface="Calibri (MS)"/>
                <a:ea typeface="Calibri (MS)"/>
                <a:cs typeface="Calibri (MS)"/>
                <a:sym typeface="Calibri (MS)"/>
              </a:rPr>
              <a:t>obstáculo</a:t>
            </a:r>
            <a:r>
              <a:rPr lang="en-US" sz="2709" dirty="0">
                <a:solidFill>
                  <a:srgbClr val="000000"/>
                </a:solidFill>
                <a:latin typeface="Calibri (MS)"/>
                <a:ea typeface="Calibri (MS)"/>
                <a:cs typeface="Calibri (MS)"/>
                <a:sym typeface="Calibri (MS)"/>
              </a:rPr>
              <a:t>. La </a:t>
            </a:r>
            <a:r>
              <a:rPr lang="en-US" sz="2709" dirty="0" err="1">
                <a:solidFill>
                  <a:srgbClr val="000000"/>
                </a:solidFill>
                <a:latin typeface="Calibri (MS)"/>
                <a:ea typeface="Calibri (MS)"/>
                <a:cs typeface="Calibri (MS)"/>
                <a:sym typeface="Calibri (MS)"/>
              </a:rPr>
              <a:t>enseñanza</a:t>
            </a:r>
            <a:r>
              <a:rPr lang="en-US" sz="2709" dirty="0">
                <a:solidFill>
                  <a:srgbClr val="000000"/>
                </a:solidFill>
                <a:latin typeface="Calibri (MS)"/>
                <a:ea typeface="Calibri (MS)"/>
                <a:cs typeface="Calibri (MS)"/>
                <a:sym typeface="Calibri (MS)"/>
              </a:rPr>
              <a:t> </a:t>
            </a:r>
            <a:r>
              <a:rPr lang="en-US" sz="2709" dirty="0" err="1">
                <a:solidFill>
                  <a:srgbClr val="000000"/>
                </a:solidFill>
                <a:latin typeface="Calibri (MS)"/>
                <a:ea typeface="Calibri (MS)"/>
                <a:cs typeface="Calibri (MS)"/>
                <a:sym typeface="Calibri (MS)"/>
              </a:rPr>
              <a:t>accesible</a:t>
            </a:r>
            <a:r>
              <a:rPr lang="en-US" sz="2709" dirty="0">
                <a:solidFill>
                  <a:srgbClr val="000000"/>
                </a:solidFill>
                <a:latin typeface="Calibri (MS)"/>
                <a:ea typeface="Calibri (MS)"/>
                <a:cs typeface="Calibri (MS)"/>
                <a:sym typeface="Calibri (MS)"/>
              </a:rPr>
              <a:t> e </a:t>
            </a:r>
            <a:r>
              <a:rPr lang="en-US" sz="2709" dirty="0" err="1">
                <a:solidFill>
                  <a:srgbClr val="000000"/>
                </a:solidFill>
                <a:latin typeface="Calibri (MS)"/>
                <a:ea typeface="Calibri (MS)"/>
                <a:cs typeface="Calibri (MS)"/>
                <a:sym typeface="Calibri (MS)"/>
              </a:rPr>
              <a:t>inclusiva</a:t>
            </a:r>
            <a:r>
              <a:rPr lang="en-US" sz="2709" dirty="0">
                <a:solidFill>
                  <a:srgbClr val="000000"/>
                </a:solidFill>
                <a:latin typeface="Calibri (MS)"/>
                <a:ea typeface="Calibri (MS)"/>
                <a:cs typeface="Calibri (MS)"/>
                <a:sym typeface="Calibri (MS)"/>
              </a:rPr>
              <a:t> no </a:t>
            </a:r>
            <a:r>
              <a:rPr lang="en-US" sz="2709" dirty="0" err="1">
                <a:solidFill>
                  <a:srgbClr val="000000"/>
                </a:solidFill>
                <a:latin typeface="Calibri (MS)"/>
                <a:ea typeface="Calibri (MS)"/>
                <a:cs typeface="Calibri (MS)"/>
                <a:sym typeface="Calibri (MS)"/>
              </a:rPr>
              <a:t>es</a:t>
            </a:r>
            <a:r>
              <a:rPr lang="en-US" sz="2709" dirty="0">
                <a:solidFill>
                  <a:srgbClr val="000000"/>
                </a:solidFill>
                <a:latin typeface="Calibri (MS)"/>
                <a:ea typeface="Calibri (MS)"/>
                <a:cs typeface="Calibri (MS)"/>
                <a:sym typeface="Calibri (MS)"/>
              </a:rPr>
              <a:t> un </a:t>
            </a:r>
            <a:r>
              <a:rPr lang="en-US" sz="2709" dirty="0" err="1">
                <a:solidFill>
                  <a:srgbClr val="000000"/>
                </a:solidFill>
                <a:latin typeface="Calibri (MS)"/>
                <a:ea typeface="Calibri (MS)"/>
                <a:cs typeface="Calibri (MS)"/>
                <a:sym typeface="Calibri (MS)"/>
              </a:rPr>
              <a:t>método</a:t>
            </a:r>
            <a:r>
              <a:rPr lang="en-US" sz="2709" dirty="0">
                <a:solidFill>
                  <a:srgbClr val="000000"/>
                </a:solidFill>
                <a:latin typeface="Calibri (MS)"/>
                <a:ea typeface="Calibri (MS)"/>
                <a:cs typeface="Calibri (MS)"/>
                <a:sym typeface="Calibri (MS)"/>
              </a:rPr>
              <a:t> especial, </a:t>
            </a:r>
            <a:r>
              <a:rPr lang="en-US" sz="2709" dirty="0" err="1">
                <a:solidFill>
                  <a:srgbClr val="000000"/>
                </a:solidFill>
                <a:latin typeface="Calibri (MS)"/>
                <a:ea typeface="Calibri (MS)"/>
                <a:cs typeface="Calibri (MS)"/>
                <a:sym typeface="Calibri (MS)"/>
              </a:rPr>
              <a:t>sino</a:t>
            </a:r>
            <a:r>
              <a:rPr lang="en-US" sz="2709" dirty="0">
                <a:solidFill>
                  <a:srgbClr val="000000"/>
                </a:solidFill>
                <a:latin typeface="Calibri (MS)"/>
                <a:ea typeface="Calibri (MS)"/>
                <a:cs typeface="Calibri (MS)"/>
                <a:sym typeface="Calibri (MS)"/>
              </a:rPr>
              <a:t> un </a:t>
            </a:r>
            <a:r>
              <a:rPr lang="en-US" sz="2709" dirty="0" err="1">
                <a:solidFill>
                  <a:srgbClr val="000000"/>
                </a:solidFill>
                <a:latin typeface="Calibri (MS)"/>
                <a:ea typeface="Calibri (MS)"/>
                <a:cs typeface="Calibri (MS)"/>
                <a:sym typeface="Calibri (MS)"/>
              </a:rPr>
              <a:t>conjunto</a:t>
            </a:r>
            <a:r>
              <a:rPr lang="en-US" sz="2709" dirty="0">
                <a:solidFill>
                  <a:srgbClr val="000000"/>
                </a:solidFill>
                <a:latin typeface="Calibri (MS)"/>
                <a:ea typeface="Calibri (MS)"/>
                <a:cs typeface="Calibri (MS)"/>
                <a:sym typeface="Calibri (MS)"/>
              </a:rPr>
              <a:t> de </a:t>
            </a:r>
            <a:r>
              <a:rPr lang="en-US" sz="2709" dirty="0" err="1">
                <a:solidFill>
                  <a:srgbClr val="000000"/>
                </a:solidFill>
                <a:latin typeface="Calibri (MS)"/>
                <a:ea typeface="Calibri (MS)"/>
                <a:cs typeface="Calibri (MS)"/>
                <a:sym typeface="Calibri (MS)"/>
              </a:rPr>
              <a:t>prácticas</a:t>
            </a:r>
            <a:r>
              <a:rPr lang="en-US" sz="2709" dirty="0">
                <a:solidFill>
                  <a:srgbClr val="000000"/>
                </a:solidFill>
                <a:latin typeface="Calibri (MS)"/>
                <a:ea typeface="Calibri (MS)"/>
                <a:cs typeface="Calibri (MS)"/>
                <a:sym typeface="Calibri (MS)"/>
              </a:rPr>
              <a:t> </a:t>
            </a:r>
            <a:r>
              <a:rPr lang="en-US" sz="2709" dirty="0" err="1">
                <a:solidFill>
                  <a:srgbClr val="000000"/>
                </a:solidFill>
                <a:latin typeface="Calibri (MS)"/>
                <a:ea typeface="Calibri (MS)"/>
                <a:cs typeface="Calibri (MS)"/>
                <a:sym typeface="Calibri (MS)"/>
              </a:rPr>
              <a:t>integradas</a:t>
            </a:r>
            <a:r>
              <a:rPr lang="en-US" sz="2709" dirty="0">
                <a:solidFill>
                  <a:srgbClr val="000000"/>
                </a:solidFill>
                <a:latin typeface="Calibri (MS)"/>
                <a:ea typeface="Calibri (MS)"/>
                <a:cs typeface="Calibri (MS)"/>
                <a:sym typeface="Calibri (MS)"/>
              </a:rPr>
              <a:t> </a:t>
            </a:r>
            <a:r>
              <a:rPr lang="en-US" sz="2709" dirty="0" err="1">
                <a:solidFill>
                  <a:srgbClr val="000000"/>
                </a:solidFill>
                <a:latin typeface="Calibri (MS)"/>
                <a:ea typeface="Calibri (MS)"/>
                <a:cs typeface="Calibri (MS)"/>
                <a:sym typeface="Calibri (MS)"/>
              </a:rPr>
              <a:t>en</a:t>
            </a:r>
            <a:r>
              <a:rPr lang="en-US" sz="2709" dirty="0">
                <a:solidFill>
                  <a:srgbClr val="000000"/>
                </a:solidFill>
                <a:latin typeface="Calibri (MS)"/>
                <a:ea typeface="Calibri (MS)"/>
                <a:cs typeface="Calibri (MS)"/>
                <a:sym typeface="Calibri (MS)"/>
              </a:rPr>
              <a:t> la </a:t>
            </a:r>
            <a:r>
              <a:rPr lang="en-US" sz="2709" dirty="0" err="1">
                <a:solidFill>
                  <a:srgbClr val="000000"/>
                </a:solidFill>
                <a:latin typeface="Calibri (MS)"/>
                <a:ea typeface="Calibri (MS)"/>
                <a:cs typeface="Calibri (MS)"/>
                <a:sym typeface="Calibri (MS)"/>
              </a:rPr>
              <a:t>enseñanza</a:t>
            </a:r>
            <a:r>
              <a:rPr lang="en-US" sz="2709" dirty="0">
                <a:solidFill>
                  <a:srgbClr val="000000"/>
                </a:solidFill>
                <a:latin typeface="Calibri (MS)"/>
                <a:ea typeface="Calibri (MS)"/>
                <a:cs typeface="Calibri (MS)"/>
                <a:sym typeface="Calibri (MS)"/>
              </a:rPr>
              <a:t> </a:t>
            </a:r>
            <a:r>
              <a:rPr lang="en-US" sz="2709" dirty="0" err="1">
                <a:solidFill>
                  <a:srgbClr val="000000"/>
                </a:solidFill>
                <a:latin typeface="Calibri (MS)"/>
                <a:ea typeface="Calibri (MS)"/>
                <a:cs typeface="Calibri (MS)"/>
                <a:sym typeface="Calibri (MS)"/>
              </a:rPr>
              <a:t>diaria</a:t>
            </a:r>
            <a:r>
              <a:rPr lang="en-US" sz="2709" dirty="0">
                <a:solidFill>
                  <a:srgbClr val="000000"/>
                </a:solidFill>
                <a:latin typeface="Calibri (MS)"/>
                <a:ea typeface="Calibri (MS)"/>
                <a:cs typeface="Calibri (MS)"/>
                <a:sym typeface="Calibri (MS)"/>
              </a:rPr>
              <a:t>, </a:t>
            </a:r>
            <a:r>
              <a:rPr lang="en-US" sz="2709" dirty="0" err="1">
                <a:solidFill>
                  <a:srgbClr val="000000"/>
                </a:solidFill>
                <a:latin typeface="Calibri (MS)"/>
                <a:ea typeface="Calibri (MS)"/>
                <a:cs typeface="Calibri (MS)"/>
                <a:sym typeface="Calibri (MS)"/>
              </a:rPr>
              <a:t>diseñadas</a:t>
            </a:r>
            <a:r>
              <a:rPr lang="en-US" sz="2709" dirty="0">
                <a:solidFill>
                  <a:srgbClr val="000000"/>
                </a:solidFill>
                <a:latin typeface="Calibri (MS)"/>
                <a:ea typeface="Calibri (MS)"/>
                <a:cs typeface="Calibri (MS)"/>
                <a:sym typeface="Calibri (MS)"/>
              </a:rPr>
              <a:t> para </a:t>
            </a:r>
            <a:r>
              <a:rPr lang="en-US" sz="2709" dirty="0" err="1">
                <a:solidFill>
                  <a:srgbClr val="000000"/>
                </a:solidFill>
                <a:latin typeface="Calibri (MS)"/>
                <a:ea typeface="Calibri (MS)"/>
                <a:cs typeface="Calibri (MS)"/>
                <a:sym typeface="Calibri (MS)"/>
              </a:rPr>
              <a:t>reducir</a:t>
            </a:r>
            <a:r>
              <a:rPr lang="en-US" sz="2709" dirty="0">
                <a:solidFill>
                  <a:srgbClr val="000000"/>
                </a:solidFill>
                <a:latin typeface="Calibri (MS)"/>
                <a:ea typeface="Calibri (MS)"/>
                <a:cs typeface="Calibri (MS)"/>
                <a:sym typeface="Calibri (MS)"/>
              </a:rPr>
              <a:t> las </a:t>
            </a:r>
            <a:r>
              <a:rPr lang="en-US" sz="2709" dirty="0" err="1">
                <a:solidFill>
                  <a:srgbClr val="000000"/>
                </a:solidFill>
                <a:latin typeface="Calibri (MS)"/>
                <a:ea typeface="Calibri (MS)"/>
                <a:cs typeface="Calibri (MS)"/>
                <a:sym typeface="Calibri (MS)"/>
              </a:rPr>
              <a:t>barreras</a:t>
            </a:r>
            <a:r>
              <a:rPr lang="en-US" sz="2709" dirty="0">
                <a:solidFill>
                  <a:srgbClr val="000000"/>
                </a:solidFill>
                <a:latin typeface="Calibri (MS)"/>
                <a:ea typeface="Calibri (MS)"/>
                <a:cs typeface="Calibri (MS)"/>
                <a:sym typeface="Calibri (MS)"/>
              </a:rPr>
              <a:t> y </a:t>
            </a:r>
            <a:r>
              <a:rPr lang="en-US" sz="2709" dirty="0" err="1">
                <a:solidFill>
                  <a:srgbClr val="000000"/>
                </a:solidFill>
                <a:latin typeface="Calibri (MS)"/>
                <a:ea typeface="Calibri (MS)"/>
                <a:cs typeface="Calibri (MS)"/>
                <a:sym typeface="Calibri (MS)"/>
              </a:rPr>
              <a:t>promover</a:t>
            </a:r>
            <a:r>
              <a:rPr lang="en-US" sz="2709" dirty="0">
                <a:solidFill>
                  <a:srgbClr val="000000"/>
                </a:solidFill>
                <a:latin typeface="Calibri (MS)"/>
                <a:ea typeface="Calibri (MS)"/>
                <a:cs typeface="Calibri (MS)"/>
                <a:sym typeface="Calibri (MS)"/>
              </a:rPr>
              <a:t> la </a:t>
            </a:r>
            <a:r>
              <a:rPr lang="en-US" sz="2709" dirty="0" err="1">
                <a:solidFill>
                  <a:srgbClr val="000000"/>
                </a:solidFill>
                <a:latin typeface="Calibri (MS)"/>
                <a:ea typeface="Calibri (MS)"/>
                <a:cs typeface="Calibri (MS)"/>
                <a:sym typeface="Calibri (MS)"/>
              </a:rPr>
              <a:t>participación</a:t>
            </a:r>
            <a:r>
              <a:rPr lang="en-US" sz="2709" dirty="0">
                <a:solidFill>
                  <a:srgbClr val="000000"/>
                </a:solidFill>
                <a:latin typeface="Calibri (MS)"/>
                <a:ea typeface="Calibri (MS)"/>
                <a:cs typeface="Calibri (MS)"/>
                <a:sym typeface="Calibri (MS)"/>
              </a:rPr>
              <a:t> </a:t>
            </a:r>
            <a:r>
              <a:rPr lang="en-US" sz="2709" dirty="0" err="1">
                <a:solidFill>
                  <a:srgbClr val="000000"/>
                </a:solidFill>
                <a:latin typeface="Calibri (MS)"/>
                <a:ea typeface="Calibri (MS)"/>
                <a:cs typeface="Calibri (MS)"/>
                <a:sym typeface="Calibri (MS)"/>
              </a:rPr>
              <a:t>activa</a:t>
            </a:r>
            <a:r>
              <a:rPr lang="en-US" sz="2709" dirty="0">
                <a:solidFill>
                  <a:srgbClr val="000000"/>
                </a:solidFill>
                <a:latin typeface="Calibri (MS)"/>
                <a:ea typeface="Calibri (MS)"/>
                <a:cs typeface="Calibri (MS)"/>
                <a:sym typeface="Calibri (MS)"/>
              </a:rPr>
              <a:t>. </a:t>
            </a:r>
          </a:p>
        </p:txBody>
      </p:sp>
      <p:pic>
        <p:nvPicPr>
          <p:cNvPr id="8" name="Imagen 7"/>
          <p:cNvPicPr>
            <a:picLocks noChangeAspect="1"/>
          </p:cNvPicPr>
          <p:nvPr/>
        </p:nvPicPr>
        <p:blipFill>
          <a:blip r:embed="rId3"/>
          <a:stretch>
            <a:fillRect/>
          </a:stretch>
        </p:blipFill>
        <p:spPr>
          <a:xfrm>
            <a:off x="7543800" y="346645"/>
            <a:ext cx="1615580" cy="1030313"/>
          </a:xfrm>
          <a:prstGeom prst="rect">
            <a:avLst/>
          </a:prstGeom>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609740" y="304800"/>
            <a:ext cx="8778240" cy="1290638"/>
            <a:chOff x="0" y="-95249"/>
            <a:chExt cx="11704320" cy="1720851"/>
          </a:xfrm>
        </p:grpSpPr>
        <p:sp>
          <p:nvSpPr>
            <p:cNvPr id="3" name="Freeform 3"/>
            <p:cNvSpPr/>
            <p:nvPr/>
          </p:nvSpPr>
          <p:spPr>
            <a:xfrm>
              <a:off x="0" y="0"/>
              <a:ext cx="11704320" cy="1625600"/>
            </a:xfrm>
            <a:custGeom>
              <a:avLst/>
              <a:gdLst/>
              <a:ahLst/>
              <a:cxnLst/>
              <a:rect l="l" t="t" r="r" b="b"/>
              <a:pathLst>
                <a:path w="11704320" h="1625600">
                  <a:moveTo>
                    <a:pt x="0" y="0"/>
                  </a:moveTo>
                  <a:lnTo>
                    <a:pt x="11704320" y="0"/>
                  </a:lnTo>
                  <a:lnTo>
                    <a:pt x="11704320" y="1625600"/>
                  </a:lnTo>
                  <a:lnTo>
                    <a:pt x="0" y="1625600"/>
                  </a:lnTo>
                  <a:close/>
                </a:path>
              </a:pathLst>
            </a:custGeom>
            <a:blipFill>
              <a:blip r:embed="rId2">
                <a:alphaModFix amt="0"/>
              </a:blip>
              <a:stretch>
                <a:fillRect t="-90292" b="-90292"/>
              </a:stretch>
            </a:blipFill>
          </p:spPr>
        </p:sp>
        <p:sp>
          <p:nvSpPr>
            <p:cNvPr id="4" name="TextBox 4"/>
            <p:cNvSpPr txBox="1"/>
            <p:nvPr/>
          </p:nvSpPr>
          <p:spPr>
            <a:xfrm>
              <a:off x="0" y="-95249"/>
              <a:ext cx="8493760" cy="1720851"/>
            </a:xfrm>
            <a:prstGeom prst="rect">
              <a:avLst/>
            </a:prstGeom>
          </p:spPr>
          <p:txBody>
            <a:bodyPr lIns="0" tIns="0" rIns="0" bIns="0" rtlCol="0" anchor="ctr"/>
            <a:lstStyle/>
            <a:p>
              <a:pPr marL="0" lvl="0" indent="0" algn="ctr">
                <a:lnSpc>
                  <a:spcPts val="5632"/>
                </a:lnSpc>
              </a:pPr>
              <a:r>
                <a:rPr lang="en-US" sz="4693" dirty="0" err="1">
                  <a:solidFill>
                    <a:srgbClr val="000000"/>
                  </a:solidFill>
                  <a:latin typeface="Calibri (MS)"/>
                  <a:ea typeface="Calibri (MS)"/>
                  <a:cs typeface="Calibri (MS)"/>
                  <a:sym typeface="Calibri (MS)"/>
                </a:rPr>
                <a:t>Principios</a:t>
              </a:r>
              <a:r>
                <a:rPr lang="en-US" sz="4693" dirty="0">
                  <a:solidFill>
                    <a:srgbClr val="000000"/>
                  </a:solidFill>
                  <a:latin typeface="Calibri (MS)"/>
                  <a:ea typeface="Calibri (MS)"/>
                  <a:cs typeface="Calibri (MS)"/>
                  <a:sym typeface="Calibri (MS)"/>
                </a:rPr>
                <a:t> clave de la </a:t>
              </a:r>
              <a:r>
                <a:rPr lang="en-US" sz="4693" dirty="0" err="1">
                  <a:solidFill>
                    <a:srgbClr val="000000"/>
                  </a:solidFill>
                  <a:latin typeface="Calibri (MS)"/>
                  <a:ea typeface="Calibri (MS)"/>
                  <a:cs typeface="Calibri (MS)"/>
                  <a:sym typeface="Calibri (MS)"/>
                </a:rPr>
                <a:t>enseñanza</a:t>
              </a:r>
              <a:endParaRPr lang="en-US" sz="4693" dirty="0">
                <a:solidFill>
                  <a:srgbClr val="000000"/>
                </a:solidFill>
                <a:latin typeface="Calibri (MS)"/>
                <a:ea typeface="Calibri (MS)"/>
                <a:cs typeface="Calibri (MS)"/>
                <a:sym typeface="Calibri (MS)"/>
              </a:endParaRPr>
            </a:p>
          </p:txBody>
        </p:sp>
      </p:grpSp>
      <p:sp>
        <p:nvSpPr>
          <p:cNvPr id="5" name="TextBox 5"/>
          <p:cNvSpPr txBox="1"/>
          <p:nvPr/>
        </p:nvSpPr>
        <p:spPr>
          <a:xfrm>
            <a:off x="579120" y="2204923"/>
            <a:ext cx="8595360" cy="2638425"/>
          </a:xfrm>
          <a:prstGeom prst="rect">
            <a:avLst/>
          </a:prstGeom>
        </p:spPr>
        <p:txBody>
          <a:bodyPr lIns="0" tIns="0" rIns="0" bIns="0" rtlCol="0" anchor="t">
            <a:spAutoFit/>
          </a:bodyPr>
          <a:lstStyle/>
          <a:p>
            <a:pPr marL="439272" lvl="1" indent="-219636" algn="l">
              <a:lnSpc>
                <a:spcPts val="4095"/>
              </a:lnSpc>
              <a:buFont typeface="Arial"/>
              <a:buChar char="•"/>
            </a:pPr>
            <a:r>
              <a:rPr lang="en-US" sz="3413">
                <a:solidFill>
                  <a:srgbClr val="000000"/>
                </a:solidFill>
                <a:latin typeface="Calibri (MS)"/>
                <a:ea typeface="Calibri (MS)"/>
                <a:cs typeface="Calibri (MS)"/>
                <a:sym typeface="Calibri (MS)"/>
              </a:rPr>
              <a:t>Enfoque centrado en el estudiante</a:t>
            </a:r>
          </a:p>
          <a:p>
            <a:pPr marL="439272" lvl="1" indent="-219636" algn="l">
              <a:lnSpc>
                <a:spcPts val="4095"/>
              </a:lnSpc>
              <a:buFont typeface="Arial"/>
              <a:buChar char="•"/>
            </a:pPr>
            <a:r>
              <a:rPr lang="en-US" sz="3413">
                <a:solidFill>
                  <a:srgbClr val="000000"/>
                </a:solidFill>
                <a:latin typeface="Calibri (MS)"/>
                <a:ea typeface="Calibri (MS)"/>
                <a:cs typeface="Calibri (MS)"/>
                <a:sym typeface="Calibri (MS)"/>
              </a:rPr>
              <a:t>Múltiples canales</a:t>
            </a:r>
          </a:p>
          <a:p>
            <a:pPr marL="439272" lvl="1" indent="-219636" algn="l">
              <a:lnSpc>
                <a:spcPts val="4095"/>
              </a:lnSpc>
              <a:buFont typeface="Arial"/>
              <a:buChar char="•"/>
            </a:pPr>
            <a:r>
              <a:rPr lang="en-US" sz="3413">
                <a:solidFill>
                  <a:srgbClr val="000000"/>
                </a:solidFill>
                <a:latin typeface="Calibri (MS)"/>
                <a:ea typeface="Calibri (MS)"/>
                <a:cs typeface="Calibri (MS)"/>
                <a:sym typeface="Calibri (MS)"/>
              </a:rPr>
              <a:t>Adaptabilidad</a:t>
            </a:r>
          </a:p>
          <a:p>
            <a:pPr marL="439272" lvl="1" indent="-219636" algn="l">
              <a:lnSpc>
                <a:spcPts val="4095"/>
              </a:lnSpc>
              <a:buFont typeface="Arial"/>
              <a:buChar char="•"/>
            </a:pPr>
            <a:r>
              <a:rPr lang="en-US" sz="3413">
                <a:solidFill>
                  <a:srgbClr val="000000"/>
                </a:solidFill>
                <a:latin typeface="Calibri (MS)"/>
                <a:ea typeface="Calibri (MS)"/>
                <a:cs typeface="Calibri (MS)"/>
                <a:sym typeface="Calibri (MS)"/>
              </a:rPr>
              <a:t>Participación activa</a:t>
            </a:r>
          </a:p>
          <a:p>
            <a:pPr marL="439272" lvl="1" indent="-219636" algn="l">
              <a:lnSpc>
                <a:spcPts val="4095"/>
              </a:lnSpc>
              <a:buFont typeface="Arial"/>
              <a:buChar char="•"/>
            </a:pPr>
            <a:r>
              <a:rPr lang="en-US" sz="3413">
                <a:solidFill>
                  <a:srgbClr val="000000"/>
                </a:solidFill>
                <a:latin typeface="Calibri (MS)"/>
                <a:ea typeface="Calibri (MS)"/>
                <a:cs typeface="Calibri (MS)"/>
                <a:sym typeface="Calibri (MS)"/>
              </a:rPr>
              <a:t>Retroalimentación motivadora</a:t>
            </a:r>
          </a:p>
        </p:txBody>
      </p:sp>
      <p:pic>
        <p:nvPicPr>
          <p:cNvPr id="8" name="Imagen 7"/>
          <p:cNvPicPr>
            <a:picLocks noChangeAspect="1"/>
          </p:cNvPicPr>
          <p:nvPr/>
        </p:nvPicPr>
        <p:blipFill>
          <a:blip r:embed="rId3"/>
          <a:stretch>
            <a:fillRect/>
          </a:stretch>
        </p:blipFill>
        <p:spPr>
          <a:xfrm>
            <a:off x="7772400" y="206800"/>
            <a:ext cx="1615580" cy="1030313"/>
          </a:xfrm>
          <a:prstGeom prst="rect">
            <a:avLst/>
          </a:prstGeom>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132288" y="552935"/>
            <a:ext cx="7144901" cy="1660128"/>
            <a:chOff x="0" y="0"/>
            <a:chExt cx="10761931" cy="2500550"/>
          </a:xfrm>
        </p:grpSpPr>
        <p:sp>
          <p:nvSpPr>
            <p:cNvPr id="3" name="Freeform 3"/>
            <p:cNvSpPr/>
            <p:nvPr/>
          </p:nvSpPr>
          <p:spPr>
            <a:xfrm>
              <a:off x="0" y="0"/>
              <a:ext cx="10761931" cy="2500550"/>
            </a:xfrm>
            <a:custGeom>
              <a:avLst/>
              <a:gdLst/>
              <a:ahLst/>
              <a:cxnLst/>
              <a:rect l="l" t="t" r="r" b="b"/>
              <a:pathLst>
                <a:path w="10761931" h="2500550">
                  <a:moveTo>
                    <a:pt x="0" y="0"/>
                  </a:moveTo>
                  <a:lnTo>
                    <a:pt x="10761931" y="0"/>
                  </a:lnTo>
                  <a:lnTo>
                    <a:pt x="10761931" y="2500550"/>
                  </a:lnTo>
                  <a:lnTo>
                    <a:pt x="0" y="2500550"/>
                  </a:lnTo>
                  <a:close/>
                </a:path>
              </a:pathLst>
            </a:custGeom>
            <a:blipFill>
              <a:blip r:embed="rId2">
                <a:alphaModFix amt="0"/>
              </a:blip>
              <a:stretch>
                <a:fillRect t="-58698" r="-8756" b="-23708"/>
              </a:stretch>
            </a:blipFill>
          </p:spPr>
        </p:sp>
        <p:sp>
          <p:nvSpPr>
            <p:cNvPr id="4" name="TextBox 4"/>
            <p:cNvSpPr txBox="1"/>
            <p:nvPr/>
          </p:nvSpPr>
          <p:spPr>
            <a:xfrm>
              <a:off x="0" y="-95250"/>
              <a:ext cx="10761931" cy="2595800"/>
            </a:xfrm>
            <a:prstGeom prst="rect">
              <a:avLst/>
            </a:prstGeom>
          </p:spPr>
          <p:txBody>
            <a:bodyPr lIns="0" tIns="0" rIns="0" bIns="0" rtlCol="0" anchor="ctr"/>
            <a:lstStyle/>
            <a:p>
              <a:pPr marL="0" lvl="0" indent="0" algn="ctr">
                <a:lnSpc>
                  <a:spcPts val="5632"/>
                </a:lnSpc>
              </a:pPr>
              <a:r>
                <a:rPr lang="en-US" sz="4693">
                  <a:solidFill>
                    <a:srgbClr val="000000"/>
                  </a:solidFill>
                  <a:latin typeface="Calibri (MS)"/>
                  <a:ea typeface="Calibri (MS)"/>
                  <a:cs typeface="Calibri (MS)"/>
                  <a:sym typeface="Calibri (MS)"/>
                </a:rPr>
                <a:t>Principios clave de la enseñanza</a:t>
              </a:r>
            </a:p>
          </p:txBody>
        </p:sp>
      </p:grpSp>
      <p:sp>
        <p:nvSpPr>
          <p:cNvPr id="5" name="TextBox 5"/>
          <p:cNvSpPr txBox="1"/>
          <p:nvPr/>
        </p:nvSpPr>
        <p:spPr>
          <a:xfrm>
            <a:off x="668607" y="1874996"/>
            <a:ext cx="8595360" cy="4505325"/>
          </a:xfrm>
          <a:prstGeom prst="rect">
            <a:avLst/>
          </a:prstGeom>
        </p:spPr>
        <p:txBody>
          <a:bodyPr lIns="0" tIns="0" rIns="0" bIns="0" rtlCol="0" anchor="t">
            <a:spAutoFit/>
          </a:bodyPr>
          <a:lstStyle/>
          <a:p>
            <a:pPr marL="0" lvl="0" indent="0" algn="just">
              <a:lnSpc>
                <a:spcPts val="2760"/>
              </a:lnSpc>
            </a:pPr>
            <a:endParaRPr/>
          </a:p>
          <a:p>
            <a:pPr marL="0" lvl="0" indent="0" algn="just">
              <a:lnSpc>
                <a:spcPts val="2760"/>
              </a:lnSpc>
            </a:pPr>
            <a:r>
              <a:rPr lang="en-US" sz="2300">
                <a:solidFill>
                  <a:srgbClr val="000000"/>
                </a:solidFill>
                <a:latin typeface="Calibri (MS)"/>
                <a:ea typeface="Calibri (MS)"/>
                <a:cs typeface="Calibri (MS)"/>
                <a:sym typeface="Calibri (MS)"/>
              </a:rPr>
              <a:t>• Enfoque centrado en el estudiante: partiendo de las necesidades reales, el contexto de vida y los objetivos personales de cada estudiante. </a:t>
            </a:r>
          </a:p>
          <a:p>
            <a:pPr marL="0" lvl="0" indent="0" algn="just">
              <a:lnSpc>
                <a:spcPts val="2760"/>
              </a:lnSpc>
            </a:pPr>
            <a:r>
              <a:rPr lang="en-US" sz="2300">
                <a:solidFill>
                  <a:srgbClr val="000000"/>
                </a:solidFill>
                <a:latin typeface="Calibri (MS)"/>
                <a:ea typeface="Calibri (MS)"/>
                <a:cs typeface="Calibri (MS)"/>
                <a:sym typeface="Calibri (MS)"/>
              </a:rPr>
              <a:t>• Variedad de canales de comunicación: proporcionar información lingüística y explicaciones a través de múltiples modalidades (oral, escrita, visual y gestual) para adaptarse a diferentes estilos de aprendizaje. </a:t>
            </a:r>
          </a:p>
          <a:p>
            <a:pPr marL="0" lvl="0" indent="0" algn="just">
              <a:lnSpc>
                <a:spcPts val="2760"/>
              </a:lnSpc>
            </a:pPr>
            <a:r>
              <a:rPr lang="en-US" sz="2300">
                <a:solidFill>
                  <a:srgbClr val="000000"/>
                </a:solidFill>
                <a:latin typeface="Calibri (MS)"/>
                <a:ea typeface="Calibri (MS)"/>
                <a:cs typeface="Calibri (MS)"/>
                <a:sym typeface="Calibri (MS)"/>
              </a:rPr>
              <a:t>• Adaptabilidad: modificar el ritmo, la complejidad y el apoyo en función de las necesidades, sin comprometer la calidad del aprendizaje. </a:t>
            </a:r>
          </a:p>
          <a:p>
            <a:pPr marL="0" lvl="0" indent="0" algn="just">
              <a:lnSpc>
                <a:spcPts val="2760"/>
              </a:lnSpc>
            </a:pPr>
            <a:r>
              <a:rPr lang="en-US" sz="2300">
                <a:solidFill>
                  <a:srgbClr val="000000"/>
                </a:solidFill>
                <a:latin typeface="Calibri (MS)"/>
                <a:ea typeface="Calibri (MS)"/>
                <a:cs typeface="Calibri (MS)"/>
                <a:sym typeface="Calibri (MS)"/>
              </a:rPr>
              <a:t>• Participación activa: promover actividades en las que el estudiante no sea solo un receptor de contenido, sino un creador de conocimiento. </a:t>
            </a:r>
          </a:p>
          <a:p>
            <a:pPr marL="0" lvl="0" indent="0" algn="just">
              <a:lnSpc>
                <a:spcPts val="2760"/>
              </a:lnSpc>
            </a:pPr>
            <a:r>
              <a:rPr lang="en-US" sz="2300">
                <a:solidFill>
                  <a:srgbClr val="000000"/>
                </a:solidFill>
                <a:latin typeface="Calibri (MS)"/>
                <a:ea typeface="Calibri (MS)"/>
                <a:cs typeface="Calibri (MS)"/>
                <a:sym typeface="Calibri (MS)"/>
              </a:rPr>
              <a:t>• Retroalimentación constructiva y motivadora: centrada en el progreso y las estrategias, no solo en los errores. </a:t>
            </a:r>
          </a:p>
        </p:txBody>
      </p:sp>
      <p:pic>
        <p:nvPicPr>
          <p:cNvPr id="8" name="Imagen 7"/>
          <p:cNvPicPr>
            <a:picLocks noChangeAspect="1"/>
          </p:cNvPicPr>
          <p:nvPr/>
        </p:nvPicPr>
        <p:blipFill>
          <a:blip r:embed="rId3"/>
          <a:stretch>
            <a:fillRect/>
          </a:stretch>
        </p:blipFill>
        <p:spPr>
          <a:xfrm>
            <a:off x="7629994" y="321067"/>
            <a:ext cx="1615580" cy="1030313"/>
          </a:xfrm>
          <a:prstGeom prst="rect">
            <a:avLst/>
          </a:prstGeom>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0" y="1553527"/>
            <a:ext cx="2523601" cy="4208145"/>
            <a:chOff x="0" y="0"/>
            <a:chExt cx="3364802" cy="5610860"/>
          </a:xfrm>
        </p:grpSpPr>
        <p:sp>
          <p:nvSpPr>
            <p:cNvPr id="3" name="Freeform 3"/>
            <p:cNvSpPr/>
            <p:nvPr/>
          </p:nvSpPr>
          <p:spPr>
            <a:xfrm>
              <a:off x="0" y="0"/>
              <a:ext cx="3364865" cy="5610860"/>
            </a:xfrm>
            <a:custGeom>
              <a:avLst/>
              <a:gdLst/>
              <a:ahLst/>
              <a:cxnLst/>
              <a:rect l="l" t="t" r="r" b="b"/>
              <a:pathLst>
                <a:path w="3364865" h="5610860">
                  <a:moveTo>
                    <a:pt x="0" y="0"/>
                  </a:moveTo>
                  <a:lnTo>
                    <a:pt x="3364865" y="0"/>
                  </a:lnTo>
                  <a:lnTo>
                    <a:pt x="3364865" y="5610860"/>
                  </a:lnTo>
                  <a:lnTo>
                    <a:pt x="0" y="5610860"/>
                  </a:lnTo>
                  <a:lnTo>
                    <a:pt x="0" y="0"/>
                  </a:lnTo>
                  <a:close/>
                </a:path>
              </a:pathLst>
            </a:custGeom>
            <a:blipFill>
              <a:blip r:embed="rId2"/>
              <a:stretch>
                <a:fillRect l="-147377" r="-180808"/>
              </a:stretch>
            </a:blipFill>
          </p:spPr>
        </p:sp>
      </p:grpSp>
      <p:grpSp>
        <p:nvGrpSpPr>
          <p:cNvPr id="4" name="Group 4"/>
          <p:cNvGrpSpPr/>
          <p:nvPr/>
        </p:nvGrpSpPr>
        <p:grpSpPr>
          <a:xfrm>
            <a:off x="4379652" y="5113449"/>
            <a:ext cx="1411081" cy="2016500"/>
            <a:chOff x="0" y="0"/>
            <a:chExt cx="1881442" cy="2688666"/>
          </a:xfrm>
        </p:grpSpPr>
        <p:sp>
          <p:nvSpPr>
            <p:cNvPr id="5" name="Freeform 5"/>
            <p:cNvSpPr/>
            <p:nvPr/>
          </p:nvSpPr>
          <p:spPr>
            <a:xfrm>
              <a:off x="0" y="0"/>
              <a:ext cx="1881378" cy="2688717"/>
            </a:xfrm>
            <a:custGeom>
              <a:avLst/>
              <a:gdLst/>
              <a:ahLst/>
              <a:cxnLst/>
              <a:rect l="l" t="t" r="r" b="b"/>
              <a:pathLst>
                <a:path w="1881378" h="2688717">
                  <a:moveTo>
                    <a:pt x="0" y="0"/>
                  </a:moveTo>
                  <a:lnTo>
                    <a:pt x="1881378" y="0"/>
                  </a:lnTo>
                  <a:lnTo>
                    <a:pt x="1881378" y="2688717"/>
                  </a:lnTo>
                  <a:lnTo>
                    <a:pt x="0" y="2688717"/>
                  </a:lnTo>
                  <a:lnTo>
                    <a:pt x="0" y="0"/>
                  </a:lnTo>
                  <a:close/>
                </a:path>
              </a:pathLst>
            </a:custGeom>
            <a:blipFill>
              <a:blip r:embed="rId2"/>
              <a:stretch>
                <a:fillRect l="-116769" r="-150200" b="1"/>
              </a:stretch>
            </a:blipFill>
          </p:spPr>
        </p:sp>
      </p:grpSp>
      <p:grpSp>
        <p:nvGrpSpPr>
          <p:cNvPr id="6" name="Group 6"/>
          <p:cNvGrpSpPr/>
          <p:nvPr/>
        </p:nvGrpSpPr>
        <p:grpSpPr>
          <a:xfrm>
            <a:off x="7225008" y="3729961"/>
            <a:ext cx="2523601" cy="3585239"/>
            <a:chOff x="0" y="0"/>
            <a:chExt cx="3364802" cy="4780318"/>
          </a:xfrm>
        </p:grpSpPr>
        <p:sp>
          <p:nvSpPr>
            <p:cNvPr id="7" name="Freeform 7"/>
            <p:cNvSpPr/>
            <p:nvPr/>
          </p:nvSpPr>
          <p:spPr>
            <a:xfrm>
              <a:off x="0" y="0"/>
              <a:ext cx="3364865" cy="4780280"/>
            </a:xfrm>
            <a:custGeom>
              <a:avLst/>
              <a:gdLst/>
              <a:ahLst/>
              <a:cxnLst/>
              <a:rect l="l" t="t" r="r" b="b"/>
              <a:pathLst>
                <a:path w="3364865" h="4780280">
                  <a:moveTo>
                    <a:pt x="0" y="0"/>
                  </a:moveTo>
                  <a:lnTo>
                    <a:pt x="3364865" y="0"/>
                  </a:lnTo>
                  <a:lnTo>
                    <a:pt x="3364865" y="4780280"/>
                  </a:lnTo>
                  <a:lnTo>
                    <a:pt x="0" y="4780280"/>
                  </a:lnTo>
                  <a:lnTo>
                    <a:pt x="0" y="0"/>
                  </a:lnTo>
                  <a:close/>
                </a:path>
              </a:pathLst>
            </a:custGeom>
            <a:blipFill>
              <a:blip r:embed="rId2"/>
              <a:stretch>
                <a:fillRect l="-115690" r="-149114"/>
              </a:stretch>
            </a:blipFill>
          </p:spPr>
        </p:sp>
      </p:grpSp>
      <p:grpSp>
        <p:nvGrpSpPr>
          <p:cNvPr id="8" name="Group 8"/>
          <p:cNvGrpSpPr/>
          <p:nvPr/>
        </p:nvGrpSpPr>
        <p:grpSpPr>
          <a:xfrm>
            <a:off x="4175950" y="362"/>
            <a:ext cx="4470778" cy="2506704"/>
            <a:chOff x="0" y="0"/>
            <a:chExt cx="5961037" cy="3342272"/>
          </a:xfrm>
        </p:grpSpPr>
        <p:sp>
          <p:nvSpPr>
            <p:cNvPr id="9" name="Freeform 9"/>
            <p:cNvSpPr/>
            <p:nvPr/>
          </p:nvSpPr>
          <p:spPr>
            <a:xfrm>
              <a:off x="0" y="0"/>
              <a:ext cx="5960999" cy="3342259"/>
            </a:xfrm>
            <a:custGeom>
              <a:avLst/>
              <a:gdLst/>
              <a:ahLst/>
              <a:cxnLst/>
              <a:rect l="l" t="t" r="r" b="b"/>
              <a:pathLst>
                <a:path w="5960999" h="3342259">
                  <a:moveTo>
                    <a:pt x="0" y="0"/>
                  </a:moveTo>
                  <a:lnTo>
                    <a:pt x="5960999" y="0"/>
                  </a:lnTo>
                  <a:lnTo>
                    <a:pt x="5960999" y="3342259"/>
                  </a:lnTo>
                  <a:lnTo>
                    <a:pt x="0" y="3342259"/>
                  </a:lnTo>
                  <a:lnTo>
                    <a:pt x="0" y="0"/>
                  </a:lnTo>
                  <a:close/>
                </a:path>
              </a:pathLst>
            </a:custGeom>
            <a:blipFill>
              <a:blip r:embed="rId2"/>
              <a:stretch>
                <a:fillRect l="-5273" r="-38703"/>
              </a:stretch>
            </a:blipFill>
          </p:spPr>
        </p:sp>
      </p:grpSp>
      <p:sp>
        <p:nvSpPr>
          <p:cNvPr id="10" name="TextBox 10"/>
          <p:cNvSpPr txBox="1"/>
          <p:nvPr/>
        </p:nvSpPr>
        <p:spPr>
          <a:xfrm>
            <a:off x="3232280" y="2708262"/>
            <a:ext cx="3181664" cy="2124075"/>
          </a:xfrm>
          <a:prstGeom prst="rect">
            <a:avLst/>
          </a:prstGeom>
        </p:spPr>
        <p:txBody>
          <a:bodyPr lIns="0" tIns="0" rIns="0" bIns="0" rtlCol="0" anchor="t">
            <a:spAutoFit/>
          </a:bodyPr>
          <a:lstStyle/>
          <a:p>
            <a:pPr marL="0" lvl="0" indent="0" algn="ctr">
              <a:lnSpc>
                <a:spcPts val="4095"/>
              </a:lnSpc>
            </a:pPr>
            <a:r>
              <a:rPr lang="en-US" sz="3413" b="1">
                <a:solidFill>
                  <a:srgbClr val="7030A0"/>
                </a:solidFill>
                <a:latin typeface="Calibri (MS) Bold"/>
                <a:ea typeface="Calibri (MS) Bold"/>
                <a:cs typeface="Calibri (MS) Bold"/>
                <a:sym typeface="Calibri (MS) Bold"/>
              </a:rPr>
              <a:t>ACCESIBILIDAD</a:t>
            </a:r>
          </a:p>
          <a:p>
            <a:pPr marL="0" lvl="0" indent="0" algn="ctr">
              <a:lnSpc>
                <a:spcPts val="4095"/>
              </a:lnSpc>
            </a:pPr>
            <a:endParaRPr lang="en-US" sz="3413" b="1">
              <a:solidFill>
                <a:srgbClr val="7030A0"/>
              </a:solidFill>
              <a:latin typeface="Calibri (MS) Bold"/>
              <a:ea typeface="Calibri (MS) Bold"/>
              <a:cs typeface="Calibri (MS) Bold"/>
              <a:sym typeface="Calibri (MS) Bold"/>
            </a:endParaRPr>
          </a:p>
          <a:p>
            <a:pPr marL="0" lvl="0" indent="0" algn="ctr">
              <a:lnSpc>
                <a:spcPts val="4095"/>
              </a:lnSpc>
            </a:pPr>
            <a:endParaRPr lang="en-US" sz="3413" b="1">
              <a:solidFill>
                <a:srgbClr val="7030A0"/>
              </a:solidFill>
              <a:latin typeface="Calibri (MS) Bold"/>
              <a:ea typeface="Calibri (MS) Bold"/>
              <a:cs typeface="Calibri (MS) Bold"/>
              <a:sym typeface="Calibri (MS) Bold"/>
            </a:endParaRPr>
          </a:p>
          <a:p>
            <a:pPr marL="0" lvl="0" indent="0" algn="ctr">
              <a:lnSpc>
                <a:spcPts val="4095"/>
              </a:lnSpc>
            </a:pPr>
            <a:r>
              <a:rPr lang="en-US" sz="3413" b="1">
                <a:solidFill>
                  <a:srgbClr val="7030A0"/>
                </a:solidFill>
                <a:latin typeface="Calibri (MS) Bold"/>
                <a:ea typeface="Calibri (MS) Bold"/>
                <a:cs typeface="Calibri (MS) Bold"/>
                <a:sym typeface="Calibri (MS) Bold"/>
              </a:rPr>
              <a:t>INCLUSIÓN</a:t>
            </a:r>
          </a:p>
        </p:txBody>
      </p:sp>
      <p:sp>
        <p:nvSpPr>
          <p:cNvPr id="11" name="Freeform 11"/>
          <p:cNvSpPr/>
          <p:nvPr/>
        </p:nvSpPr>
        <p:spPr>
          <a:xfrm>
            <a:off x="4495895" y="3359467"/>
            <a:ext cx="556003" cy="931831"/>
          </a:xfrm>
          <a:custGeom>
            <a:avLst/>
            <a:gdLst/>
            <a:ahLst/>
            <a:cxnLst/>
            <a:rect l="l" t="t" r="r" b="b"/>
            <a:pathLst>
              <a:path w="556003" h="931831">
                <a:moveTo>
                  <a:pt x="0" y="0"/>
                </a:moveTo>
                <a:lnTo>
                  <a:pt x="556003" y="0"/>
                </a:lnTo>
                <a:lnTo>
                  <a:pt x="556003" y="931831"/>
                </a:lnTo>
                <a:lnTo>
                  <a:pt x="0" y="931831"/>
                </a:lnTo>
                <a:lnTo>
                  <a:pt x="0" y="0"/>
                </a:lnTo>
                <a:close/>
              </a:path>
            </a:pathLst>
          </a:custGeom>
          <a:blipFill>
            <a:blip r:embed="rId3">
              <a:extLst>
                <a:ext uri="{96DAC541-7B7A-43D3-8B79-37D633B846F1}">
                  <asvg:svgBlip xmlns:asvg="http://schemas.microsoft.com/office/drawing/2016/SVG/main" xmlns="" r:embed="rId4"/>
                </a:ext>
              </a:extLst>
            </a:blip>
            <a:stretch>
              <a:fillRect/>
            </a:stretch>
          </a:blipFill>
        </p:spPr>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487680" y="292951"/>
            <a:ext cx="5913120" cy="1219200"/>
            <a:chOff x="0" y="0"/>
            <a:chExt cx="11704320" cy="1625600"/>
          </a:xfrm>
        </p:grpSpPr>
        <p:sp>
          <p:nvSpPr>
            <p:cNvPr id="3" name="Freeform 3"/>
            <p:cNvSpPr/>
            <p:nvPr/>
          </p:nvSpPr>
          <p:spPr>
            <a:xfrm>
              <a:off x="0" y="0"/>
              <a:ext cx="11704320" cy="1625600"/>
            </a:xfrm>
            <a:custGeom>
              <a:avLst/>
              <a:gdLst/>
              <a:ahLst/>
              <a:cxnLst/>
              <a:rect l="l" t="t" r="r" b="b"/>
              <a:pathLst>
                <a:path w="11704320" h="1625600">
                  <a:moveTo>
                    <a:pt x="0" y="0"/>
                  </a:moveTo>
                  <a:lnTo>
                    <a:pt x="11704320" y="0"/>
                  </a:lnTo>
                  <a:lnTo>
                    <a:pt x="11704320" y="1625600"/>
                  </a:lnTo>
                  <a:lnTo>
                    <a:pt x="0" y="1625600"/>
                  </a:lnTo>
                  <a:close/>
                </a:path>
              </a:pathLst>
            </a:custGeom>
            <a:blipFill>
              <a:blip r:embed="rId2">
                <a:alphaModFix amt="0"/>
              </a:blip>
              <a:stretch>
                <a:fillRect t="-90292" b="-90292"/>
              </a:stretch>
            </a:blipFill>
          </p:spPr>
        </p:sp>
        <p:sp>
          <p:nvSpPr>
            <p:cNvPr id="4" name="TextBox 4"/>
            <p:cNvSpPr txBox="1"/>
            <p:nvPr/>
          </p:nvSpPr>
          <p:spPr>
            <a:xfrm>
              <a:off x="0" y="-66675"/>
              <a:ext cx="11704320" cy="1692275"/>
            </a:xfrm>
            <a:prstGeom prst="rect">
              <a:avLst/>
            </a:prstGeom>
          </p:spPr>
          <p:txBody>
            <a:bodyPr lIns="0" tIns="0" rIns="0" bIns="0" rtlCol="0" anchor="ctr"/>
            <a:lstStyle/>
            <a:p>
              <a:pPr marL="0" lvl="0" indent="0" algn="ctr">
                <a:lnSpc>
                  <a:spcPts val="4095"/>
                </a:lnSpc>
              </a:pPr>
              <a:r>
                <a:rPr lang="en-US" sz="3413" dirty="0">
                  <a:solidFill>
                    <a:srgbClr val="000000"/>
                  </a:solidFill>
                  <a:latin typeface="Calibri (MS)"/>
                  <a:ea typeface="Calibri (MS)"/>
                  <a:cs typeface="Calibri (MS)"/>
                  <a:sym typeface="Calibri (MS)"/>
                </a:rPr>
                <a:t>ESTRATEGIAS DE ACCESIBILIDAD</a:t>
              </a:r>
            </a:p>
          </p:txBody>
        </p:sp>
      </p:grpSp>
      <p:sp>
        <p:nvSpPr>
          <p:cNvPr id="5" name="TextBox 5"/>
          <p:cNvSpPr txBox="1"/>
          <p:nvPr/>
        </p:nvSpPr>
        <p:spPr>
          <a:xfrm>
            <a:off x="668607" y="1545060"/>
            <a:ext cx="8595360" cy="5019675"/>
          </a:xfrm>
          <a:prstGeom prst="rect">
            <a:avLst/>
          </a:prstGeom>
        </p:spPr>
        <p:txBody>
          <a:bodyPr lIns="0" tIns="0" rIns="0" bIns="0" rtlCol="0" anchor="t">
            <a:spAutoFit/>
          </a:bodyPr>
          <a:lstStyle/>
          <a:p>
            <a:pPr marL="0" lvl="0" indent="0" algn="just">
              <a:lnSpc>
                <a:spcPts val="1999"/>
              </a:lnSpc>
            </a:pPr>
            <a:r>
              <a:rPr lang="en-US" sz="1666" dirty="0" err="1">
                <a:solidFill>
                  <a:srgbClr val="000000"/>
                </a:solidFill>
                <a:latin typeface="Calibri (MS)"/>
                <a:ea typeface="Calibri (MS)"/>
                <a:cs typeface="Calibri (MS)"/>
                <a:sym typeface="Calibri (MS)"/>
              </a:rPr>
              <a:t>Simplificación</a:t>
            </a:r>
            <a:r>
              <a:rPr lang="en-US" sz="1666" dirty="0">
                <a:solidFill>
                  <a:srgbClr val="000000"/>
                </a:solidFill>
                <a:latin typeface="Calibri (MS)"/>
                <a:ea typeface="Calibri (MS)"/>
                <a:cs typeface="Calibri (MS)"/>
                <a:sym typeface="Calibri (MS)"/>
              </a:rPr>
              <a:t> y </a:t>
            </a:r>
            <a:r>
              <a:rPr lang="en-US" sz="1666" dirty="0" err="1">
                <a:solidFill>
                  <a:srgbClr val="000000"/>
                </a:solidFill>
                <a:latin typeface="Calibri (MS)"/>
                <a:ea typeface="Calibri (MS)"/>
                <a:cs typeface="Calibri (MS)"/>
                <a:sym typeface="Calibri (MS)"/>
              </a:rPr>
              <a:t>claridad</a:t>
            </a:r>
            <a:r>
              <a:rPr lang="en-US" sz="1666" dirty="0">
                <a:solidFill>
                  <a:srgbClr val="000000"/>
                </a:solidFill>
                <a:latin typeface="Calibri (MS)"/>
                <a:ea typeface="Calibri (MS)"/>
                <a:cs typeface="Calibri (MS)"/>
                <a:sym typeface="Calibri (MS)"/>
              </a:rPr>
              <a:t>:</a:t>
            </a:r>
          </a:p>
          <a:p>
            <a:pPr marL="0" lvl="0" indent="0" algn="just">
              <a:lnSpc>
                <a:spcPts val="1729"/>
              </a:lnSpc>
            </a:pPr>
            <a:endParaRPr lang="en-US" sz="1666" dirty="0">
              <a:solidFill>
                <a:srgbClr val="000000"/>
              </a:solidFill>
              <a:latin typeface="Calibri (MS)"/>
              <a:ea typeface="Calibri (MS)"/>
              <a:cs typeface="Calibri (MS)"/>
              <a:sym typeface="Calibri (MS)"/>
            </a:endParaRPr>
          </a:p>
          <a:p>
            <a:pPr marL="0" lvl="0" indent="0" algn="just">
              <a:lnSpc>
                <a:spcPts val="1729"/>
              </a:lnSpc>
            </a:pPr>
            <a:r>
              <a:rPr lang="en-US" sz="1441" dirty="0">
                <a:solidFill>
                  <a:srgbClr val="000000"/>
                </a:solidFill>
                <a:latin typeface="Calibri (MS)"/>
                <a:ea typeface="Calibri (MS)"/>
                <a:cs typeface="Calibri (MS)"/>
                <a:sym typeface="Calibri (MS)"/>
              </a:rPr>
              <a:t>• </a:t>
            </a:r>
            <a:r>
              <a:rPr lang="en-US" sz="1441" dirty="0" err="1">
                <a:solidFill>
                  <a:srgbClr val="000000"/>
                </a:solidFill>
                <a:latin typeface="Calibri (MS)"/>
                <a:ea typeface="Calibri (MS)"/>
                <a:cs typeface="Calibri (MS)"/>
                <a:sym typeface="Calibri (MS)"/>
              </a:rPr>
              <a:t>Utilice</a:t>
            </a:r>
            <a:r>
              <a:rPr lang="en-US" sz="1441" dirty="0">
                <a:solidFill>
                  <a:srgbClr val="000000"/>
                </a:solidFill>
                <a:latin typeface="Calibri (MS)"/>
                <a:ea typeface="Calibri (MS)"/>
                <a:cs typeface="Calibri (MS)"/>
                <a:sym typeface="Calibri (MS)"/>
              </a:rPr>
              <a:t> </a:t>
            </a:r>
            <a:r>
              <a:rPr lang="en-US" sz="1441" dirty="0" err="1">
                <a:solidFill>
                  <a:srgbClr val="000000"/>
                </a:solidFill>
                <a:latin typeface="Calibri (MS)"/>
                <a:ea typeface="Calibri (MS)"/>
                <a:cs typeface="Calibri (MS)"/>
                <a:sym typeface="Calibri (MS)"/>
              </a:rPr>
              <a:t>oraciones</a:t>
            </a:r>
            <a:r>
              <a:rPr lang="en-US" sz="1441" dirty="0">
                <a:solidFill>
                  <a:srgbClr val="000000"/>
                </a:solidFill>
                <a:latin typeface="Calibri (MS)"/>
                <a:ea typeface="Calibri (MS)"/>
                <a:cs typeface="Calibri (MS)"/>
                <a:sym typeface="Calibri (MS)"/>
              </a:rPr>
              <a:t> </a:t>
            </a:r>
            <a:r>
              <a:rPr lang="en-US" sz="1441" dirty="0" err="1">
                <a:solidFill>
                  <a:srgbClr val="000000"/>
                </a:solidFill>
                <a:latin typeface="Calibri (MS)"/>
                <a:ea typeface="Calibri (MS)"/>
                <a:cs typeface="Calibri (MS)"/>
                <a:sym typeface="Calibri (MS)"/>
              </a:rPr>
              <a:t>cortas</a:t>
            </a:r>
            <a:r>
              <a:rPr lang="en-US" sz="1441" dirty="0">
                <a:solidFill>
                  <a:srgbClr val="000000"/>
                </a:solidFill>
                <a:latin typeface="Calibri (MS)"/>
                <a:ea typeface="Calibri (MS)"/>
                <a:cs typeface="Calibri (MS)"/>
                <a:sym typeface="Calibri (MS)"/>
              </a:rPr>
              <a:t>, </a:t>
            </a:r>
            <a:r>
              <a:rPr lang="en-US" sz="1441" dirty="0" err="1">
                <a:solidFill>
                  <a:srgbClr val="000000"/>
                </a:solidFill>
                <a:latin typeface="Calibri (MS)"/>
                <a:ea typeface="Calibri (MS)"/>
                <a:cs typeface="Calibri (MS)"/>
                <a:sym typeface="Calibri (MS)"/>
              </a:rPr>
              <a:t>una</a:t>
            </a:r>
            <a:r>
              <a:rPr lang="en-US" sz="1441" dirty="0">
                <a:solidFill>
                  <a:srgbClr val="000000"/>
                </a:solidFill>
                <a:latin typeface="Calibri (MS)"/>
                <a:ea typeface="Calibri (MS)"/>
                <a:cs typeface="Calibri (MS)"/>
                <a:sym typeface="Calibri (MS)"/>
              </a:rPr>
              <a:t> </a:t>
            </a:r>
            <a:r>
              <a:rPr lang="en-US" sz="1441" dirty="0" err="1">
                <a:solidFill>
                  <a:srgbClr val="000000"/>
                </a:solidFill>
                <a:latin typeface="Calibri (MS)"/>
                <a:ea typeface="Calibri (MS)"/>
                <a:cs typeface="Calibri (MS)"/>
                <a:sym typeface="Calibri (MS)"/>
              </a:rPr>
              <a:t>estructura</a:t>
            </a:r>
            <a:r>
              <a:rPr lang="en-US" sz="1441" dirty="0">
                <a:solidFill>
                  <a:srgbClr val="000000"/>
                </a:solidFill>
                <a:latin typeface="Calibri (MS)"/>
                <a:ea typeface="Calibri (MS)"/>
                <a:cs typeface="Calibri (MS)"/>
                <a:sym typeface="Calibri (MS)"/>
              </a:rPr>
              <a:t> </a:t>
            </a:r>
            <a:r>
              <a:rPr lang="en-US" sz="1441" dirty="0" err="1">
                <a:solidFill>
                  <a:srgbClr val="000000"/>
                </a:solidFill>
                <a:latin typeface="Calibri (MS)"/>
                <a:ea typeface="Calibri (MS)"/>
                <a:cs typeface="Calibri (MS)"/>
                <a:sym typeface="Calibri (MS)"/>
              </a:rPr>
              <a:t>lógica</a:t>
            </a:r>
            <a:r>
              <a:rPr lang="en-US" sz="1441" dirty="0">
                <a:solidFill>
                  <a:srgbClr val="000000"/>
                </a:solidFill>
                <a:latin typeface="Calibri (MS)"/>
                <a:ea typeface="Calibri (MS)"/>
                <a:cs typeface="Calibri (MS)"/>
                <a:sym typeface="Calibri (MS)"/>
              </a:rPr>
              <a:t> y </a:t>
            </a:r>
            <a:r>
              <a:rPr lang="en-US" sz="1441" dirty="0" err="1">
                <a:solidFill>
                  <a:srgbClr val="000000"/>
                </a:solidFill>
                <a:latin typeface="Calibri (MS)"/>
                <a:ea typeface="Calibri (MS)"/>
                <a:cs typeface="Calibri (MS)"/>
                <a:sym typeface="Calibri (MS)"/>
              </a:rPr>
              <a:t>terminología</a:t>
            </a:r>
            <a:r>
              <a:rPr lang="en-US" sz="1441" dirty="0">
                <a:solidFill>
                  <a:srgbClr val="000000"/>
                </a:solidFill>
                <a:latin typeface="Calibri (MS)"/>
                <a:ea typeface="Calibri (MS)"/>
                <a:cs typeface="Calibri (MS)"/>
                <a:sym typeface="Calibri (MS)"/>
              </a:rPr>
              <a:t> </a:t>
            </a:r>
            <a:r>
              <a:rPr lang="en-US" sz="1441" dirty="0" err="1">
                <a:solidFill>
                  <a:srgbClr val="000000"/>
                </a:solidFill>
                <a:latin typeface="Calibri (MS)"/>
                <a:ea typeface="Calibri (MS)"/>
                <a:cs typeface="Calibri (MS)"/>
                <a:sym typeface="Calibri (MS)"/>
              </a:rPr>
              <a:t>clara</a:t>
            </a:r>
            <a:r>
              <a:rPr lang="en-US" sz="1441" dirty="0">
                <a:solidFill>
                  <a:srgbClr val="000000"/>
                </a:solidFill>
                <a:latin typeface="Calibri (MS)"/>
                <a:ea typeface="Calibri (MS)"/>
                <a:cs typeface="Calibri (MS)"/>
                <a:sym typeface="Calibri (MS)"/>
              </a:rPr>
              <a:t> </a:t>
            </a:r>
            <a:r>
              <a:rPr lang="en-US" sz="1441" dirty="0" err="1">
                <a:solidFill>
                  <a:srgbClr val="000000"/>
                </a:solidFill>
                <a:latin typeface="Calibri (MS)"/>
                <a:ea typeface="Calibri (MS)"/>
                <a:cs typeface="Calibri (MS)"/>
                <a:sym typeface="Calibri (MS)"/>
              </a:rPr>
              <a:t>en</a:t>
            </a:r>
            <a:r>
              <a:rPr lang="en-US" sz="1441" dirty="0">
                <a:solidFill>
                  <a:srgbClr val="000000"/>
                </a:solidFill>
                <a:latin typeface="Calibri (MS)"/>
                <a:ea typeface="Calibri (MS)"/>
                <a:cs typeface="Calibri (MS)"/>
                <a:sym typeface="Calibri (MS)"/>
              </a:rPr>
              <a:t> </a:t>
            </a:r>
            <a:r>
              <a:rPr lang="en-US" sz="1441" dirty="0" err="1">
                <a:solidFill>
                  <a:srgbClr val="000000"/>
                </a:solidFill>
                <a:latin typeface="Calibri (MS)"/>
                <a:ea typeface="Calibri (MS)"/>
                <a:cs typeface="Calibri (MS)"/>
                <a:sym typeface="Calibri (MS)"/>
              </a:rPr>
              <a:t>sus</a:t>
            </a:r>
            <a:r>
              <a:rPr lang="en-US" sz="1441" dirty="0">
                <a:solidFill>
                  <a:srgbClr val="000000"/>
                </a:solidFill>
                <a:latin typeface="Calibri (MS)"/>
                <a:ea typeface="Calibri (MS)"/>
                <a:cs typeface="Calibri (MS)"/>
                <a:sym typeface="Calibri (MS)"/>
              </a:rPr>
              <a:t> </a:t>
            </a:r>
            <a:r>
              <a:rPr lang="en-US" sz="1441" dirty="0" err="1">
                <a:solidFill>
                  <a:srgbClr val="000000"/>
                </a:solidFill>
                <a:latin typeface="Calibri (MS)"/>
                <a:ea typeface="Calibri (MS)"/>
                <a:cs typeface="Calibri (MS)"/>
                <a:sym typeface="Calibri (MS)"/>
              </a:rPr>
              <a:t>explicaciones</a:t>
            </a:r>
            <a:r>
              <a:rPr lang="en-US" sz="1441" dirty="0">
                <a:solidFill>
                  <a:srgbClr val="000000"/>
                </a:solidFill>
                <a:latin typeface="Calibri (MS)"/>
                <a:ea typeface="Calibri (MS)"/>
                <a:cs typeface="Calibri (MS)"/>
                <a:sym typeface="Calibri (MS)"/>
              </a:rPr>
              <a:t>. </a:t>
            </a:r>
          </a:p>
          <a:p>
            <a:pPr marL="0" lvl="0" indent="0" algn="just">
              <a:lnSpc>
                <a:spcPts val="1729"/>
              </a:lnSpc>
            </a:pPr>
            <a:r>
              <a:rPr lang="en-US" sz="1441" dirty="0">
                <a:solidFill>
                  <a:srgbClr val="000000"/>
                </a:solidFill>
                <a:latin typeface="Calibri (MS)"/>
                <a:ea typeface="Calibri (MS)"/>
                <a:cs typeface="Calibri (MS)"/>
                <a:sym typeface="Calibri (MS)"/>
              </a:rPr>
              <a:t>• Evite la </a:t>
            </a:r>
            <a:r>
              <a:rPr lang="en-US" sz="1441" dirty="0" err="1">
                <a:solidFill>
                  <a:srgbClr val="000000"/>
                </a:solidFill>
                <a:latin typeface="Calibri (MS)"/>
                <a:ea typeface="Calibri (MS)"/>
                <a:cs typeface="Calibri (MS)"/>
                <a:sym typeface="Calibri (MS)"/>
              </a:rPr>
              <a:t>jerga</a:t>
            </a:r>
            <a:r>
              <a:rPr lang="en-US" sz="1441" dirty="0">
                <a:solidFill>
                  <a:srgbClr val="000000"/>
                </a:solidFill>
                <a:latin typeface="Calibri (MS)"/>
                <a:ea typeface="Calibri (MS)"/>
                <a:cs typeface="Calibri (MS)"/>
                <a:sym typeface="Calibri (MS)"/>
              </a:rPr>
              <a:t> </a:t>
            </a:r>
            <a:r>
              <a:rPr lang="en-US" sz="1441" dirty="0" err="1">
                <a:solidFill>
                  <a:srgbClr val="000000"/>
                </a:solidFill>
                <a:latin typeface="Calibri (MS)"/>
                <a:ea typeface="Calibri (MS)"/>
                <a:cs typeface="Calibri (MS)"/>
                <a:sym typeface="Calibri (MS)"/>
              </a:rPr>
              <a:t>técnica</a:t>
            </a:r>
            <a:r>
              <a:rPr lang="en-US" sz="1441" dirty="0">
                <a:solidFill>
                  <a:srgbClr val="000000"/>
                </a:solidFill>
                <a:latin typeface="Calibri (MS)"/>
                <a:ea typeface="Calibri (MS)"/>
                <a:cs typeface="Calibri (MS)"/>
                <a:sym typeface="Calibri (MS)"/>
              </a:rPr>
              <a:t> </a:t>
            </a:r>
            <a:r>
              <a:rPr lang="en-US" sz="1441" dirty="0" err="1">
                <a:solidFill>
                  <a:srgbClr val="000000"/>
                </a:solidFill>
                <a:latin typeface="Calibri (MS)"/>
                <a:ea typeface="Calibri (MS)"/>
                <a:cs typeface="Calibri (MS)"/>
                <a:sym typeface="Calibri (MS)"/>
              </a:rPr>
              <a:t>innecesaria</a:t>
            </a:r>
            <a:r>
              <a:rPr lang="en-US" sz="1441" dirty="0">
                <a:solidFill>
                  <a:srgbClr val="000000"/>
                </a:solidFill>
                <a:latin typeface="Calibri (MS)"/>
                <a:ea typeface="Calibri (MS)"/>
                <a:cs typeface="Calibri (MS)"/>
                <a:sym typeface="Calibri (MS)"/>
              </a:rPr>
              <a:t> </a:t>
            </a:r>
            <a:r>
              <a:rPr lang="en-US" sz="1441" dirty="0" err="1">
                <a:solidFill>
                  <a:srgbClr val="000000"/>
                </a:solidFill>
                <a:latin typeface="Calibri (MS)"/>
                <a:ea typeface="Calibri (MS)"/>
                <a:cs typeface="Calibri (MS)"/>
                <a:sym typeface="Calibri (MS)"/>
              </a:rPr>
              <a:t>en</a:t>
            </a:r>
            <a:r>
              <a:rPr lang="en-US" sz="1441" dirty="0">
                <a:solidFill>
                  <a:srgbClr val="000000"/>
                </a:solidFill>
                <a:latin typeface="Calibri (MS)"/>
                <a:ea typeface="Calibri (MS)"/>
                <a:cs typeface="Calibri (MS)"/>
                <a:sym typeface="Calibri (MS)"/>
              </a:rPr>
              <a:t> las </a:t>
            </a:r>
            <a:r>
              <a:rPr lang="en-US" sz="1441" dirty="0" err="1">
                <a:solidFill>
                  <a:srgbClr val="000000"/>
                </a:solidFill>
                <a:latin typeface="Calibri (MS)"/>
                <a:ea typeface="Calibri (MS)"/>
                <a:cs typeface="Calibri (MS)"/>
                <a:sym typeface="Calibri (MS)"/>
              </a:rPr>
              <a:t>etapas</a:t>
            </a:r>
            <a:r>
              <a:rPr lang="en-US" sz="1441" dirty="0">
                <a:solidFill>
                  <a:srgbClr val="000000"/>
                </a:solidFill>
                <a:latin typeface="Calibri (MS)"/>
                <a:ea typeface="Calibri (MS)"/>
                <a:cs typeface="Calibri (MS)"/>
                <a:sym typeface="Calibri (MS)"/>
              </a:rPr>
              <a:t> </a:t>
            </a:r>
            <a:r>
              <a:rPr lang="en-US" sz="1441" dirty="0" err="1">
                <a:solidFill>
                  <a:srgbClr val="000000"/>
                </a:solidFill>
                <a:latin typeface="Calibri (MS)"/>
                <a:ea typeface="Calibri (MS)"/>
                <a:cs typeface="Calibri (MS)"/>
                <a:sym typeface="Calibri (MS)"/>
              </a:rPr>
              <a:t>iniciales</a:t>
            </a:r>
            <a:r>
              <a:rPr lang="en-US" sz="1441" dirty="0">
                <a:solidFill>
                  <a:srgbClr val="000000"/>
                </a:solidFill>
                <a:latin typeface="Calibri (MS)"/>
                <a:ea typeface="Calibri (MS)"/>
                <a:cs typeface="Calibri (MS)"/>
                <a:sym typeface="Calibri (MS)"/>
              </a:rPr>
              <a:t>. </a:t>
            </a:r>
          </a:p>
          <a:p>
            <a:pPr marL="0" lvl="0" indent="0" algn="just">
              <a:lnSpc>
                <a:spcPts val="1729"/>
              </a:lnSpc>
            </a:pPr>
            <a:r>
              <a:rPr lang="en-US" sz="1441" dirty="0">
                <a:solidFill>
                  <a:srgbClr val="000000"/>
                </a:solidFill>
                <a:latin typeface="Calibri (MS)"/>
                <a:ea typeface="Calibri (MS)"/>
                <a:cs typeface="Calibri (MS)"/>
                <a:sym typeface="Calibri (MS)"/>
              </a:rPr>
              <a:t>• </a:t>
            </a:r>
            <a:r>
              <a:rPr lang="en-US" sz="1441" dirty="0" err="1">
                <a:solidFill>
                  <a:srgbClr val="000000"/>
                </a:solidFill>
                <a:latin typeface="Calibri (MS)"/>
                <a:ea typeface="Calibri (MS)"/>
                <a:cs typeface="Calibri (MS)"/>
                <a:sym typeface="Calibri (MS)"/>
              </a:rPr>
              <a:t>Proporcionar</a:t>
            </a:r>
            <a:r>
              <a:rPr lang="en-US" sz="1441" dirty="0">
                <a:solidFill>
                  <a:srgbClr val="000000"/>
                </a:solidFill>
                <a:latin typeface="Calibri (MS)"/>
                <a:ea typeface="Calibri (MS)"/>
                <a:cs typeface="Calibri (MS)"/>
                <a:sym typeface="Calibri (MS)"/>
              </a:rPr>
              <a:t> </a:t>
            </a:r>
            <a:r>
              <a:rPr lang="en-US" sz="1441" dirty="0" err="1">
                <a:solidFill>
                  <a:srgbClr val="000000"/>
                </a:solidFill>
                <a:latin typeface="Calibri (MS)"/>
                <a:ea typeface="Calibri (MS)"/>
                <a:cs typeface="Calibri (MS)"/>
                <a:sym typeface="Calibri (MS)"/>
              </a:rPr>
              <a:t>ejemplos</a:t>
            </a:r>
            <a:r>
              <a:rPr lang="en-US" sz="1441" dirty="0">
                <a:solidFill>
                  <a:srgbClr val="000000"/>
                </a:solidFill>
                <a:latin typeface="Calibri (MS)"/>
                <a:ea typeface="Calibri (MS)"/>
                <a:cs typeface="Calibri (MS)"/>
                <a:sym typeface="Calibri (MS)"/>
              </a:rPr>
              <a:t> </a:t>
            </a:r>
            <a:r>
              <a:rPr lang="en-US" sz="1441" dirty="0" err="1">
                <a:solidFill>
                  <a:srgbClr val="000000"/>
                </a:solidFill>
                <a:latin typeface="Calibri (MS)"/>
                <a:ea typeface="Calibri (MS)"/>
                <a:cs typeface="Calibri (MS)"/>
                <a:sym typeface="Calibri (MS)"/>
              </a:rPr>
              <a:t>concretos</a:t>
            </a:r>
            <a:r>
              <a:rPr lang="en-US" sz="1441" dirty="0">
                <a:solidFill>
                  <a:srgbClr val="000000"/>
                </a:solidFill>
                <a:latin typeface="Calibri (MS)"/>
                <a:ea typeface="Calibri (MS)"/>
                <a:cs typeface="Calibri (MS)"/>
                <a:sym typeface="Calibri (MS)"/>
              </a:rPr>
              <a:t> de la </a:t>
            </a:r>
            <a:r>
              <a:rPr lang="en-US" sz="1441" dirty="0" err="1">
                <a:solidFill>
                  <a:srgbClr val="000000"/>
                </a:solidFill>
                <a:latin typeface="Calibri (MS)"/>
                <a:ea typeface="Calibri (MS)"/>
                <a:cs typeface="Calibri (MS)"/>
                <a:sym typeface="Calibri (MS)"/>
              </a:rPr>
              <a:t>vida</a:t>
            </a:r>
            <a:r>
              <a:rPr lang="en-US" sz="1441" dirty="0">
                <a:solidFill>
                  <a:srgbClr val="000000"/>
                </a:solidFill>
                <a:latin typeface="Calibri (MS)"/>
                <a:ea typeface="Calibri (MS)"/>
                <a:cs typeface="Calibri (MS)"/>
                <a:sym typeface="Calibri (MS)"/>
              </a:rPr>
              <a:t> real. </a:t>
            </a:r>
          </a:p>
          <a:p>
            <a:pPr marL="0" lvl="0" indent="0" algn="just">
              <a:lnSpc>
                <a:spcPts val="1729"/>
              </a:lnSpc>
            </a:pPr>
            <a:endParaRPr lang="en-US" sz="1441" dirty="0">
              <a:solidFill>
                <a:srgbClr val="000000"/>
              </a:solidFill>
              <a:latin typeface="Calibri (MS)"/>
              <a:ea typeface="Calibri (MS)"/>
              <a:cs typeface="Calibri (MS)"/>
              <a:sym typeface="Calibri (MS)"/>
            </a:endParaRPr>
          </a:p>
          <a:p>
            <a:pPr marL="0" lvl="0" indent="0" algn="just">
              <a:lnSpc>
                <a:spcPts val="1999"/>
              </a:lnSpc>
            </a:pPr>
            <a:r>
              <a:rPr lang="en-US" sz="1666" dirty="0" err="1">
                <a:solidFill>
                  <a:srgbClr val="000000"/>
                </a:solidFill>
                <a:latin typeface="Calibri (MS)"/>
                <a:ea typeface="Calibri (MS)"/>
                <a:cs typeface="Calibri (MS)"/>
                <a:sym typeface="Calibri (MS)"/>
              </a:rPr>
              <a:t>Soporte</a:t>
            </a:r>
            <a:r>
              <a:rPr lang="en-US" sz="1666" dirty="0">
                <a:solidFill>
                  <a:srgbClr val="000000"/>
                </a:solidFill>
                <a:latin typeface="Calibri (MS)"/>
                <a:ea typeface="Calibri (MS)"/>
                <a:cs typeface="Calibri (MS)"/>
                <a:sym typeface="Calibri (MS)"/>
              </a:rPr>
              <a:t> visual y multimedia:</a:t>
            </a:r>
          </a:p>
          <a:p>
            <a:pPr marL="0" lvl="0" indent="0" algn="just">
              <a:lnSpc>
                <a:spcPts val="1729"/>
              </a:lnSpc>
            </a:pPr>
            <a:endParaRPr lang="en-US" sz="1666" dirty="0">
              <a:solidFill>
                <a:srgbClr val="000000"/>
              </a:solidFill>
              <a:latin typeface="Calibri (MS)"/>
              <a:ea typeface="Calibri (MS)"/>
              <a:cs typeface="Calibri (MS)"/>
              <a:sym typeface="Calibri (MS)"/>
            </a:endParaRPr>
          </a:p>
          <a:p>
            <a:pPr marL="0" lvl="0" indent="0" algn="just">
              <a:lnSpc>
                <a:spcPts val="1729"/>
              </a:lnSpc>
            </a:pPr>
            <a:r>
              <a:rPr lang="en-US" sz="1441" dirty="0">
                <a:solidFill>
                  <a:srgbClr val="000000"/>
                </a:solidFill>
                <a:latin typeface="Calibri (MS)"/>
                <a:ea typeface="Calibri (MS)"/>
                <a:cs typeface="Calibri (MS)"/>
                <a:sym typeface="Calibri (MS)"/>
              </a:rPr>
              <a:t>• Los </a:t>
            </a:r>
            <a:r>
              <a:rPr lang="en-US" sz="1441" dirty="0" err="1">
                <a:solidFill>
                  <a:srgbClr val="000000"/>
                </a:solidFill>
                <a:latin typeface="Calibri (MS)"/>
                <a:ea typeface="Calibri (MS)"/>
                <a:cs typeface="Calibri (MS)"/>
                <a:sym typeface="Calibri (MS)"/>
              </a:rPr>
              <a:t>diagramas</a:t>
            </a:r>
            <a:r>
              <a:rPr lang="en-US" sz="1441" dirty="0">
                <a:solidFill>
                  <a:srgbClr val="000000"/>
                </a:solidFill>
                <a:latin typeface="Calibri (MS)"/>
                <a:ea typeface="Calibri (MS)"/>
                <a:cs typeface="Calibri (MS)"/>
                <a:sym typeface="Calibri (MS)"/>
              </a:rPr>
              <a:t>, </a:t>
            </a:r>
            <a:r>
              <a:rPr lang="en-US" sz="1441" dirty="0" err="1">
                <a:solidFill>
                  <a:srgbClr val="000000"/>
                </a:solidFill>
                <a:latin typeface="Calibri (MS)"/>
                <a:ea typeface="Calibri (MS)"/>
                <a:cs typeface="Calibri (MS)"/>
                <a:sym typeface="Calibri (MS)"/>
              </a:rPr>
              <a:t>los</a:t>
            </a:r>
            <a:r>
              <a:rPr lang="en-US" sz="1441" dirty="0">
                <a:solidFill>
                  <a:srgbClr val="000000"/>
                </a:solidFill>
                <a:latin typeface="Calibri (MS)"/>
                <a:ea typeface="Calibri (MS)"/>
                <a:cs typeface="Calibri (MS)"/>
                <a:sym typeface="Calibri (MS)"/>
              </a:rPr>
              <a:t> </a:t>
            </a:r>
            <a:r>
              <a:rPr lang="en-US" sz="1441" dirty="0" err="1">
                <a:solidFill>
                  <a:srgbClr val="000000"/>
                </a:solidFill>
                <a:latin typeface="Calibri (MS)"/>
                <a:ea typeface="Calibri (MS)"/>
                <a:cs typeface="Calibri (MS)"/>
                <a:sym typeface="Calibri (MS)"/>
              </a:rPr>
              <a:t>mapas</a:t>
            </a:r>
            <a:r>
              <a:rPr lang="en-US" sz="1441" dirty="0">
                <a:solidFill>
                  <a:srgbClr val="000000"/>
                </a:solidFill>
                <a:latin typeface="Calibri (MS)"/>
                <a:ea typeface="Calibri (MS)"/>
                <a:cs typeface="Calibri (MS)"/>
                <a:sym typeface="Calibri (MS)"/>
              </a:rPr>
              <a:t> </a:t>
            </a:r>
            <a:r>
              <a:rPr lang="en-US" sz="1441" dirty="0" err="1">
                <a:solidFill>
                  <a:srgbClr val="000000"/>
                </a:solidFill>
                <a:latin typeface="Calibri (MS)"/>
                <a:ea typeface="Calibri (MS)"/>
                <a:cs typeface="Calibri (MS)"/>
                <a:sym typeface="Calibri (MS)"/>
              </a:rPr>
              <a:t>conceptuales</a:t>
            </a:r>
            <a:r>
              <a:rPr lang="en-US" sz="1441" dirty="0">
                <a:solidFill>
                  <a:srgbClr val="000000"/>
                </a:solidFill>
                <a:latin typeface="Calibri (MS)"/>
                <a:ea typeface="Calibri (MS)"/>
                <a:cs typeface="Calibri (MS)"/>
                <a:sym typeface="Calibri (MS)"/>
              </a:rPr>
              <a:t>, las </a:t>
            </a:r>
            <a:r>
              <a:rPr lang="en-US" sz="1441" dirty="0" err="1">
                <a:solidFill>
                  <a:srgbClr val="000000"/>
                </a:solidFill>
                <a:latin typeface="Calibri (MS)"/>
                <a:ea typeface="Calibri (MS)"/>
                <a:cs typeface="Calibri (MS)"/>
                <a:sym typeface="Calibri (MS)"/>
              </a:rPr>
              <a:t>imágenes</a:t>
            </a:r>
            <a:r>
              <a:rPr lang="en-US" sz="1441" dirty="0">
                <a:solidFill>
                  <a:srgbClr val="000000"/>
                </a:solidFill>
                <a:latin typeface="Calibri (MS)"/>
                <a:ea typeface="Calibri (MS)"/>
                <a:cs typeface="Calibri (MS)"/>
                <a:sym typeface="Calibri (MS)"/>
              </a:rPr>
              <a:t> y </a:t>
            </a:r>
            <a:r>
              <a:rPr lang="en-US" sz="1441" dirty="0" err="1">
                <a:solidFill>
                  <a:srgbClr val="000000"/>
                </a:solidFill>
                <a:latin typeface="Calibri (MS)"/>
                <a:ea typeface="Calibri (MS)"/>
                <a:cs typeface="Calibri (MS)"/>
                <a:sym typeface="Calibri (MS)"/>
              </a:rPr>
              <a:t>los</a:t>
            </a:r>
            <a:r>
              <a:rPr lang="en-US" sz="1441" dirty="0">
                <a:solidFill>
                  <a:srgbClr val="000000"/>
                </a:solidFill>
                <a:latin typeface="Calibri (MS)"/>
                <a:ea typeface="Calibri (MS)"/>
                <a:cs typeface="Calibri (MS)"/>
                <a:sym typeface="Calibri (MS)"/>
              </a:rPr>
              <a:t> </a:t>
            </a:r>
            <a:r>
              <a:rPr lang="en-US" sz="1441" dirty="0" err="1">
                <a:solidFill>
                  <a:srgbClr val="000000"/>
                </a:solidFill>
                <a:latin typeface="Calibri (MS)"/>
                <a:ea typeface="Calibri (MS)"/>
                <a:cs typeface="Calibri (MS)"/>
                <a:sym typeface="Calibri (MS)"/>
              </a:rPr>
              <a:t>vídeos</a:t>
            </a:r>
            <a:r>
              <a:rPr lang="en-US" sz="1441" dirty="0">
                <a:solidFill>
                  <a:srgbClr val="000000"/>
                </a:solidFill>
                <a:latin typeface="Calibri (MS)"/>
                <a:ea typeface="Calibri (MS)"/>
                <a:cs typeface="Calibri (MS)"/>
                <a:sym typeface="Calibri (MS)"/>
              </a:rPr>
              <a:t> </a:t>
            </a:r>
            <a:r>
              <a:rPr lang="en-US" sz="1441" dirty="0" err="1">
                <a:solidFill>
                  <a:srgbClr val="000000"/>
                </a:solidFill>
                <a:latin typeface="Calibri (MS)"/>
                <a:ea typeface="Calibri (MS)"/>
                <a:cs typeface="Calibri (MS)"/>
                <a:sym typeface="Calibri (MS)"/>
              </a:rPr>
              <a:t>ayudan</a:t>
            </a:r>
            <a:r>
              <a:rPr lang="en-US" sz="1441" dirty="0">
                <a:solidFill>
                  <a:srgbClr val="000000"/>
                </a:solidFill>
                <a:latin typeface="Calibri (MS)"/>
                <a:ea typeface="Calibri (MS)"/>
                <a:cs typeface="Calibri (MS)"/>
                <a:sym typeface="Calibri (MS)"/>
              </a:rPr>
              <a:t> a </a:t>
            </a:r>
            <a:r>
              <a:rPr lang="en-US" sz="1441" dirty="0" err="1">
                <a:solidFill>
                  <a:srgbClr val="000000"/>
                </a:solidFill>
                <a:latin typeface="Calibri (MS)"/>
                <a:ea typeface="Calibri (MS)"/>
                <a:cs typeface="Calibri (MS)"/>
                <a:sym typeface="Calibri (MS)"/>
              </a:rPr>
              <a:t>consolidar</a:t>
            </a:r>
            <a:r>
              <a:rPr lang="en-US" sz="1441" dirty="0">
                <a:solidFill>
                  <a:srgbClr val="000000"/>
                </a:solidFill>
                <a:latin typeface="Calibri (MS)"/>
                <a:ea typeface="Calibri (MS)"/>
                <a:cs typeface="Calibri (MS)"/>
                <a:sym typeface="Calibri (MS)"/>
              </a:rPr>
              <a:t> </a:t>
            </a:r>
            <a:r>
              <a:rPr lang="en-US" sz="1441" dirty="0" err="1">
                <a:solidFill>
                  <a:srgbClr val="000000"/>
                </a:solidFill>
                <a:latin typeface="Calibri (MS)"/>
                <a:ea typeface="Calibri (MS)"/>
                <a:cs typeface="Calibri (MS)"/>
                <a:sym typeface="Calibri (MS)"/>
              </a:rPr>
              <a:t>conceptos</a:t>
            </a:r>
            <a:r>
              <a:rPr lang="en-US" sz="1441" dirty="0">
                <a:solidFill>
                  <a:srgbClr val="000000"/>
                </a:solidFill>
                <a:latin typeface="Calibri (MS)"/>
                <a:ea typeface="Calibri (MS)"/>
                <a:cs typeface="Calibri (MS)"/>
                <a:sym typeface="Calibri (MS)"/>
              </a:rPr>
              <a:t> </a:t>
            </a:r>
            <a:r>
              <a:rPr lang="en-US" sz="1441" dirty="0" err="1">
                <a:solidFill>
                  <a:srgbClr val="000000"/>
                </a:solidFill>
                <a:latin typeface="Calibri (MS)"/>
                <a:ea typeface="Calibri (MS)"/>
                <a:cs typeface="Calibri (MS)"/>
                <a:sym typeface="Calibri (MS)"/>
              </a:rPr>
              <a:t>abstractos</a:t>
            </a:r>
            <a:r>
              <a:rPr lang="en-US" sz="1441" dirty="0">
                <a:solidFill>
                  <a:srgbClr val="000000"/>
                </a:solidFill>
                <a:latin typeface="Calibri (MS)"/>
                <a:ea typeface="Calibri (MS)"/>
                <a:cs typeface="Calibri (MS)"/>
                <a:sym typeface="Calibri (MS)"/>
              </a:rPr>
              <a:t>. </a:t>
            </a:r>
          </a:p>
          <a:p>
            <a:pPr marL="0" lvl="0" indent="0" algn="just">
              <a:lnSpc>
                <a:spcPts val="1729"/>
              </a:lnSpc>
            </a:pPr>
            <a:r>
              <a:rPr lang="en-US" sz="1441" dirty="0">
                <a:solidFill>
                  <a:srgbClr val="000000"/>
                </a:solidFill>
                <a:latin typeface="Calibri (MS)"/>
                <a:ea typeface="Calibri (MS)"/>
                <a:cs typeface="Calibri (MS)"/>
                <a:sym typeface="Calibri (MS)"/>
              </a:rPr>
              <a:t>• </a:t>
            </a:r>
            <a:r>
              <a:rPr lang="en-US" sz="1441" dirty="0" err="1">
                <a:solidFill>
                  <a:srgbClr val="000000"/>
                </a:solidFill>
                <a:latin typeface="Calibri (MS)"/>
                <a:ea typeface="Calibri (MS)"/>
                <a:cs typeface="Calibri (MS)"/>
                <a:sym typeface="Calibri (MS)"/>
              </a:rPr>
              <a:t>Subtítulos</a:t>
            </a:r>
            <a:r>
              <a:rPr lang="en-US" sz="1441" dirty="0">
                <a:solidFill>
                  <a:srgbClr val="000000"/>
                </a:solidFill>
                <a:latin typeface="Calibri (MS)"/>
                <a:ea typeface="Calibri (MS)"/>
                <a:cs typeface="Calibri (MS)"/>
                <a:sym typeface="Calibri (MS)"/>
              </a:rPr>
              <a:t> </a:t>
            </a:r>
            <a:r>
              <a:rPr lang="en-US" sz="1441" dirty="0" err="1">
                <a:solidFill>
                  <a:srgbClr val="000000"/>
                </a:solidFill>
                <a:latin typeface="Calibri (MS)"/>
                <a:ea typeface="Calibri (MS)"/>
                <a:cs typeface="Calibri (MS)"/>
                <a:sym typeface="Calibri (MS)"/>
              </a:rPr>
              <a:t>en</a:t>
            </a:r>
            <a:r>
              <a:rPr lang="en-US" sz="1441" dirty="0">
                <a:solidFill>
                  <a:srgbClr val="000000"/>
                </a:solidFill>
                <a:latin typeface="Calibri (MS)"/>
                <a:ea typeface="Calibri (MS)"/>
                <a:cs typeface="Calibri (MS)"/>
                <a:sym typeface="Calibri (MS)"/>
              </a:rPr>
              <a:t> </a:t>
            </a:r>
            <a:r>
              <a:rPr lang="en-US" sz="1441" dirty="0" err="1">
                <a:solidFill>
                  <a:srgbClr val="000000"/>
                </a:solidFill>
                <a:latin typeface="Calibri (MS)"/>
                <a:ea typeface="Calibri (MS)"/>
                <a:cs typeface="Calibri (MS)"/>
                <a:sym typeface="Calibri (MS)"/>
              </a:rPr>
              <a:t>los</a:t>
            </a:r>
            <a:r>
              <a:rPr lang="en-US" sz="1441" dirty="0">
                <a:solidFill>
                  <a:srgbClr val="000000"/>
                </a:solidFill>
                <a:latin typeface="Calibri (MS)"/>
                <a:ea typeface="Calibri (MS)"/>
                <a:cs typeface="Calibri (MS)"/>
                <a:sym typeface="Calibri (MS)"/>
              </a:rPr>
              <a:t> </a:t>
            </a:r>
            <a:r>
              <a:rPr lang="en-US" sz="1441" dirty="0" err="1">
                <a:solidFill>
                  <a:srgbClr val="000000"/>
                </a:solidFill>
                <a:latin typeface="Calibri (MS)"/>
                <a:ea typeface="Calibri (MS)"/>
                <a:cs typeface="Calibri (MS)"/>
                <a:sym typeface="Calibri (MS)"/>
              </a:rPr>
              <a:t>vídeos</a:t>
            </a:r>
            <a:r>
              <a:rPr lang="en-US" sz="1441" dirty="0">
                <a:solidFill>
                  <a:srgbClr val="000000"/>
                </a:solidFill>
                <a:latin typeface="Calibri (MS)"/>
                <a:ea typeface="Calibri (MS)"/>
                <a:cs typeface="Calibri (MS)"/>
                <a:sym typeface="Calibri (MS)"/>
              </a:rPr>
              <a:t> para </a:t>
            </a:r>
            <a:r>
              <a:rPr lang="en-US" sz="1441" dirty="0" err="1">
                <a:solidFill>
                  <a:srgbClr val="000000"/>
                </a:solidFill>
                <a:latin typeface="Calibri (MS)"/>
                <a:ea typeface="Calibri (MS)"/>
                <a:cs typeface="Calibri (MS)"/>
                <a:sym typeface="Calibri (MS)"/>
              </a:rPr>
              <a:t>facilitar</a:t>
            </a:r>
            <a:r>
              <a:rPr lang="en-US" sz="1441" dirty="0">
                <a:solidFill>
                  <a:srgbClr val="000000"/>
                </a:solidFill>
                <a:latin typeface="Calibri (MS)"/>
                <a:ea typeface="Calibri (MS)"/>
                <a:cs typeface="Calibri (MS)"/>
                <a:sym typeface="Calibri (MS)"/>
              </a:rPr>
              <a:t> la </a:t>
            </a:r>
            <a:r>
              <a:rPr lang="en-US" sz="1441" dirty="0" err="1">
                <a:solidFill>
                  <a:srgbClr val="000000"/>
                </a:solidFill>
                <a:latin typeface="Calibri (MS)"/>
                <a:ea typeface="Calibri (MS)"/>
                <a:cs typeface="Calibri (MS)"/>
                <a:sym typeface="Calibri (MS)"/>
              </a:rPr>
              <a:t>comprensión</a:t>
            </a:r>
            <a:r>
              <a:rPr lang="en-US" sz="1441" dirty="0">
                <a:solidFill>
                  <a:srgbClr val="000000"/>
                </a:solidFill>
                <a:latin typeface="Calibri (MS)"/>
                <a:ea typeface="Calibri (MS)"/>
                <a:cs typeface="Calibri (MS)"/>
                <a:sym typeface="Calibri (MS)"/>
              </a:rPr>
              <a:t>, </a:t>
            </a:r>
            <a:r>
              <a:rPr lang="en-US" sz="1441" dirty="0" err="1">
                <a:solidFill>
                  <a:srgbClr val="000000"/>
                </a:solidFill>
                <a:latin typeface="Calibri (MS)"/>
                <a:ea typeface="Calibri (MS)"/>
                <a:cs typeface="Calibri (MS)"/>
                <a:sym typeface="Calibri (MS)"/>
              </a:rPr>
              <a:t>especialmente</a:t>
            </a:r>
            <a:r>
              <a:rPr lang="en-US" sz="1441" dirty="0">
                <a:solidFill>
                  <a:srgbClr val="000000"/>
                </a:solidFill>
                <a:latin typeface="Calibri (MS)"/>
                <a:ea typeface="Calibri (MS)"/>
                <a:cs typeface="Calibri (MS)"/>
                <a:sym typeface="Calibri (MS)"/>
              </a:rPr>
              <a:t> para personas con </a:t>
            </a:r>
            <a:r>
              <a:rPr lang="en-US" sz="1441" dirty="0" err="1">
                <a:solidFill>
                  <a:srgbClr val="000000"/>
                </a:solidFill>
                <a:latin typeface="Calibri (MS)"/>
                <a:ea typeface="Calibri (MS)"/>
                <a:cs typeface="Calibri (MS)"/>
                <a:sym typeface="Calibri (MS)"/>
              </a:rPr>
              <a:t>dificultades</a:t>
            </a:r>
            <a:r>
              <a:rPr lang="en-US" sz="1441" dirty="0">
                <a:solidFill>
                  <a:srgbClr val="000000"/>
                </a:solidFill>
                <a:latin typeface="Calibri (MS)"/>
                <a:ea typeface="Calibri (MS)"/>
                <a:cs typeface="Calibri (MS)"/>
                <a:sym typeface="Calibri (MS)"/>
              </a:rPr>
              <a:t> </a:t>
            </a:r>
            <a:r>
              <a:rPr lang="en-US" sz="1441" dirty="0" err="1">
                <a:solidFill>
                  <a:srgbClr val="000000"/>
                </a:solidFill>
                <a:latin typeface="Calibri (MS)"/>
                <a:ea typeface="Calibri (MS)"/>
                <a:cs typeface="Calibri (MS)"/>
                <a:sym typeface="Calibri (MS)"/>
              </a:rPr>
              <a:t>auditivas</a:t>
            </a:r>
            <a:r>
              <a:rPr lang="en-US" sz="1441" dirty="0">
                <a:solidFill>
                  <a:srgbClr val="000000"/>
                </a:solidFill>
                <a:latin typeface="Calibri (MS)"/>
                <a:ea typeface="Calibri (MS)"/>
                <a:cs typeface="Calibri (MS)"/>
                <a:sym typeface="Calibri (MS)"/>
              </a:rPr>
              <a:t> o </a:t>
            </a:r>
            <a:r>
              <a:rPr lang="en-US" sz="1441" dirty="0" err="1">
                <a:solidFill>
                  <a:srgbClr val="000000"/>
                </a:solidFill>
                <a:latin typeface="Calibri (MS)"/>
                <a:ea typeface="Calibri (MS)"/>
                <a:cs typeface="Calibri (MS)"/>
                <a:sym typeface="Calibri (MS)"/>
              </a:rPr>
              <a:t>hablantes</a:t>
            </a:r>
            <a:r>
              <a:rPr lang="en-US" sz="1441" dirty="0">
                <a:solidFill>
                  <a:srgbClr val="000000"/>
                </a:solidFill>
                <a:latin typeface="Calibri (MS)"/>
                <a:ea typeface="Calibri (MS)"/>
                <a:cs typeface="Calibri (MS)"/>
                <a:sym typeface="Calibri (MS)"/>
              </a:rPr>
              <a:t> no </a:t>
            </a:r>
            <a:r>
              <a:rPr lang="en-US" sz="1441" dirty="0" err="1">
                <a:solidFill>
                  <a:srgbClr val="000000"/>
                </a:solidFill>
                <a:latin typeface="Calibri (MS)"/>
                <a:ea typeface="Calibri (MS)"/>
                <a:cs typeface="Calibri (MS)"/>
                <a:sym typeface="Calibri (MS)"/>
              </a:rPr>
              <a:t>nativos</a:t>
            </a:r>
            <a:r>
              <a:rPr lang="en-US" sz="1441" dirty="0">
                <a:solidFill>
                  <a:srgbClr val="000000"/>
                </a:solidFill>
                <a:latin typeface="Calibri (MS)"/>
                <a:ea typeface="Calibri (MS)"/>
                <a:cs typeface="Calibri (MS)"/>
                <a:sym typeface="Calibri (MS)"/>
              </a:rPr>
              <a:t>. </a:t>
            </a:r>
          </a:p>
          <a:p>
            <a:pPr marL="0" lvl="0" indent="0" algn="just">
              <a:lnSpc>
                <a:spcPts val="1729"/>
              </a:lnSpc>
            </a:pPr>
            <a:endParaRPr lang="en-US" sz="1441" dirty="0">
              <a:solidFill>
                <a:srgbClr val="000000"/>
              </a:solidFill>
              <a:latin typeface="Calibri (MS)"/>
              <a:ea typeface="Calibri (MS)"/>
              <a:cs typeface="Calibri (MS)"/>
              <a:sym typeface="Calibri (MS)"/>
            </a:endParaRPr>
          </a:p>
          <a:p>
            <a:pPr marL="0" lvl="0" indent="0" algn="just">
              <a:lnSpc>
                <a:spcPts val="1999"/>
              </a:lnSpc>
            </a:pPr>
            <a:r>
              <a:rPr lang="en-US" sz="1666" dirty="0" err="1">
                <a:solidFill>
                  <a:srgbClr val="000000"/>
                </a:solidFill>
                <a:latin typeface="Calibri (MS)"/>
                <a:ea typeface="Calibri (MS)"/>
                <a:cs typeface="Calibri (MS)"/>
                <a:sym typeface="Calibri (MS)"/>
              </a:rPr>
              <a:t>Acceso</a:t>
            </a:r>
            <a:r>
              <a:rPr lang="en-US" sz="1666" dirty="0">
                <a:solidFill>
                  <a:srgbClr val="000000"/>
                </a:solidFill>
                <a:latin typeface="Calibri (MS)"/>
                <a:ea typeface="Calibri (MS)"/>
                <a:cs typeface="Calibri (MS)"/>
                <a:sym typeface="Calibri (MS)"/>
              </a:rPr>
              <a:t> a </a:t>
            </a:r>
            <a:r>
              <a:rPr lang="en-US" sz="1666" dirty="0" err="1">
                <a:solidFill>
                  <a:srgbClr val="000000"/>
                </a:solidFill>
                <a:latin typeface="Calibri (MS)"/>
                <a:ea typeface="Calibri (MS)"/>
                <a:cs typeface="Calibri (MS)"/>
                <a:sym typeface="Calibri (MS)"/>
              </a:rPr>
              <a:t>materiales</a:t>
            </a:r>
            <a:r>
              <a:rPr lang="en-US" sz="1666" dirty="0">
                <a:solidFill>
                  <a:srgbClr val="000000"/>
                </a:solidFill>
                <a:latin typeface="Calibri (MS)"/>
                <a:ea typeface="Calibri (MS)"/>
                <a:cs typeface="Calibri (MS)"/>
                <a:sym typeface="Calibri (MS)"/>
              </a:rPr>
              <a:t> </a:t>
            </a:r>
            <a:r>
              <a:rPr lang="en-US" sz="1666" dirty="0" err="1">
                <a:solidFill>
                  <a:srgbClr val="000000"/>
                </a:solidFill>
                <a:latin typeface="Calibri (MS)"/>
                <a:ea typeface="Calibri (MS)"/>
                <a:cs typeface="Calibri (MS)"/>
                <a:sym typeface="Calibri (MS)"/>
              </a:rPr>
              <a:t>alternativos</a:t>
            </a:r>
            <a:r>
              <a:rPr lang="en-US" sz="1666" dirty="0">
                <a:solidFill>
                  <a:srgbClr val="000000"/>
                </a:solidFill>
                <a:latin typeface="Calibri (MS)"/>
                <a:ea typeface="Calibri (MS)"/>
                <a:cs typeface="Calibri (MS)"/>
                <a:sym typeface="Calibri (MS)"/>
              </a:rPr>
              <a:t>:</a:t>
            </a:r>
          </a:p>
          <a:p>
            <a:pPr marL="0" lvl="0" indent="0" algn="just">
              <a:lnSpc>
                <a:spcPts val="1729"/>
              </a:lnSpc>
            </a:pPr>
            <a:endParaRPr lang="en-US" sz="1666" dirty="0">
              <a:solidFill>
                <a:srgbClr val="000000"/>
              </a:solidFill>
              <a:latin typeface="Calibri (MS)"/>
              <a:ea typeface="Calibri (MS)"/>
              <a:cs typeface="Calibri (MS)"/>
              <a:sym typeface="Calibri (MS)"/>
            </a:endParaRPr>
          </a:p>
          <a:p>
            <a:pPr marL="0" lvl="0" indent="0" algn="just">
              <a:lnSpc>
                <a:spcPts val="1945"/>
              </a:lnSpc>
            </a:pPr>
            <a:r>
              <a:rPr lang="en-US" sz="1621" dirty="0">
                <a:solidFill>
                  <a:srgbClr val="000000"/>
                </a:solidFill>
                <a:latin typeface="Calibri (MS)"/>
                <a:ea typeface="Calibri (MS)"/>
                <a:cs typeface="Calibri (MS)"/>
                <a:sym typeface="Calibri (MS)"/>
              </a:rPr>
              <a:t>• </a:t>
            </a:r>
            <a:r>
              <a:rPr lang="en-US" sz="1621" dirty="0" err="1">
                <a:solidFill>
                  <a:srgbClr val="000000"/>
                </a:solidFill>
                <a:latin typeface="Calibri (MS)"/>
                <a:ea typeface="Calibri (MS)"/>
                <a:cs typeface="Calibri (MS)"/>
                <a:sym typeface="Calibri (MS)"/>
              </a:rPr>
              <a:t>Materiales</a:t>
            </a:r>
            <a:r>
              <a:rPr lang="en-US" sz="1621" dirty="0">
                <a:solidFill>
                  <a:srgbClr val="000000"/>
                </a:solidFill>
                <a:latin typeface="Calibri (MS)"/>
                <a:ea typeface="Calibri (MS)"/>
                <a:cs typeface="Calibri (MS)"/>
                <a:sym typeface="Calibri (MS)"/>
              </a:rPr>
              <a:t> </a:t>
            </a:r>
            <a:r>
              <a:rPr lang="en-US" sz="1621" dirty="0" err="1">
                <a:solidFill>
                  <a:srgbClr val="000000"/>
                </a:solidFill>
                <a:latin typeface="Calibri (MS)"/>
                <a:ea typeface="Calibri (MS)"/>
                <a:cs typeface="Calibri (MS)"/>
                <a:sym typeface="Calibri (MS)"/>
              </a:rPr>
              <a:t>impresos</a:t>
            </a:r>
            <a:r>
              <a:rPr lang="en-US" sz="1621" dirty="0">
                <a:solidFill>
                  <a:srgbClr val="000000"/>
                </a:solidFill>
                <a:latin typeface="Calibri (MS)"/>
                <a:ea typeface="Calibri (MS)"/>
                <a:cs typeface="Calibri (MS)"/>
                <a:sym typeface="Calibri (MS)"/>
              </a:rPr>
              <a:t> </a:t>
            </a:r>
            <a:r>
              <a:rPr lang="en-US" sz="1621" dirty="0" err="1">
                <a:solidFill>
                  <a:srgbClr val="000000"/>
                </a:solidFill>
                <a:latin typeface="Calibri (MS)"/>
                <a:ea typeface="Calibri (MS)"/>
                <a:cs typeface="Calibri (MS)"/>
                <a:sym typeface="Calibri (MS)"/>
              </a:rPr>
              <a:t>en</a:t>
            </a:r>
            <a:r>
              <a:rPr lang="en-US" sz="1621" dirty="0">
                <a:solidFill>
                  <a:srgbClr val="000000"/>
                </a:solidFill>
                <a:latin typeface="Calibri (MS)"/>
                <a:ea typeface="Calibri (MS)"/>
                <a:cs typeface="Calibri (MS)"/>
                <a:sym typeface="Calibri (MS)"/>
              </a:rPr>
              <a:t> </a:t>
            </a:r>
            <a:r>
              <a:rPr lang="en-US" sz="1621" dirty="0" err="1">
                <a:solidFill>
                  <a:srgbClr val="000000"/>
                </a:solidFill>
                <a:latin typeface="Calibri (MS)"/>
                <a:ea typeface="Calibri (MS)"/>
                <a:cs typeface="Calibri (MS)"/>
                <a:sym typeface="Calibri (MS)"/>
              </a:rPr>
              <a:t>formatos</a:t>
            </a:r>
            <a:r>
              <a:rPr lang="en-US" sz="1621" dirty="0">
                <a:solidFill>
                  <a:srgbClr val="000000"/>
                </a:solidFill>
                <a:latin typeface="Calibri (MS)"/>
                <a:ea typeface="Calibri (MS)"/>
                <a:cs typeface="Calibri (MS)"/>
                <a:sym typeface="Calibri (MS)"/>
              </a:rPr>
              <a:t> </a:t>
            </a:r>
            <a:r>
              <a:rPr lang="en-US" sz="1621" dirty="0" err="1">
                <a:solidFill>
                  <a:srgbClr val="000000"/>
                </a:solidFill>
                <a:latin typeface="Calibri (MS)"/>
                <a:ea typeface="Calibri (MS)"/>
                <a:cs typeface="Calibri (MS)"/>
                <a:sym typeface="Calibri (MS)"/>
              </a:rPr>
              <a:t>digitales</a:t>
            </a:r>
            <a:r>
              <a:rPr lang="en-US" sz="1621" dirty="0">
                <a:solidFill>
                  <a:srgbClr val="000000"/>
                </a:solidFill>
                <a:latin typeface="Calibri (MS)"/>
                <a:ea typeface="Calibri (MS)"/>
                <a:cs typeface="Calibri (MS)"/>
                <a:sym typeface="Calibri (MS)"/>
              </a:rPr>
              <a:t> </a:t>
            </a:r>
            <a:r>
              <a:rPr lang="en-US" sz="1621" dirty="0" err="1">
                <a:solidFill>
                  <a:srgbClr val="000000"/>
                </a:solidFill>
                <a:latin typeface="Calibri (MS)"/>
                <a:ea typeface="Calibri (MS)"/>
                <a:cs typeface="Calibri (MS)"/>
                <a:sym typeface="Calibri (MS)"/>
              </a:rPr>
              <a:t>accesibles</a:t>
            </a:r>
            <a:r>
              <a:rPr lang="en-US" sz="1621" dirty="0">
                <a:solidFill>
                  <a:srgbClr val="000000"/>
                </a:solidFill>
                <a:latin typeface="Calibri (MS)"/>
                <a:ea typeface="Calibri (MS)"/>
                <a:cs typeface="Calibri (MS)"/>
                <a:sym typeface="Calibri (MS)"/>
              </a:rPr>
              <a:t> (</a:t>
            </a:r>
            <a:r>
              <a:rPr lang="en-US" sz="1621" dirty="0" err="1">
                <a:solidFill>
                  <a:srgbClr val="000000"/>
                </a:solidFill>
                <a:latin typeface="Calibri (MS)"/>
                <a:ea typeface="Calibri (MS)"/>
                <a:cs typeface="Calibri (MS)"/>
                <a:sym typeface="Calibri (MS)"/>
              </a:rPr>
              <a:t>por</a:t>
            </a:r>
            <a:r>
              <a:rPr lang="en-US" sz="1621" dirty="0">
                <a:solidFill>
                  <a:srgbClr val="000000"/>
                </a:solidFill>
                <a:latin typeface="Calibri (MS)"/>
                <a:ea typeface="Calibri (MS)"/>
                <a:cs typeface="Calibri (MS)"/>
                <a:sym typeface="Calibri (MS)"/>
              </a:rPr>
              <a:t> </a:t>
            </a:r>
            <a:r>
              <a:rPr lang="en-US" sz="1621" dirty="0" err="1">
                <a:solidFill>
                  <a:srgbClr val="000000"/>
                </a:solidFill>
                <a:latin typeface="Calibri (MS)"/>
                <a:ea typeface="Calibri (MS)"/>
                <a:cs typeface="Calibri (MS)"/>
                <a:sym typeface="Calibri (MS)"/>
              </a:rPr>
              <a:t>ejemplo</a:t>
            </a:r>
            <a:r>
              <a:rPr lang="en-US" sz="1621" dirty="0">
                <a:solidFill>
                  <a:srgbClr val="000000"/>
                </a:solidFill>
                <a:latin typeface="Calibri (MS)"/>
                <a:ea typeface="Calibri (MS)"/>
                <a:cs typeface="Calibri (MS)"/>
                <a:sym typeface="Calibri (MS)"/>
              </a:rPr>
              <a:t>, compatibles con </a:t>
            </a:r>
            <a:r>
              <a:rPr lang="en-US" sz="1621" dirty="0" err="1">
                <a:solidFill>
                  <a:srgbClr val="000000"/>
                </a:solidFill>
                <a:latin typeface="Calibri (MS)"/>
                <a:ea typeface="Calibri (MS)"/>
                <a:cs typeface="Calibri (MS)"/>
                <a:sym typeface="Calibri (MS)"/>
              </a:rPr>
              <a:t>lectores</a:t>
            </a:r>
            <a:r>
              <a:rPr lang="en-US" sz="1621" dirty="0">
                <a:solidFill>
                  <a:srgbClr val="000000"/>
                </a:solidFill>
                <a:latin typeface="Calibri (MS)"/>
                <a:ea typeface="Calibri (MS)"/>
                <a:cs typeface="Calibri (MS)"/>
                <a:sym typeface="Calibri (MS)"/>
              </a:rPr>
              <a:t> de </a:t>
            </a:r>
            <a:r>
              <a:rPr lang="en-US" sz="1621" dirty="0" err="1">
                <a:solidFill>
                  <a:srgbClr val="000000"/>
                </a:solidFill>
                <a:latin typeface="Calibri (MS)"/>
                <a:ea typeface="Calibri (MS)"/>
                <a:cs typeface="Calibri (MS)"/>
                <a:sym typeface="Calibri (MS)"/>
              </a:rPr>
              <a:t>pantalla</a:t>
            </a:r>
            <a:r>
              <a:rPr lang="en-US" sz="1621" dirty="0">
                <a:solidFill>
                  <a:srgbClr val="000000"/>
                </a:solidFill>
                <a:latin typeface="Calibri (MS)"/>
                <a:ea typeface="Calibri (MS)"/>
                <a:cs typeface="Calibri (MS)"/>
                <a:sym typeface="Calibri (MS)"/>
              </a:rPr>
              <a:t>). </a:t>
            </a:r>
          </a:p>
          <a:p>
            <a:pPr marL="0" lvl="0" indent="0" algn="just">
              <a:lnSpc>
                <a:spcPts val="1945"/>
              </a:lnSpc>
            </a:pPr>
            <a:r>
              <a:rPr lang="en-US" sz="1621" dirty="0">
                <a:solidFill>
                  <a:srgbClr val="000000"/>
                </a:solidFill>
                <a:latin typeface="Calibri (MS)"/>
                <a:ea typeface="Calibri (MS)"/>
                <a:cs typeface="Calibri (MS)"/>
                <a:sym typeface="Calibri (MS)"/>
              </a:rPr>
              <a:t>• </a:t>
            </a:r>
            <a:r>
              <a:rPr lang="en-US" sz="1621" dirty="0" err="1">
                <a:solidFill>
                  <a:srgbClr val="000000"/>
                </a:solidFill>
                <a:latin typeface="Calibri (MS)"/>
                <a:ea typeface="Calibri (MS)"/>
                <a:cs typeface="Calibri (MS)"/>
                <a:sym typeface="Calibri (MS)"/>
              </a:rPr>
              <a:t>Lecciones</a:t>
            </a:r>
            <a:r>
              <a:rPr lang="en-US" sz="1621" dirty="0">
                <a:solidFill>
                  <a:srgbClr val="000000"/>
                </a:solidFill>
                <a:latin typeface="Calibri (MS)"/>
                <a:ea typeface="Calibri (MS)"/>
                <a:cs typeface="Calibri (MS)"/>
                <a:sym typeface="Calibri (MS)"/>
              </a:rPr>
              <a:t> de audio para personas con </a:t>
            </a:r>
            <a:r>
              <a:rPr lang="en-US" sz="1621" dirty="0" err="1">
                <a:solidFill>
                  <a:srgbClr val="000000"/>
                </a:solidFill>
                <a:latin typeface="Calibri (MS)"/>
                <a:ea typeface="Calibri (MS)"/>
                <a:cs typeface="Calibri (MS)"/>
                <a:sym typeface="Calibri (MS)"/>
              </a:rPr>
              <a:t>discapacidad</a:t>
            </a:r>
            <a:r>
              <a:rPr lang="en-US" sz="1621" dirty="0">
                <a:solidFill>
                  <a:srgbClr val="000000"/>
                </a:solidFill>
                <a:latin typeface="Calibri (MS)"/>
                <a:ea typeface="Calibri (MS)"/>
                <a:cs typeface="Calibri (MS)"/>
                <a:sym typeface="Calibri (MS)"/>
              </a:rPr>
              <a:t> visual o que </a:t>
            </a:r>
            <a:r>
              <a:rPr lang="en-US" sz="1621" dirty="0" err="1">
                <a:solidFill>
                  <a:srgbClr val="000000"/>
                </a:solidFill>
                <a:latin typeface="Calibri (MS)"/>
                <a:ea typeface="Calibri (MS)"/>
                <a:cs typeface="Calibri (MS)"/>
                <a:sym typeface="Calibri (MS)"/>
              </a:rPr>
              <a:t>prefieren</a:t>
            </a:r>
            <a:r>
              <a:rPr lang="en-US" sz="1621" dirty="0">
                <a:solidFill>
                  <a:srgbClr val="000000"/>
                </a:solidFill>
                <a:latin typeface="Calibri (MS)"/>
                <a:ea typeface="Calibri (MS)"/>
                <a:cs typeface="Calibri (MS)"/>
                <a:sym typeface="Calibri (MS)"/>
              </a:rPr>
              <a:t> </a:t>
            </a:r>
            <a:r>
              <a:rPr lang="en-US" sz="1621" dirty="0" err="1">
                <a:solidFill>
                  <a:srgbClr val="000000"/>
                </a:solidFill>
                <a:latin typeface="Calibri (MS)"/>
                <a:ea typeface="Calibri (MS)"/>
                <a:cs typeface="Calibri (MS)"/>
                <a:sym typeface="Calibri (MS)"/>
              </a:rPr>
              <a:t>escuchar</a:t>
            </a:r>
            <a:r>
              <a:rPr lang="en-US" sz="1621" dirty="0">
                <a:solidFill>
                  <a:srgbClr val="000000"/>
                </a:solidFill>
                <a:latin typeface="Calibri (MS)"/>
                <a:ea typeface="Calibri (MS)"/>
                <a:cs typeface="Calibri (MS)"/>
                <a:sym typeface="Calibri (MS)"/>
              </a:rPr>
              <a:t>. </a:t>
            </a:r>
          </a:p>
          <a:p>
            <a:pPr marL="0" lvl="0" indent="0" algn="just">
              <a:lnSpc>
                <a:spcPts val="1729"/>
              </a:lnSpc>
            </a:pPr>
            <a:endParaRPr lang="en-US" sz="1621" dirty="0">
              <a:solidFill>
                <a:srgbClr val="000000"/>
              </a:solidFill>
              <a:latin typeface="Calibri (MS)"/>
              <a:ea typeface="Calibri (MS)"/>
              <a:cs typeface="Calibri (MS)"/>
              <a:sym typeface="Calibri (MS)"/>
            </a:endParaRPr>
          </a:p>
          <a:p>
            <a:pPr marL="0" lvl="0" indent="0" algn="just">
              <a:lnSpc>
                <a:spcPts val="1999"/>
              </a:lnSpc>
            </a:pPr>
            <a:r>
              <a:rPr lang="en-US" sz="1666" dirty="0" err="1">
                <a:solidFill>
                  <a:srgbClr val="000000"/>
                </a:solidFill>
                <a:latin typeface="Calibri (MS)"/>
                <a:ea typeface="Calibri (MS)"/>
                <a:cs typeface="Calibri (MS)"/>
                <a:sym typeface="Calibri (MS)"/>
              </a:rPr>
              <a:t>Ritmo</a:t>
            </a:r>
            <a:r>
              <a:rPr lang="en-US" sz="1666" dirty="0">
                <a:solidFill>
                  <a:srgbClr val="000000"/>
                </a:solidFill>
                <a:latin typeface="Calibri (MS)"/>
                <a:ea typeface="Calibri (MS)"/>
                <a:cs typeface="Calibri (MS)"/>
                <a:sym typeface="Calibri (MS)"/>
              </a:rPr>
              <a:t> y </a:t>
            </a:r>
            <a:r>
              <a:rPr lang="en-US" sz="1666" dirty="0" err="1">
                <a:solidFill>
                  <a:srgbClr val="000000"/>
                </a:solidFill>
                <a:latin typeface="Calibri (MS)"/>
                <a:ea typeface="Calibri (MS)"/>
                <a:cs typeface="Calibri (MS)"/>
                <a:sym typeface="Calibri (MS)"/>
              </a:rPr>
              <a:t>segmentación</a:t>
            </a:r>
            <a:r>
              <a:rPr lang="en-US" sz="1666" dirty="0">
                <a:solidFill>
                  <a:srgbClr val="000000"/>
                </a:solidFill>
                <a:latin typeface="Calibri (MS)"/>
                <a:ea typeface="Calibri (MS)"/>
                <a:cs typeface="Calibri (MS)"/>
                <a:sym typeface="Calibri (MS)"/>
              </a:rPr>
              <a:t>:</a:t>
            </a:r>
          </a:p>
          <a:p>
            <a:pPr marL="0" lvl="0" indent="0" algn="just">
              <a:lnSpc>
                <a:spcPts val="1729"/>
              </a:lnSpc>
            </a:pPr>
            <a:endParaRPr lang="en-US" sz="1666" dirty="0">
              <a:solidFill>
                <a:srgbClr val="000000"/>
              </a:solidFill>
              <a:latin typeface="Calibri (MS)"/>
              <a:ea typeface="Calibri (MS)"/>
              <a:cs typeface="Calibri (MS)"/>
              <a:sym typeface="Calibri (MS)"/>
            </a:endParaRPr>
          </a:p>
          <a:p>
            <a:pPr marL="0" lvl="0" indent="0" algn="just">
              <a:lnSpc>
                <a:spcPts val="1729"/>
              </a:lnSpc>
            </a:pPr>
            <a:r>
              <a:rPr lang="en-US" sz="1441" dirty="0">
                <a:solidFill>
                  <a:srgbClr val="000000"/>
                </a:solidFill>
                <a:latin typeface="Calibri (MS)"/>
                <a:ea typeface="Calibri (MS)"/>
                <a:cs typeface="Calibri (MS)"/>
                <a:sym typeface="Calibri (MS)"/>
              </a:rPr>
              <a:t>• Divide las </a:t>
            </a:r>
            <a:r>
              <a:rPr lang="en-US" sz="1441" dirty="0" err="1">
                <a:solidFill>
                  <a:srgbClr val="000000"/>
                </a:solidFill>
                <a:latin typeface="Calibri (MS)"/>
                <a:ea typeface="Calibri (MS)"/>
                <a:cs typeface="Calibri (MS)"/>
                <a:sym typeface="Calibri (MS)"/>
              </a:rPr>
              <a:t>lecciones</a:t>
            </a:r>
            <a:r>
              <a:rPr lang="en-US" sz="1441" dirty="0">
                <a:solidFill>
                  <a:srgbClr val="000000"/>
                </a:solidFill>
                <a:latin typeface="Calibri (MS)"/>
                <a:ea typeface="Calibri (MS)"/>
                <a:cs typeface="Calibri (MS)"/>
                <a:sym typeface="Calibri (MS)"/>
              </a:rPr>
              <a:t> </a:t>
            </a:r>
            <a:r>
              <a:rPr lang="en-US" sz="1441" dirty="0" err="1">
                <a:solidFill>
                  <a:srgbClr val="000000"/>
                </a:solidFill>
                <a:latin typeface="Calibri (MS)"/>
                <a:ea typeface="Calibri (MS)"/>
                <a:cs typeface="Calibri (MS)"/>
                <a:sym typeface="Calibri (MS)"/>
              </a:rPr>
              <a:t>en</a:t>
            </a:r>
            <a:r>
              <a:rPr lang="en-US" sz="1441" dirty="0">
                <a:solidFill>
                  <a:srgbClr val="000000"/>
                </a:solidFill>
                <a:latin typeface="Calibri (MS)"/>
                <a:ea typeface="Calibri (MS)"/>
                <a:cs typeface="Calibri (MS)"/>
                <a:sym typeface="Calibri (MS)"/>
              </a:rPr>
              <a:t> </a:t>
            </a:r>
            <a:r>
              <a:rPr lang="en-US" sz="1441" dirty="0" err="1">
                <a:solidFill>
                  <a:srgbClr val="000000"/>
                </a:solidFill>
                <a:latin typeface="Calibri (MS)"/>
                <a:ea typeface="Calibri (MS)"/>
                <a:cs typeface="Calibri (MS)"/>
                <a:sym typeface="Calibri (MS)"/>
              </a:rPr>
              <a:t>segmentos</a:t>
            </a:r>
            <a:r>
              <a:rPr lang="en-US" sz="1441" dirty="0">
                <a:solidFill>
                  <a:srgbClr val="000000"/>
                </a:solidFill>
                <a:latin typeface="Calibri (MS)"/>
                <a:ea typeface="Calibri (MS)"/>
                <a:cs typeface="Calibri (MS)"/>
                <a:sym typeface="Calibri (MS)"/>
              </a:rPr>
              <a:t> </a:t>
            </a:r>
            <a:r>
              <a:rPr lang="en-US" sz="1441" dirty="0" err="1">
                <a:solidFill>
                  <a:srgbClr val="000000"/>
                </a:solidFill>
                <a:latin typeface="Calibri (MS)"/>
                <a:ea typeface="Calibri (MS)"/>
                <a:cs typeface="Calibri (MS)"/>
                <a:sym typeface="Calibri (MS)"/>
              </a:rPr>
              <a:t>cortos</a:t>
            </a:r>
            <a:r>
              <a:rPr lang="en-US" sz="1441" dirty="0">
                <a:solidFill>
                  <a:srgbClr val="000000"/>
                </a:solidFill>
                <a:latin typeface="Calibri (MS)"/>
                <a:ea typeface="Calibri (MS)"/>
                <a:cs typeface="Calibri (MS)"/>
                <a:sym typeface="Calibri (MS)"/>
              </a:rPr>
              <a:t> y </a:t>
            </a:r>
            <a:r>
              <a:rPr lang="en-US" sz="1441" dirty="0" err="1">
                <a:solidFill>
                  <a:srgbClr val="000000"/>
                </a:solidFill>
                <a:latin typeface="Calibri (MS)"/>
                <a:ea typeface="Calibri (MS)"/>
                <a:cs typeface="Calibri (MS)"/>
                <a:sym typeface="Calibri (MS)"/>
              </a:rPr>
              <a:t>manejables</a:t>
            </a:r>
            <a:r>
              <a:rPr lang="en-US" sz="1441" dirty="0">
                <a:solidFill>
                  <a:srgbClr val="000000"/>
                </a:solidFill>
                <a:latin typeface="Calibri (MS)"/>
                <a:ea typeface="Calibri (MS)"/>
                <a:cs typeface="Calibri (MS)"/>
                <a:sym typeface="Calibri (MS)"/>
              </a:rPr>
              <a:t>. </a:t>
            </a:r>
          </a:p>
          <a:p>
            <a:pPr marL="0" lvl="0" indent="0" algn="just">
              <a:lnSpc>
                <a:spcPts val="1729"/>
              </a:lnSpc>
            </a:pPr>
            <a:r>
              <a:rPr lang="en-US" sz="1441" dirty="0">
                <a:solidFill>
                  <a:srgbClr val="000000"/>
                </a:solidFill>
                <a:latin typeface="Calibri (MS)"/>
                <a:ea typeface="Calibri (MS)"/>
                <a:cs typeface="Calibri (MS)"/>
                <a:sym typeface="Calibri (MS)"/>
              </a:rPr>
              <a:t>• </a:t>
            </a:r>
            <a:r>
              <a:rPr lang="en-US" sz="1441" dirty="0" err="1">
                <a:solidFill>
                  <a:srgbClr val="000000"/>
                </a:solidFill>
                <a:latin typeface="Calibri (MS)"/>
                <a:ea typeface="Calibri (MS)"/>
                <a:cs typeface="Calibri (MS)"/>
                <a:sym typeface="Calibri (MS)"/>
              </a:rPr>
              <a:t>Sesiones</a:t>
            </a:r>
            <a:r>
              <a:rPr lang="en-US" sz="1441" dirty="0">
                <a:solidFill>
                  <a:srgbClr val="000000"/>
                </a:solidFill>
                <a:latin typeface="Calibri (MS)"/>
                <a:ea typeface="Calibri (MS)"/>
                <a:cs typeface="Calibri (MS)"/>
                <a:sym typeface="Calibri (MS)"/>
              </a:rPr>
              <a:t> de </a:t>
            </a:r>
            <a:r>
              <a:rPr lang="en-US" sz="1441" dirty="0" err="1">
                <a:solidFill>
                  <a:srgbClr val="000000"/>
                </a:solidFill>
                <a:latin typeface="Calibri (MS)"/>
                <a:ea typeface="Calibri (MS)"/>
                <a:cs typeface="Calibri (MS)"/>
                <a:sym typeface="Calibri (MS)"/>
              </a:rPr>
              <a:t>práctica</a:t>
            </a:r>
            <a:r>
              <a:rPr lang="en-US" sz="1441" dirty="0">
                <a:solidFill>
                  <a:srgbClr val="000000"/>
                </a:solidFill>
                <a:latin typeface="Calibri (MS)"/>
                <a:ea typeface="Calibri (MS)"/>
                <a:cs typeface="Calibri (MS)"/>
                <a:sym typeface="Calibri (MS)"/>
              </a:rPr>
              <a:t> y de entrada </a:t>
            </a:r>
            <a:r>
              <a:rPr lang="en-US" sz="1441" dirty="0" err="1">
                <a:solidFill>
                  <a:srgbClr val="000000"/>
                </a:solidFill>
                <a:latin typeface="Calibri (MS)"/>
                <a:ea typeface="Calibri (MS)"/>
                <a:cs typeface="Calibri (MS)"/>
                <a:sym typeface="Calibri (MS)"/>
              </a:rPr>
              <a:t>alternas</a:t>
            </a:r>
            <a:r>
              <a:rPr lang="en-US" sz="1441" dirty="0">
                <a:solidFill>
                  <a:srgbClr val="000000"/>
                </a:solidFill>
                <a:latin typeface="Calibri (MS)"/>
                <a:ea typeface="Calibri (MS)"/>
                <a:cs typeface="Calibri (MS)"/>
                <a:sym typeface="Calibri (MS)"/>
              </a:rPr>
              <a:t> </a:t>
            </a:r>
          </a:p>
        </p:txBody>
      </p:sp>
      <p:pic>
        <p:nvPicPr>
          <p:cNvPr id="8" name="Imagen 7"/>
          <p:cNvPicPr>
            <a:picLocks noChangeAspect="1"/>
          </p:cNvPicPr>
          <p:nvPr/>
        </p:nvPicPr>
        <p:blipFill>
          <a:blip r:embed="rId3"/>
          <a:stretch>
            <a:fillRect/>
          </a:stretch>
        </p:blipFill>
        <p:spPr>
          <a:xfrm>
            <a:off x="7772400" y="210888"/>
            <a:ext cx="1615580" cy="1030313"/>
          </a:xfrm>
          <a:prstGeom prst="rect">
            <a:avLst/>
          </a:prstGeom>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487680" y="242945"/>
            <a:ext cx="8778240" cy="1269206"/>
            <a:chOff x="0" y="-66675"/>
            <a:chExt cx="11704320" cy="1692275"/>
          </a:xfrm>
        </p:grpSpPr>
        <p:sp>
          <p:nvSpPr>
            <p:cNvPr id="3" name="Freeform 3"/>
            <p:cNvSpPr/>
            <p:nvPr/>
          </p:nvSpPr>
          <p:spPr>
            <a:xfrm>
              <a:off x="0" y="0"/>
              <a:ext cx="11704320" cy="1625600"/>
            </a:xfrm>
            <a:custGeom>
              <a:avLst/>
              <a:gdLst/>
              <a:ahLst/>
              <a:cxnLst/>
              <a:rect l="l" t="t" r="r" b="b"/>
              <a:pathLst>
                <a:path w="11704320" h="1625600">
                  <a:moveTo>
                    <a:pt x="0" y="0"/>
                  </a:moveTo>
                  <a:lnTo>
                    <a:pt x="11704320" y="0"/>
                  </a:lnTo>
                  <a:lnTo>
                    <a:pt x="11704320" y="1625600"/>
                  </a:lnTo>
                  <a:lnTo>
                    <a:pt x="0" y="1625600"/>
                  </a:lnTo>
                  <a:close/>
                </a:path>
              </a:pathLst>
            </a:custGeom>
            <a:blipFill>
              <a:blip r:embed="rId2">
                <a:alphaModFix amt="0"/>
              </a:blip>
              <a:stretch>
                <a:fillRect t="-90292" b="-90292"/>
              </a:stretch>
            </a:blipFill>
          </p:spPr>
        </p:sp>
        <p:sp>
          <p:nvSpPr>
            <p:cNvPr id="4" name="TextBox 4"/>
            <p:cNvSpPr txBox="1"/>
            <p:nvPr/>
          </p:nvSpPr>
          <p:spPr>
            <a:xfrm>
              <a:off x="0" y="-66675"/>
              <a:ext cx="8798560" cy="1692275"/>
            </a:xfrm>
            <a:prstGeom prst="rect">
              <a:avLst/>
            </a:prstGeom>
          </p:spPr>
          <p:txBody>
            <a:bodyPr lIns="0" tIns="0" rIns="0" bIns="0" rtlCol="0" anchor="ctr"/>
            <a:lstStyle/>
            <a:p>
              <a:pPr marL="0" lvl="0" indent="0" algn="ctr">
                <a:lnSpc>
                  <a:spcPts val="4095"/>
                </a:lnSpc>
              </a:pPr>
              <a:r>
                <a:rPr lang="en-US" sz="3413" dirty="0">
                  <a:solidFill>
                    <a:srgbClr val="000000"/>
                  </a:solidFill>
                  <a:latin typeface="Calibri (MS)"/>
                  <a:ea typeface="Calibri (MS)"/>
                  <a:cs typeface="Calibri (MS)"/>
                  <a:sym typeface="Calibri (MS)"/>
                </a:rPr>
                <a:t>ESTRATEGIAS DE INCLUSIÓN</a:t>
              </a:r>
            </a:p>
          </p:txBody>
        </p:sp>
      </p:grpSp>
      <p:sp>
        <p:nvSpPr>
          <p:cNvPr id="5" name="TextBox 5"/>
          <p:cNvSpPr txBox="1"/>
          <p:nvPr/>
        </p:nvSpPr>
        <p:spPr>
          <a:xfrm>
            <a:off x="579120" y="2151667"/>
            <a:ext cx="8595360" cy="3952875"/>
          </a:xfrm>
          <a:prstGeom prst="rect">
            <a:avLst/>
          </a:prstGeom>
        </p:spPr>
        <p:txBody>
          <a:bodyPr lIns="0" tIns="0" rIns="0" bIns="0" rtlCol="0" anchor="t">
            <a:spAutoFit/>
          </a:bodyPr>
          <a:lstStyle/>
          <a:p>
            <a:pPr algn="l">
              <a:lnSpc>
                <a:spcPts val="3078"/>
              </a:lnSpc>
            </a:pPr>
            <a:r>
              <a:rPr lang="en-US" sz="2565" b="1" i="1">
                <a:solidFill>
                  <a:srgbClr val="000000"/>
                </a:solidFill>
                <a:latin typeface="Calibri (MS) Bold Italics"/>
                <a:ea typeface="Calibri (MS) Bold Italics"/>
                <a:cs typeface="Calibri (MS) Bold Italics"/>
                <a:sym typeface="Calibri (MS) Bold Italics"/>
              </a:rPr>
              <a:t>Promover la diversidad lingüística y cultural. </a:t>
            </a:r>
          </a:p>
          <a:p>
            <a:pPr marL="553855" lvl="1" indent="-276927" algn="l">
              <a:lnSpc>
                <a:spcPts val="3078"/>
              </a:lnSpc>
              <a:buFont typeface="Arial"/>
              <a:buChar char="•"/>
            </a:pPr>
            <a:r>
              <a:rPr lang="en-US" sz="2565" i="1">
                <a:solidFill>
                  <a:srgbClr val="000000"/>
                </a:solidFill>
                <a:latin typeface="Calibri (MS) Italics"/>
                <a:ea typeface="Calibri (MS) Italics"/>
                <a:cs typeface="Calibri (MS) Italics"/>
                <a:sym typeface="Calibri (MS) Italics"/>
              </a:rPr>
              <a:t>Invitar a los estudiantes a compartir palabras, expresiones o modismos de su lengua materna. </a:t>
            </a:r>
          </a:p>
          <a:p>
            <a:pPr marL="553855" lvl="1" indent="-276927" algn="l">
              <a:lnSpc>
                <a:spcPts val="3078"/>
              </a:lnSpc>
              <a:buFont typeface="Arial"/>
              <a:buChar char="•"/>
            </a:pPr>
            <a:r>
              <a:rPr lang="en-US" sz="2565" i="1">
                <a:solidFill>
                  <a:srgbClr val="000000"/>
                </a:solidFill>
                <a:latin typeface="Calibri (MS) Italics"/>
                <a:ea typeface="Calibri (MS) Italics"/>
                <a:cs typeface="Calibri (MS) Italics"/>
                <a:sym typeface="Calibri (MS) Italics"/>
              </a:rPr>
              <a:t>Utilizar textos, diálogos y materiales que representen diferentes culturas, etnias, géneros y capacidades.</a:t>
            </a:r>
            <a:r>
              <a:rPr lang="en-US" sz="2565" b="1" i="1">
                <a:solidFill>
                  <a:srgbClr val="000000"/>
                </a:solidFill>
                <a:latin typeface="Calibri (MS) Bold Italics"/>
                <a:ea typeface="Calibri (MS) Bold Italics"/>
                <a:cs typeface="Calibri (MS) Bold Italics"/>
                <a:sym typeface="Calibri (MS) Bold Italics"/>
              </a:rPr>
              <a:t> </a:t>
            </a:r>
          </a:p>
          <a:p>
            <a:pPr algn="l">
              <a:lnSpc>
                <a:spcPts val="3078"/>
              </a:lnSpc>
            </a:pPr>
            <a:r>
              <a:rPr lang="en-US" sz="2565" b="1" i="1">
                <a:solidFill>
                  <a:srgbClr val="000000"/>
                </a:solidFill>
                <a:latin typeface="Calibri (MS) Bold Italics"/>
                <a:ea typeface="Calibri (MS) Bold Italics"/>
                <a:cs typeface="Calibri (MS) Bold Italics"/>
                <a:sym typeface="Calibri (MS) Bold Italics"/>
              </a:rPr>
              <a:t>Crear un entorno seguro y respetuoso</a:t>
            </a:r>
          </a:p>
          <a:p>
            <a:pPr marL="553855" lvl="1" indent="-276927" algn="l">
              <a:lnSpc>
                <a:spcPts val="3078"/>
              </a:lnSpc>
              <a:buFont typeface="Arial"/>
              <a:buChar char="•"/>
            </a:pPr>
            <a:r>
              <a:rPr lang="en-US" sz="2565" b="1" i="1">
                <a:solidFill>
                  <a:srgbClr val="000000"/>
                </a:solidFill>
                <a:latin typeface="Calibri (MS) Bold Italics"/>
                <a:ea typeface="Calibri (MS) Bold Italics"/>
                <a:cs typeface="Calibri (MS) Bold Italics"/>
                <a:sym typeface="Calibri (MS) Bold Italics"/>
              </a:rPr>
              <a:t> </a:t>
            </a:r>
            <a:r>
              <a:rPr lang="en-US" sz="2565" i="1">
                <a:solidFill>
                  <a:srgbClr val="000000"/>
                </a:solidFill>
                <a:latin typeface="Calibri (MS) Italics"/>
                <a:ea typeface="Calibri (MS) Italics"/>
                <a:cs typeface="Calibri (MS) Italics"/>
                <a:sym typeface="Calibri (MS) Italics"/>
              </a:rPr>
              <a:t>Establecer reglas de interacción basadas en el respeto mutuo </a:t>
            </a:r>
          </a:p>
          <a:p>
            <a:pPr marL="553855" lvl="1" indent="-276927" algn="l">
              <a:lnSpc>
                <a:spcPts val="3078"/>
              </a:lnSpc>
              <a:buFont typeface="Arial"/>
              <a:buChar char="•"/>
            </a:pPr>
            <a:r>
              <a:rPr lang="en-US" sz="2565" i="1">
                <a:solidFill>
                  <a:srgbClr val="000000"/>
                </a:solidFill>
                <a:latin typeface="Calibri (MS) Italics"/>
                <a:ea typeface="Calibri (MS) Italics"/>
                <a:cs typeface="Calibri (MS) Italics"/>
                <a:sym typeface="Calibri (MS) Italics"/>
              </a:rPr>
              <a:t>Combatir los estereotipos lingüísticos y la discriminación (por ejemplo, las burlas por acentos o errores). </a:t>
            </a:r>
          </a:p>
        </p:txBody>
      </p:sp>
      <p:pic>
        <p:nvPicPr>
          <p:cNvPr id="8" name="Imagen 7"/>
          <p:cNvPicPr>
            <a:picLocks noChangeAspect="1"/>
          </p:cNvPicPr>
          <p:nvPr/>
        </p:nvPicPr>
        <p:blipFill>
          <a:blip r:embed="rId3"/>
          <a:stretch>
            <a:fillRect/>
          </a:stretch>
        </p:blipFill>
        <p:spPr>
          <a:xfrm>
            <a:off x="7848600" y="242945"/>
            <a:ext cx="1615580" cy="1030313"/>
          </a:xfrm>
          <a:prstGeom prst="rect">
            <a:avLst/>
          </a:prstGeom>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487680" y="242945"/>
            <a:ext cx="6598920" cy="1269206"/>
            <a:chOff x="0" y="-66675"/>
            <a:chExt cx="11704320" cy="1692275"/>
          </a:xfrm>
        </p:grpSpPr>
        <p:sp>
          <p:nvSpPr>
            <p:cNvPr id="3" name="Freeform 3"/>
            <p:cNvSpPr/>
            <p:nvPr/>
          </p:nvSpPr>
          <p:spPr>
            <a:xfrm>
              <a:off x="0" y="0"/>
              <a:ext cx="11704320" cy="1625600"/>
            </a:xfrm>
            <a:custGeom>
              <a:avLst/>
              <a:gdLst/>
              <a:ahLst/>
              <a:cxnLst/>
              <a:rect l="l" t="t" r="r" b="b"/>
              <a:pathLst>
                <a:path w="11704320" h="1625600">
                  <a:moveTo>
                    <a:pt x="0" y="0"/>
                  </a:moveTo>
                  <a:lnTo>
                    <a:pt x="11704320" y="0"/>
                  </a:lnTo>
                  <a:lnTo>
                    <a:pt x="11704320" y="1625600"/>
                  </a:lnTo>
                  <a:lnTo>
                    <a:pt x="0" y="1625600"/>
                  </a:lnTo>
                  <a:close/>
                </a:path>
              </a:pathLst>
            </a:custGeom>
            <a:blipFill>
              <a:blip r:embed="rId2">
                <a:alphaModFix amt="0"/>
              </a:blip>
              <a:stretch>
                <a:fillRect t="-90292" b="-90292"/>
              </a:stretch>
            </a:blipFill>
          </p:spPr>
        </p:sp>
        <p:sp>
          <p:nvSpPr>
            <p:cNvPr id="4" name="TextBox 4"/>
            <p:cNvSpPr txBox="1"/>
            <p:nvPr/>
          </p:nvSpPr>
          <p:spPr>
            <a:xfrm>
              <a:off x="0" y="-66675"/>
              <a:ext cx="8798560" cy="1692275"/>
            </a:xfrm>
            <a:prstGeom prst="rect">
              <a:avLst/>
            </a:prstGeom>
          </p:spPr>
          <p:txBody>
            <a:bodyPr lIns="0" tIns="0" rIns="0" bIns="0" rtlCol="0" anchor="ctr"/>
            <a:lstStyle/>
            <a:p>
              <a:pPr marL="0" lvl="0" indent="0" algn="ctr">
                <a:lnSpc>
                  <a:spcPts val="4095"/>
                </a:lnSpc>
              </a:pPr>
              <a:r>
                <a:rPr lang="en-US" sz="3413" dirty="0">
                  <a:solidFill>
                    <a:srgbClr val="000000"/>
                  </a:solidFill>
                  <a:latin typeface="Calibri (MS)"/>
                  <a:ea typeface="Calibri (MS)"/>
                  <a:cs typeface="Calibri (MS)"/>
                  <a:sym typeface="Calibri (MS)"/>
                </a:rPr>
                <a:t>ESTRATEGIAS DE INCLUSIÓN</a:t>
              </a:r>
            </a:p>
          </p:txBody>
        </p:sp>
      </p:grpSp>
      <p:sp>
        <p:nvSpPr>
          <p:cNvPr id="5" name="TextBox 5"/>
          <p:cNvSpPr txBox="1"/>
          <p:nvPr/>
        </p:nvSpPr>
        <p:spPr>
          <a:xfrm>
            <a:off x="668607" y="1516485"/>
            <a:ext cx="8595360" cy="5010150"/>
          </a:xfrm>
          <a:prstGeom prst="rect">
            <a:avLst/>
          </a:prstGeom>
        </p:spPr>
        <p:txBody>
          <a:bodyPr lIns="0" tIns="0" rIns="0" bIns="0" rtlCol="0" anchor="t">
            <a:spAutoFit/>
          </a:bodyPr>
          <a:lstStyle/>
          <a:p>
            <a:pPr marL="0" lvl="0" indent="0" algn="just">
              <a:lnSpc>
                <a:spcPts val="3020"/>
              </a:lnSpc>
            </a:pPr>
            <a:r>
              <a:rPr lang="en-US" sz="2517" b="1" i="1" dirty="0" err="1">
                <a:solidFill>
                  <a:srgbClr val="000000"/>
                </a:solidFill>
                <a:latin typeface="Calibri (MS) Bold Italics"/>
                <a:ea typeface="Calibri (MS) Bold Italics"/>
                <a:cs typeface="Calibri (MS) Bold Italics"/>
                <a:sym typeface="Calibri (MS) Bold Italics"/>
              </a:rPr>
              <a:t>Ofrecemos</a:t>
            </a:r>
            <a:r>
              <a:rPr lang="en-US" sz="2517" b="1" i="1" dirty="0">
                <a:solidFill>
                  <a:srgbClr val="000000"/>
                </a:solidFill>
                <a:latin typeface="Calibri (MS) Bold Italics"/>
                <a:ea typeface="Calibri (MS) Bold Italics"/>
                <a:cs typeface="Calibri (MS) Bold Italics"/>
                <a:sym typeface="Calibri (MS) Bold Italics"/>
              </a:rPr>
              <a:t> </a:t>
            </a:r>
            <a:r>
              <a:rPr lang="en-US" sz="2517" b="1" i="1" dirty="0" err="1">
                <a:solidFill>
                  <a:srgbClr val="000000"/>
                </a:solidFill>
                <a:latin typeface="Calibri (MS) Bold Italics"/>
                <a:ea typeface="Calibri (MS) Bold Italics"/>
                <a:cs typeface="Calibri (MS) Bold Italics"/>
                <a:sym typeface="Calibri (MS) Bold Italics"/>
              </a:rPr>
              <a:t>opciones</a:t>
            </a:r>
            <a:r>
              <a:rPr lang="en-US" sz="2517" b="1" i="1" dirty="0">
                <a:solidFill>
                  <a:srgbClr val="000000"/>
                </a:solidFill>
                <a:latin typeface="Calibri (MS) Bold Italics"/>
                <a:ea typeface="Calibri (MS) Bold Italics"/>
                <a:cs typeface="Calibri (MS) Bold Italics"/>
                <a:sym typeface="Calibri (MS) Bold Italics"/>
              </a:rPr>
              <a:t> y </a:t>
            </a:r>
            <a:r>
              <a:rPr lang="en-US" sz="2517" b="1" i="1" dirty="0" err="1">
                <a:solidFill>
                  <a:srgbClr val="000000"/>
                </a:solidFill>
                <a:latin typeface="Calibri (MS) Bold Italics"/>
                <a:ea typeface="Calibri (MS) Bold Italics"/>
                <a:cs typeface="Calibri (MS) Bold Italics"/>
                <a:sym typeface="Calibri (MS) Bold Italics"/>
              </a:rPr>
              <a:t>personalización</a:t>
            </a:r>
            <a:r>
              <a:rPr lang="en-US" sz="2517" b="1" i="1" dirty="0">
                <a:solidFill>
                  <a:srgbClr val="000000"/>
                </a:solidFill>
                <a:latin typeface="Calibri (MS) Bold Italics"/>
                <a:ea typeface="Calibri (MS) Bold Italics"/>
                <a:cs typeface="Calibri (MS) Bold Italics"/>
                <a:sym typeface="Calibri (MS) Bold Italics"/>
              </a:rPr>
              <a:t>.</a:t>
            </a:r>
          </a:p>
          <a:p>
            <a:pPr marL="0" lvl="0" indent="0" algn="just">
              <a:lnSpc>
                <a:spcPts val="3020"/>
              </a:lnSpc>
            </a:pPr>
            <a:endParaRPr lang="en-US" sz="2517" b="1" i="1" dirty="0">
              <a:solidFill>
                <a:srgbClr val="000000"/>
              </a:solidFill>
              <a:latin typeface="Calibri (MS) Bold Italics"/>
              <a:ea typeface="Calibri (MS) Bold Italics"/>
              <a:cs typeface="Calibri (MS) Bold Italics"/>
              <a:sym typeface="Calibri (MS) Bold Italics"/>
            </a:endParaRPr>
          </a:p>
          <a:p>
            <a:pPr marL="0" lvl="0" indent="0" algn="just">
              <a:lnSpc>
                <a:spcPts val="3020"/>
              </a:lnSpc>
            </a:pPr>
            <a:r>
              <a:rPr lang="en-US" sz="2517" b="1" i="1" dirty="0">
                <a:solidFill>
                  <a:srgbClr val="000000"/>
                </a:solidFill>
                <a:latin typeface="Calibri (MS) Bold Italics"/>
                <a:ea typeface="Calibri (MS) Bold Italics"/>
                <a:cs typeface="Calibri (MS) Bold Italics"/>
                <a:sym typeface="Calibri (MS) Bold Italics"/>
              </a:rPr>
              <a:t>• </a:t>
            </a:r>
            <a:r>
              <a:rPr lang="en-US" sz="2517" i="1" dirty="0">
                <a:solidFill>
                  <a:srgbClr val="000000"/>
                </a:solidFill>
                <a:latin typeface="Calibri (MS) Italics"/>
                <a:ea typeface="Calibri (MS) Italics"/>
                <a:cs typeface="Calibri (MS) Italics"/>
                <a:sym typeface="Calibri (MS) Italics"/>
              </a:rPr>
              <a:t>Dar a </a:t>
            </a:r>
            <a:r>
              <a:rPr lang="en-US" sz="2517" i="1" dirty="0" err="1">
                <a:solidFill>
                  <a:srgbClr val="000000"/>
                </a:solidFill>
                <a:latin typeface="Calibri (MS) Italics"/>
                <a:ea typeface="Calibri (MS) Italics"/>
                <a:cs typeface="Calibri (MS) Italics"/>
                <a:sym typeface="Calibri (MS) Italics"/>
              </a:rPr>
              <a:t>los</a:t>
            </a:r>
            <a:r>
              <a:rPr lang="en-US" sz="2517" i="1" dirty="0">
                <a:solidFill>
                  <a:srgbClr val="000000"/>
                </a:solidFill>
                <a:latin typeface="Calibri (MS) Italics"/>
                <a:ea typeface="Calibri (MS) Italics"/>
                <a:cs typeface="Calibri (MS) Italics"/>
                <a:sym typeface="Calibri (MS) Italics"/>
              </a:rPr>
              <a:t> </a:t>
            </a:r>
            <a:r>
              <a:rPr lang="en-US" sz="2517" i="1" dirty="0" err="1">
                <a:solidFill>
                  <a:srgbClr val="000000"/>
                </a:solidFill>
                <a:latin typeface="Calibri (MS) Italics"/>
                <a:ea typeface="Calibri (MS) Italics"/>
                <a:cs typeface="Calibri (MS) Italics"/>
                <a:sym typeface="Calibri (MS) Italics"/>
              </a:rPr>
              <a:t>estudiantes</a:t>
            </a:r>
            <a:r>
              <a:rPr lang="en-US" sz="2517" i="1" dirty="0">
                <a:solidFill>
                  <a:srgbClr val="000000"/>
                </a:solidFill>
                <a:latin typeface="Calibri (MS) Italics"/>
                <a:ea typeface="Calibri (MS) Italics"/>
                <a:cs typeface="Calibri (MS) Italics"/>
                <a:sym typeface="Calibri (MS) Italics"/>
              </a:rPr>
              <a:t> la </a:t>
            </a:r>
            <a:r>
              <a:rPr lang="en-US" sz="2517" i="1" dirty="0" err="1">
                <a:solidFill>
                  <a:srgbClr val="000000"/>
                </a:solidFill>
                <a:latin typeface="Calibri (MS) Italics"/>
                <a:ea typeface="Calibri (MS) Italics"/>
                <a:cs typeface="Calibri (MS) Italics"/>
                <a:sym typeface="Calibri (MS) Italics"/>
              </a:rPr>
              <a:t>libertad</a:t>
            </a:r>
            <a:r>
              <a:rPr lang="en-US" sz="2517" i="1" dirty="0">
                <a:solidFill>
                  <a:srgbClr val="000000"/>
                </a:solidFill>
                <a:latin typeface="Calibri (MS) Italics"/>
                <a:ea typeface="Calibri (MS) Italics"/>
                <a:cs typeface="Calibri (MS) Italics"/>
                <a:sym typeface="Calibri (MS) Italics"/>
              </a:rPr>
              <a:t> de </a:t>
            </a:r>
            <a:r>
              <a:rPr lang="en-US" sz="2517" i="1" dirty="0" err="1">
                <a:solidFill>
                  <a:srgbClr val="000000"/>
                </a:solidFill>
                <a:latin typeface="Calibri (MS) Italics"/>
                <a:ea typeface="Calibri (MS) Italics"/>
                <a:cs typeface="Calibri (MS) Italics"/>
                <a:sym typeface="Calibri (MS) Italics"/>
              </a:rPr>
              <a:t>seleccionar</a:t>
            </a:r>
            <a:r>
              <a:rPr lang="en-US" sz="2517" i="1" dirty="0">
                <a:solidFill>
                  <a:srgbClr val="000000"/>
                </a:solidFill>
                <a:latin typeface="Calibri (MS) Italics"/>
                <a:ea typeface="Calibri (MS) Italics"/>
                <a:cs typeface="Calibri (MS) Italics"/>
                <a:sym typeface="Calibri (MS) Italics"/>
              </a:rPr>
              <a:t> </a:t>
            </a:r>
            <a:r>
              <a:rPr lang="en-US" sz="2517" i="1" dirty="0" err="1">
                <a:solidFill>
                  <a:srgbClr val="000000"/>
                </a:solidFill>
                <a:latin typeface="Calibri (MS) Italics"/>
                <a:ea typeface="Calibri (MS) Italics"/>
                <a:cs typeface="Calibri (MS) Italics"/>
                <a:sym typeface="Calibri (MS) Italics"/>
              </a:rPr>
              <a:t>temas</a:t>
            </a:r>
            <a:r>
              <a:rPr lang="en-US" sz="2517" i="1" dirty="0">
                <a:solidFill>
                  <a:srgbClr val="000000"/>
                </a:solidFill>
                <a:latin typeface="Calibri (MS) Italics"/>
                <a:ea typeface="Calibri (MS) Italics"/>
                <a:cs typeface="Calibri (MS) Italics"/>
                <a:sym typeface="Calibri (MS) Italics"/>
              </a:rPr>
              <a:t> de </a:t>
            </a:r>
            <a:r>
              <a:rPr lang="en-US" sz="2517" i="1" dirty="0" err="1">
                <a:solidFill>
                  <a:srgbClr val="000000"/>
                </a:solidFill>
                <a:latin typeface="Calibri (MS) Italics"/>
                <a:ea typeface="Calibri (MS) Italics"/>
                <a:cs typeface="Calibri (MS) Italics"/>
                <a:sym typeface="Calibri (MS) Italics"/>
              </a:rPr>
              <a:t>conversación</a:t>
            </a:r>
            <a:r>
              <a:rPr lang="en-US" sz="2517" i="1" dirty="0">
                <a:solidFill>
                  <a:srgbClr val="000000"/>
                </a:solidFill>
                <a:latin typeface="Calibri (MS) Italics"/>
                <a:ea typeface="Calibri (MS) Italics"/>
                <a:cs typeface="Calibri (MS) Italics"/>
                <a:sym typeface="Calibri (MS) Italics"/>
              </a:rPr>
              <a:t> o </a:t>
            </a:r>
            <a:r>
              <a:rPr lang="en-US" sz="2517" i="1" dirty="0" err="1">
                <a:solidFill>
                  <a:srgbClr val="000000"/>
                </a:solidFill>
                <a:latin typeface="Calibri (MS) Italics"/>
                <a:ea typeface="Calibri (MS) Italics"/>
                <a:cs typeface="Calibri (MS) Italics"/>
                <a:sym typeface="Calibri (MS) Italics"/>
              </a:rPr>
              <a:t>tipos</a:t>
            </a:r>
            <a:r>
              <a:rPr lang="en-US" sz="2517" i="1" dirty="0">
                <a:solidFill>
                  <a:srgbClr val="000000"/>
                </a:solidFill>
                <a:latin typeface="Calibri (MS) Italics"/>
                <a:ea typeface="Calibri (MS) Italics"/>
                <a:cs typeface="Calibri (MS) Italics"/>
                <a:sym typeface="Calibri (MS) Italics"/>
              </a:rPr>
              <a:t> de </a:t>
            </a:r>
            <a:r>
              <a:rPr lang="en-US" sz="2517" i="1" dirty="0" err="1">
                <a:solidFill>
                  <a:srgbClr val="000000"/>
                </a:solidFill>
                <a:latin typeface="Calibri (MS) Italics"/>
                <a:ea typeface="Calibri (MS) Italics"/>
                <a:cs typeface="Calibri (MS) Italics"/>
                <a:sym typeface="Calibri (MS) Italics"/>
              </a:rPr>
              <a:t>ejercicios</a:t>
            </a:r>
            <a:r>
              <a:rPr lang="en-US" sz="2517" i="1" dirty="0">
                <a:solidFill>
                  <a:srgbClr val="000000"/>
                </a:solidFill>
                <a:latin typeface="Calibri (MS) Italics"/>
                <a:ea typeface="Calibri (MS) Italics"/>
                <a:cs typeface="Calibri (MS) Italics"/>
                <a:sym typeface="Calibri (MS) Italics"/>
              </a:rPr>
              <a:t> </a:t>
            </a:r>
            <a:r>
              <a:rPr lang="en-US" sz="2517" i="1" dirty="0" err="1">
                <a:solidFill>
                  <a:srgbClr val="000000"/>
                </a:solidFill>
                <a:latin typeface="Calibri (MS) Italics"/>
                <a:ea typeface="Calibri (MS) Italics"/>
                <a:cs typeface="Calibri (MS) Italics"/>
                <a:sym typeface="Calibri (MS) Italics"/>
              </a:rPr>
              <a:t>en</a:t>
            </a:r>
            <a:r>
              <a:rPr lang="en-US" sz="2517" i="1" dirty="0">
                <a:solidFill>
                  <a:srgbClr val="000000"/>
                </a:solidFill>
                <a:latin typeface="Calibri (MS) Italics"/>
                <a:ea typeface="Calibri (MS) Italics"/>
                <a:cs typeface="Calibri (MS) Italics"/>
                <a:sym typeface="Calibri (MS) Italics"/>
              </a:rPr>
              <a:t> </a:t>
            </a:r>
            <a:r>
              <a:rPr lang="en-US" sz="2517" i="1" dirty="0" err="1">
                <a:solidFill>
                  <a:srgbClr val="000000"/>
                </a:solidFill>
                <a:latin typeface="Calibri (MS) Italics"/>
                <a:ea typeface="Calibri (MS) Italics"/>
                <a:cs typeface="Calibri (MS) Italics"/>
                <a:sym typeface="Calibri (MS) Italics"/>
              </a:rPr>
              <a:t>función</a:t>
            </a:r>
            <a:r>
              <a:rPr lang="en-US" sz="2517" i="1" dirty="0">
                <a:solidFill>
                  <a:srgbClr val="000000"/>
                </a:solidFill>
                <a:latin typeface="Calibri (MS) Italics"/>
                <a:ea typeface="Calibri (MS) Italics"/>
                <a:cs typeface="Calibri (MS) Italics"/>
                <a:sym typeface="Calibri (MS) Italics"/>
              </a:rPr>
              <a:t> de </a:t>
            </a:r>
            <a:r>
              <a:rPr lang="en-US" sz="2517" i="1" dirty="0" err="1">
                <a:solidFill>
                  <a:srgbClr val="000000"/>
                </a:solidFill>
                <a:latin typeface="Calibri (MS) Italics"/>
                <a:ea typeface="Calibri (MS) Italics"/>
                <a:cs typeface="Calibri (MS) Italics"/>
                <a:sym typeface="Calibri (MS) Italics"/>
              </a:rPr>
              <a:t>sus</a:t>
            </a:r>
            <a:r>
              <a:rPr lang="en-US" sz="2517" i="1" dirty="0">
                <a:solidFill>
                  <a:srgbClr val="000000"/>
                </a:solidFill>
                <a:latin typeface="Calibri (MS) Italics"/>
                <a:ea typeface="Calibri (MS) Italics"/>
                <a:cs typeface="Calibri (MS) Italics"/>
                <a:sym typeface="Calibri (MS) Italics"/>
              </a:rPr>
              <a:t> </a:t>
            </a:r>
            <a:r>
              <a:rPr lang="en-US" sz="2517" i="1" dirty="0" err="1">
                <a:solidFill>
                  <a:srgbClr val="000000"/>
                </a:solidFill>
                <a:latin typeface="Calibri (MS) Italics"/>
                <a:ea typeface="Calibri (MS) Italics"/>
                <a:cs typeface="Calibri (MS) Italics"/>
                <a:sym typeface="Calibri (MS) Italics"/>
              </a:rPr>
              <a:t>intereses</a:t>
            </a:r>
            <a:r>
              <a:rPr lang="en-US" sz="2517" i="1" dirty="0">
                <a:solidFill>
                  <a:srgbClr val="000000"/>
                </a:solidFill>
                <a:latin typeface="Calibri (MS) Italics"/>
                <a:ea typeface="Calibri (MS) Italics"/>
                <a:cs typeface="Calibri (MS) Italics"/>
                <a:sym typeface="Calibri (MS) Italics"/>
              </a:rPr>
              <a:t>. </a:t>
            </a:r>
          </a:p>
          <a:p>
            <a:pPr marL="0" lvl="0" indent="0" algn="just">
              <a:lnSpc>
                <a:spcPts val="3020"/>
              </a:lnSpc>
            </a:pPr>
            <a:r>
              <a:rPr lang="en-US" sz="2517" i="1" dirty="0">
                <a:solidFill>
                  <a:srgbClr val="000000"/>
                </a:solidFill>
                <a:latin typeface="Calibri (MS) Italics"/>
                <a:ea typeface="Calibri (MS) Italics"/>
                <a:cs typeface="Calibri (MS) Italics"/>
                <a:sym typeface="Calibri (MS) Italics"/>
              </a:rPr>
              <a:t>• </a:t>
            </a:r>
            <a:r>
              <a:rPr lang="en-US" sz="2517" i="1" dirty="0" err="1">
                <a:solidFill>
                  <a:srgbClr val="000000"/>
                </a:solidFill>
                <a:latin typeface="Calibri (MS) Italics"/>
                <a:ea typeface="Calibri (MS) Italics"/>
                <a:cs typeface="Calibri (MS) Italics"/>
                <a:sym typeface="Calibri (MS) Italics"/>
              </a:rPr>
              <a:t>Permite</a:t>
            </a:r>
            <a:r>
              <a:rPr lang="en-US" sz="2517" i="1" dirty="0">
                <a:solidFill>
                  <a:srgbClr val="000000"/>
                </a:solidFill>
                <a:latin typeface="Calibri (MS) Italics"/>
                <a:ea typeface="Calibri (MS) Italics"/>
                <a:cs typeface="Calibri (MS) Italics"/>
                <a:sym typeface="Calibri (MS) Italics"/>
              </a:rPr>
              <a:t> la </a:t>
            </a:r>
            <a:r>
              <a:rPr lang="en-US" sz="2517" i="1" dirty="0" err="1">
                <a:solidFill>
                  <a:srgbClr val="000000"/>
                </a:solidFill>
                <a:latin typeface="Calibri (MS) Italics"/>
                <a:ea typeface="Calibri (MS) Italics"/>
                <a:cs typeface="Calibri (MS) Italics"/>
                <a:sym typeface="Calibri (MS) Italics"/>
              </a:rPr>
              <a:t>evaluación</a:t>
            </a:r>
            <a:r>
              <a:rPr lang="en-US" sz="2517" i="1" dirty="0">
                <a:solidFill>
                  <a:srgbClr val="000000"/>
                </a:solidFill>
                <a:latin typeface="Calibri (MS) Italics"/>
                <a:ea typeface="Calibri (MS) Italics"/>
                <a:cs typeface="Calibri (MS) Italics"/>
                <a:sym typeface="Calibri (MS) Italics"/>
              </a:rPr>
              <a:t> </a:t>
            </a:r>
            <a:r>
              <a:rPr lang="en-US" sz="2517" i="1" dirty="0" err="1">
                <a:solidFill>
                  <a:srgbClr val="000000"/>
                </a:solidFill>
                <a:latin typeface="Calibri (MS) Italics"/>
                <a:ea typeface="Calibri (MS) Italics"/>
                <a:cs typeface="Calibri (MS) Italics"/>
                <a:sym typeface="Calibri (MS) Italics"/>
              </a:rPr>
              <a:t>mediante</a:t>
            </a:r>
            <a:r>
              <a:rPr lang="en-US" sz="2517" i="1" dirty="0">
                <a:solidFill>
                  <a:srgbClr val="000000"/>
                </a:solidFill>
                <a:latin typeface="Calibri (MS) Italics"/>
                <a:ea typeface="Calibri (MS) Italics"/>
                <a:cs typeface="Calibri (MS) Italics"/>
                <a:sym typeface="Calibri (MS) Italics"/>
              </a:rPr>
              <a:t> </a:t>
            </a:r>
            <a:r>
              <a:rPr lang="en-US" sz="2517" i="1" dirty="0" err="1">
                <a:solidFill>
                  <a:srgbClr val="000000"/>
                </a:solidFill>
                <a:latin typeface="Calibri (MS) Italics"/>
                <a:ea typeface="Calibri (MS) Italics"/>
                <a:cs typeface="Calibri (MS) Italics"/>
                <a:sym typeface="Calibri (MS) Italics"/>
              </a:rPr>
              <a:t>diversos</a:t>
            </a:r>
            <a:r>
              <a:rPr lang="en-US" sz="2517" i="1" dirty="0">
                <a:solidFill>
                  <a:srgbClr val="000000"/>
                </a:solidFill>
                <a:latin typeface="Calibri (MS) Italics"/>
                <a:ea typeface="Calibri (MS) Italics"/>
                <a:cs typeface="Calibri (MS) Italics"/>
                <a:sym typeface="Calibri (MS) Italics"/>
              </a:rPr>
              <a:t> </a:t>
            </a:r>
            <a:r>
              <a:rPr lang="en-US" sz="2517" i="1" dirty="0" err="1">
                <a:solidFill>
                  <a:srgbClr val="000000"/>
                </a:solidFill>
                <a:latin typeface="Calibri (MS) Italics"/>
                <a:ea typeface="Calibri (MS) Italics"/>
                <a:cs typeface="Calibri (MS) Italics"/>
                <a:sym typeface="Calibri (MS) Italics"/>
              </a:rPr>
              <a:t>métodos</a:t>
            </a:r>
            <a:r>
              <a:rPr lang="en-US" sz="2517" i="1" dirty="0">
                <a:solidFill>
                  <a:srgbClr val="000000"/>
                </a:solidFill>
                <a:latin typeface="Calibri (MS) Italics"/>
                <a:ea typeface="Calibri (MS) Italics"/>
                <a:cs typeface="Calibri (MS) Italics"/>
                <a:sym typeface="Calibri (MS) Italics"/>
              </a:rPr>
              <a:t> (oral, </a:t>
            </a:r>
            <a:r>
              <a:rPr lang="en-US" sz="2517" i="1" dirty="0" err="1">
                <a:solidFill>
                  <a:srgbClr val="000000"/>
                </a:solidFill>
                <a:latin typeface="Calibri (MS) Italics"/>
                <a:ea typeface="Calibri (MS) Italics"/>
                <a:cs typeface="Calibri (MS) Italics"/>
                <a:sym typeface="Calibri (MS) Italics"/>
              </a:rPr>
              <a:t>escrito</a:t>
            </a:r>
            <a:r>
              <a:rPr lang="en-US" sz="2517" i="1" dirty="0">
                <a:solidFill>
                  <a:srgbClr val="000000"/>
                </a:solidFill>
                <a:latin typeface="Calibri (MS) Italics"/>
                <a:ea typeface="Calibri (MS) Italics"/>
                <a:cs typeface="Calibri (MS) Italics"/>
                <a:sym typeface="Calibri (MS) Italics"/>
              </a:rPr>
              <a:t>, multimedia). </a:t>
            </a:r>
          </a:p>
          <a:p>
            <a:pPr marL="0" lvl="0" indent="0" algn="just">
              <a:lnSpc>
                <a:spcPts val="3020"/>
              </a:lnSpc>
            </a:pPr>
            <a:endParaRPr lang="en-US" sz="2517" i="1" dirty="0">
              <a:solidFill>
                <a:srgbClr val="000000"/>
              </a:solidFill>
              <a:latin typeface="Calibri (MS) Italics"/>
              <a:ea typeface="Calibri (MS) Italics"/>
              <a:cs typeface="Calibri (MS) Italics"/>
              <a:sym typeface="Calibri (MS) Italics"/>
            </a:endParaRPr>
          </a:p>
          <a:p>
            <a:pPr marL="0" lvl="0" indent="0" algn="just">
              <a:lnSpc>
                <a:spcPts val="3020"/>
              </a:lnSpc>
            </a:pPr>
            <a:r>
              <a:rPr lang="en-US" sz="2517" b="1" i="1" dirty="0" err="1">
                <a:solidFill>
                  <a:srgbClr val="000000"/>
                </a:solidFill>
                <a:latin typeface="Calibri (MS) Bold Italics"/>
                <a:ea typeface="Calibri (MS) Bold Italics"/>
                <a:cs typeface="Calibri (MS) Bold Italics"/>
                <a:sym typeface="Calibri (MS) Bold Italics"/>
              </a:rPr>
              <a:t>Trabajo</a:t>
            </a:r>
            <a:r>
              <a:rPr lang="en-US" sz="2517" b="1" i="1" dirty="0">
                <a:solidFill>
                  <a:srgbClr val="000000"/>
                </a:solidFill>
                <a:latin typeface="Calibri (MS) Bold Italics"/>
                <a:ea typeface="Calibri (MS) Bold Italics"/>
                <a:cs typeface="Calibri (MS) Bold Italics"/>
                <a:sym typeface="Calibri (MS) Bold Italics"/>
              </a:rPr>
              <a:t> </a:t>
            </a:r>
            <a:r>
              <a:rPr lang="en-US" sz="2517" b="1" i="1" dirty="0" err="1">
                <a:solidFill>
                  <a:srgbClr val="000000"/>
                </a:solidFill>
                <a:latin typeface="Calibri (MS) Bold Italics"/>
                <a:ea typeface="Calibri (MS) Bold Italics"/>
                <a:cs typeface="Calibri (MS) Bold Italics"/>
                <a:sym typeface="Calibri (MS) Bold Italics"/>
              </a:rPr>
              <a:t>cooperativo</a:t>
            </a:r>
            <a:endParaRPr lang="en-US" sz="2517" b="1" i="1" dirty="0">
              <a:solidFill>
                <a:srgbClr val="000000"/>
              </a:solidFill>
              <a:latin typeface="Calibri (MS) Bold Italics"/>
              <a:ea typeface="Calibri (MS) Bold Italics"/>
              <a:cs typeface="Calibri (MS) Bold Italics"/>
              <a:sym typeface="Calibri (MS) Bold Italics"/>
            </a:endParaRPr>
          </a:p>
          <a:p>
            <a:pPr marL="0" lvl="0" indent="0" algn="just">
              <a:lnSpc>
                <a:spcPts val="3020"/>
              </a:lnSpc>
            </a:pPr>
            <a:endParaRPr lang="en-US" sz="2517" b="1" i="1" dirty="0">
              <a:solidFill>
                <a:srgbClr val="000000"/>
              </a:solidFill>
              <a:latin typeface="Calibri (MS) Bold Italics"/>
              <a:ea typeface="Calibri (MS) Bold Italics"/>
              <a:cs typeface="Calibri (MS) Bold Italics"/>
              <a:sym typeface="Calibri (MS) Bold Italics"/>
            </a:endParaRPr>
          </a:p>
          <a:p>
            <a:pPr marL="0" lvl="0" indent="0" algn="just">
              <a:lnSpc>
                <a:spcPts val="3020"/>
              </a:lnSpc>
            </a:pPr>
            <a:r>
              <a:rPr lang="en-US" sz="2517" b="1" i="1" dirty="0">
                <a:solidFill>
                  <a:srgbClr val="000000"/>
                </a:solidFill>
                <a:latin typeface="Calibri (MS) Bold Italics"/>
                <a:ea typeface="Calibri (MS) Bold Italics"/>
                <a:cs typeface="Calibri (MS) Bold Italics"/>
                <a:sym typeface="Calibri (MS) Bold Italics"/>
              </a:rPr>
              <a:t>• </a:t>
            </a:r>
            <a:r>
              <a:rPr lang="en-US" sz="2517" i="1" dirty="0" err="1">
                <a:solidFill>
                  <a:srgbClr val="000000"/>
                </a:solidFill>
                <a:latin typeface="Calibri (MS) Italics"/>
                <a:ea typeface="Calibri (MS) Italics"/>
                <a:cs typeface="Calibri (MS) Italics"/>
                <a:sym typeface="Calibri (MS) Italics"/>
              </a:rPr>
              <a:t>Proyectos</a:t>
            </a:r>
            <a:r>
              <a:rPr lang="en-US" sz="2517" i="1" dirty="0">
                <a:solidFill>
                  <a:srgbClr val="000000"/>
                </a:solidFill>
                <a:latin typeface="Calibri (MS) Italics"/>
                <a:ea typeface="Calibri (MS) Italics"/>
                <a:cs typeface="Calibri (MS) Italics"/>
                <a:sym typeface="Calibri (MS) Italics"/>
              </a:rPr>
              <a:t> </a:t>
            </a:r>
            <a:r>
              <a:rPr lang="en-US" sz="2517" i="1" dirty="0" err="1">
                <a:solidFill>
                  <a:srgbClr val="000000"/>
                </a:solidFill>
                <a:latin typeface="Calibri (MS) Italics"/>
                <a:ea typeface="Calibri (MS) Italics"/>
                <a:cs typeface="Calibri (MS) Italics"/>
                <a:sym typeface="Calibri (MS) Italics"/>
              </a:rPr>
              <a:t>grupales</a:t>
            </a:r>
            <a:r>
              <a:rPr lang="en-US" sz="2517" i="1" dirty="0">
                <a:solidFill>
                  <a:srgbClr val="000000"/>
                </a:solidFill>
                <a:latin typeface="Calibri (MS) Italics"/>
                <a:ea typeface="Calibri (MS) Italics"/>
                <a:cs typeface="Calibri (MS) Italics"/>
                <a:sym typeface="Calibri (MS) Italics"/>
              </a:rPr>
              <a:t> y </a:t>
            </a:r>
            <a:r>
              <a:rPr lang="en-US" sz="2517" i="1" dirty="0" err="1">
                <a:solidFill>
                  <a:srgbClr val="000000"/>
                </a:solidFill>
                <a:latin typeface="Calibri (MS) Italics"/>
                <a:ea typeface="Calibri (MS) Italics"/>
                <a:cs typeface="Calibri (MS) Italics"/>
                <a:sym typeface="Calibri (MS) Italics"/>
              </a:rPr>
              <a:t>actividades</a:t>
            </a:r>
            <a:r>
              <a:rPr lang="en-US" sz="2517" i="1" dirty="0">
                <a:solidFill>
                  <a:srgbClr val="000000"/>
                </a:solidFill>
                <a:latin typeface="Calibri (MS) Italics"/>
                <a:ea typeface="Calibri (MS) Italics"/>
                <a:cs typeface="Calibri (MS) Italics"/>
                <a:sym typeface="Calibri (MS) Italics"/>
              </a:rPr>
              <a:t> </a:t>
            </a:r>
            <a:r>
              <a:rPr lang="en-US" sz="2517" i="1" dirty="0" err="1">
                <a:solidFill>
                  <a:srgbClr val="000000"/>
                </a:solidFill>
                <a:latin typeface="Calibri (MS) Italics"/>
                <a:ea typeface="Calibri (MS) Italics"/>
                <a:cs typeface="Calibri (MS) Italics"/>
                <a:sym typeface="Calibri (MS) Italics"/>
              </a:rPr>
              <a:t>en</a:t>
            </a:r>
            <a:r>
              <a:rPr lang="en-US" sz="2517" i="1" dirty="0">
                <a:solidFill>
                  <a:srgbClr val="000000"/>
                </a:solidFill>
                <a:latin typeface="Calibri (MS) Italics"/>
                <a:ea typeface="Calibri (MS) Italics"/>
                <a:cs typeface="Calibri (MS) Italics"/>
                <a:sym typeface="Calibri (MS) Italics"/>
              </a:rPr>
              <a:t> </a:t>
            </a:r>
            <a:r>
              <a:rPr lang="en-US" sz="2517" i="1" dirty="0" err="1">
                <a:solidFill>
                  <a:srgbClr val="000000"/>
                </a:solidFill>
                <a:latin typeface="Calibri (MS) Italics"/>
                <a:ea typeface="Calibri (MS) Italics"/>
                <a:cs typeface="Calibri (MS) Italics"/>
                <a:sym typeface="Calibri (MS) Italics"/>
              </a:rPr>
              <a:t>parejas</a:t>
            </a:r>
            <a:r>
              <a:rPr lang="en-US" sz="2517" i="1" dirty="0">
                <a:solidFill>
                  <a:srgbClr val="000000"/>
                </a:solidFill>
                <a:latin typeface="Calibri (MS) Italics"/>
                <a:ea typeface="Calibri (MS) Italics"/>
                <a:cs typeface="Calibri (MS) Italics"/>
                <a:sym typeface="Calibri (MS) Italics"/>
              </a:rPr>
              <a:t> que </a:t>
            </a:r>
            <a:r>
              <a:rPr lang="en-US" sz="2517" i="1" dirty="0" err="1">
                <a:solidFill>
                  <a:srgbClr val="000000"/>
                </a:solidFill>
                <a:latin typeface="Calibri (MS) Italics"/>
                <a:ea typeface="Calibri (MS) Italics"/>
                <a:cs typeface="Calibri (MS) Italics"/>
                <a:sym typeface="Calibri (MS) Italics"/>
              </a:rPr>
              <a:t>fomentan</a:t>
            </a:r>
            <a:r>
              <a:rPr lang="en-US" sz="2517" i="1" dirty="0">
                <a:solidFill>
                  <a:srgbClr val="000000"/>
                </a:solidFill>
                <a:latin typeface="Calibri (MS) Italics"/>
                <a:ea typeface="Calibri (MS) Italics"/>
                <a:cs typeface="Calibri (MS) Italics"/>
                <a:sym typeface="Calibri (MS) Italics"/>
              </a:rPr>
              <a:t> la </a:t>
            </a:r>
            <a:r>
              <a:rPr lang="en-US" sz="2517" i="1" dirty="0" err="1">
                <a:solidFill>
                  <a:srgbClr val="000000"/>
                </a:solidFill>
                <a:latin typeface="Calibri (MS) Italics"/>
                <a:ea typeface="Calibri (MS) Italics"/>
                <a:cs typeface="Calibri (MS) Italics"/>
                <a:sym typeface="Calibri (MS) Italics"/>
              </a:rPr>
              <a:t>colaboración</a:t>
            </a:r>
            <a:r>
              <a:rPr lang="en-US" sz="2517" i="1" dirty="0">
                <a:solidFill>
                  <a:srgbClr val="000000"/>
                </a:solidFill>
                <a:latin typeface="Calibri (MS) Italics"/>
                <a:ea typeface="Calibri (MS) Italics"/>
                <a:cs typeface="Calibri (MS) Italics"/>
                <a:sym typeface="Calibri (MS) Italics"/>
              </a:rPr>
              <a:t> y el </a:t>
            </a:r>
            <a:r>
              <a:rPr lang="en-US" sz="2517" i="1" dirty="0" err="1">
                <a:solidFill>
                  <a:srgbClr val="000000"/>
                </a:solidFill>
                <a:latin typeface="Calibri (MS) Italics"/>
                <a:ea typeface="Calibri (MS) Italics"/>
                <a:cs typeface="Calibri (MS) Italics"/>
                <a:sym typeface="Calibri (MS) Italics"/>
              </a:rPr>
              <a:t>aprendizaje</a:t>
            </a:r>
            <a:r>
              <a:rPr lang="en-US" sz="2517" i="1" dirty="0">
                <a:solidFill>
                  <a:srgbClr val="000000"/>
                </a:solidFill>
                <a:latin typeface="Calibri (MS) Italics"/>
                <a:ea typeface="Calibri (MS) Italics"/>
                <a:cs typeface="Calibri (MS) Italics"/>
                <a:sym typeface="Calibri (MS) Italics"/>
              </a:rPr>
              <a:t> </a:t>
            </a:r>
            <a:r>
              <a:rPr lang="en-US" sz="2517" i="1" dirty="0" err="1">
                <a:solidFill>
                  <a:srgbClr val="000000"/>
                </a:solidFill>
                <a:latin typeface="Calibri (MS) Italics"/>
                <a:ea typeface="Calibri (MS) Italics"/>
                <a:cs typeface="Calibri (MS) Italics"/>
                <a:sym typeface="Calibri (MS) Italics"/>
              </a:rPr>
              <a:t>mutuo</a:t>
            </a:r>
            <a:r>
              <a:rPr lang="en-US" sz="2517" i="1" dirty="0">
                <a:solidFill>
                  <a:srgbClr val="000000"/>
                </a:solidFill>
                <a:latin typeface="Calibri (MS) Italics"/>
                <a:ea typeface="Calibri (MS) Italics"/>
                <a:cs typeface="Calibri (MS) Italics"/>
                <a:sym typeface="Calibri (MS) Italics"/>
              </a:rPr>
              <a:t>. </a:t>
            </a:r>
          </a:p>
          <a:p>
            <a:pPr marL="0" lvl="0" indent="0" algn="just">
              <a:lnSpc>
                <a:spcPts val="3020"/>
              </a:lnSpc>
            </a:pPr>
            <a:r>
              <a:rPr lang="en-US" sz="2517" i="1" dirty="0">
                <a:solidFill>
                  <a:srgbClr val="000000"/>
                </a:solidFill>
                <a:latin typeface="Calibri (MS) Italics"/>
                <a:ea typeface="Calibri (MS) Italics"/>
                <a:cs typeface="Calibri (MS) Italics"/>
                <a:sym typeface="Calibri (MS) Italics"/>
              </a:rPr>
              <a:t>• </a:t>
            </a:r>
            <a:r>
              <a:rPr lang="en-US" sz="2517" i="1" dirty="0" err="1">
                <a:solidFill>
                  <a:srgbClr val="000000"/>
                </a:solidFill>
                <a:latin typeface="Calibri (MS) Italics"/>
                <a:ea typeface="Calibri (MS) Italics"/>
                <a:cs typeface="Calibri (MS) Italics"/>
                <a:sym typeface="Calibri (MS) Italics"/>
              </a:rPr>
              <a:t>Tutoría</a:t>
            </a:r>
            <a:r>
              <a:rPr lang="en-US" sz="2517" i="1" dirty="0">
                <a:solidFill>
                  <a:srgbClr val="000000"/>
                </a:solidFill>
                <a:latin typeface="Calibri (MS) Italics"/>
                <a:ea typeface="Calibri (MS) Italics"/>
                <a:cs typeface="Calibri (MS) Italics"/>
                <a:sym typeface="Calibri (MS) Italics"/>
              </a:rPr>
              <a:t> entre </a:t>
            </a:r>
            <a:r>
              <a:rPr lang="en-US" sz="2517" i="1" dirty="0" err="1">
                <a:solidFill>
                  <a:srgbClr val="000000"/>
                </a:solidFill>
                <a:latin typeface="Calibri (MS) Italics"/>
                <a:ea typeface="Calibri (MS) Italics"/>
                <a:cs typeface="Calibri (MS) Italics"/>
                <a:sym typeface="Calibri (MS) Italics"/>
              </a:rPr>
              <a:t>compañeros</a:t>
            </a:r>
            <a:r>
              <a:rPr lang="en-US" sz="2517" i="1" dirty="0">
                <a:solidFill>
                  <a:srgbClr val="000000"/>
                </a:solidFill>
                <a:latin typeface="Calibri (MS) Italics"/>
                <a:ea typeface="Calibri (MS) Italics"/>
                <a:cs typeface="Calibri (MS) Italics"/>
                <a:sym typeface="Calibri (MS) Italics"/>
              </a:rPr>
              <a:t>, </a:t>
            </a:r>
            <a:r>
              <a:rPr lang="en-US" sz="2517" i="1" dirty="0" err="1">
                <a:solidFill>
                  <a:srgbClr val="000000"/>
                </a:solidFill>
                <a:latin typeface="Calibri (MS) Italics"/>
                <a:ea typeface="Calibri (MS) Italics"/>
                <a:cs typeface="Calibri (MS) Italics"/>
                <a:sym typeface="Calibri (MS) Italics"/>
              </a:rPr>
              <a:t>en</a:t>
            </a:r>
            <a:r>
              <a:rPr lang="en-US" sz="2517" i="1" dirty="0">
                <a:solidFill>
                  <a:srgbClr val="000000"/>
                </a:solidFill>
                <a:latin typeface="Calibri (MS) Italics"/>
                <a:ea typeface="Calibri (MS) Italics"/>
                <a:cs typeface="Calibri (MS) Italics"/>
                <a:sym typeface="Calibri (MS) Italics"/>
              </a:rPr>
              <a:t> la que </a:t>
            </a:r>
            <a:r>
              <a:rPr lang="en-US" sz="2517" i="1" dirty="0" err="1">
                <a:solidFill>
                  <a:srgbClr val="000000"/>
                </a:solidFill>
                <a:latin typeface="Calibri (MS) Italics"/>
                <a:ea typeface="Calibri (MS) Italics"/>
                <a:cs typeface="Calibri (MS) Italics"/>
                <a:sym typeface="Calibri (MS) Italics"/>
              </a:rPr>
              <a:t>los</a:t>
            </a:r>
            <a:r>
              <a:rPr lang="en-US" sz="2517" i="1" dirty="0">
                <a:solidFill>
                  <a:srgbClr val="000000"/>
                </a:solidFill>
                <a:latin typeface="Calibri (MS) Italics"/>
                <a:ea typeface="Calibri (MS) Italics"/>
                <a:cs typeface="Calibri (MS) Italics"/>
                <a:sym typeface="Calibri (MS) Italics"/>
              </a:rPr>
              <a:t> </a:t>
            </a:r>
            <a:r>
              <a:rPr lang="en-US" sz="2517" i="1" dirty="0" err="1">
                <a:solidFill>
                  <a:srgbClr val="000000"/>
                </a:solidFill>
                <a:latin typeface="Calibri (MS) Italics"/>
                <a:ea typeface="Calibri (MS) Italics"/>
                <a:cs typeface="Calibri (MS) Italics"/>
                <a:sym typeface="Calibri (MS) Italics"/>
              </a:rPr>
              <a:t>estudiantes</a:t>
            </a:r>
            <a:r>
              <a:rPr lang="en-US" sz="2517" i="1" dirty="0">
                <a:solidFill>
                  <a:srgbClr val="000000"/>
                </a:solidFill>
                <a:latin typeface="Calibri (MS) Italics"/>
                <a:ea typeface="Calibri (MS) Italics"/>
                <a:cs typeface="Calibri (MS) Italics"/>
                <a:sym typeface="Calibri (MS) Italics"/>
              </a:rPr>
              <a:t> </a:t>
            </a:r>
            <a:r>
              <a:rPr lang="en-US" sz="2517" i="1" dirty="0" err="1">
                <a:solidFill>
                  <a:srgbClr val="000000"/>
                </a:solidFill>
                <a:latin typeface="Calibri (MS) Italics"/>
                <a:ea typeface="Calibri (MS) Italics"/>
                <a:cs typeface="Calibri (MS) Italics"/>
                <a:sym typeface="Calibri (MS) Italics"/>
              </a:rPr>
              <a:t>más</a:t>
            </a:r>
            <a:r>
              <a:rPr lang="en-US" sz="2517" i="1" dirty="0">
                <a:solidFill>
                  <a:srgbClr val="000000"/>
                </a:solidFill>
                <a:latin typeface="Calibri (MS) Italics"/>
                <a:ea typeface="Calibri (MS) Italics"/>
                <a:cs typeface="Calibri (MS) Italics"/>
                <a:sym typeface="Calibri (MS) Italics"/>
              </a:rPr>
              <a:t> </a:t>
            </a:r>
            <a:r>
              <a:rPr lang="en-US" sz="2517" i="1" dirty="0" err="1">
                <a:solidFill>
                  <a:srgbClr val="000000"/>
                </a:solidFill>
                <a:latin typeface="Calibri (MS) Italics"/>
                <a:ea typeface="Calibri (MS) Italics"/>
                <a:cs typeface="Calibri (MS) Italics"/>
                <a:sym typeface="Calibri (MS) Italics"/>
              </a:rPr>
              <a:t>avanzados</a:t>
            </a:r>
            <a:r>
              <a:rPr lang="en-US" sz="2517" i="1" dirty="0">
                <a:solidFill>
                  <a:srgbClr val="000000"/>
                </a:solidFill>
                <a:latin typeface="Calibri (MS) Italics"/>
                <a:ea typeface="Calibri (MS) Italics"/>
                <a:cs typeface="Calibri (MS) Italics"/>
                <a:sym typeface="Calibri (MS) Italics"/>
              </a:rPr>
              <a:t> </a:t>
            </a:r>
            <a:r>
              <a:rPr lang="en-US" sz="2517" i="1" dirty="0" err="1">
                <a:solidFill>
                  <a:srgbClr val="000000"/>
                </a:solidFill>
                <a:latin typeface="Calibri (MS) Italics"/>
                <a:ea typeface="Calibri (MS) Italics"/>
                <a:cs typeface="Calibri (MS) Italics"/>
                <a:sym typeface="Calibri (MS) Italics"/>
              </a:rPr>
              <a:t>ayudan</a:t>
            </a:r>
            <a:r>
              <a:rPr lang="en-US" sz="2517" i="1" dirty="0">
                <a:solidFill>
                  <a:srgbClr val="000000"/>
                </a:solidFill>
                <a:latin typeface="Calibri (MS) Italics"/>
                <a:ea typeface="Calibri (MS) Italics"/>
                <a:cs typeface="Calibri (MS) Italics"/>
                <a:sym typeface="Calibri (MS) Italics"/>
              </a:rPr>
              <a:t> a </a:t>
            </a:r>
            <a:r>
              <a:rPr lang="en-US" sz="2517" i="1" dirty="0" err="1">
                <a:solidFill>
                  <a:srgbClr val="000000"/>
                </a:solidFill>
                <a:latin typeface="Calibri (MS) Italics"/>
                <a:ea typeface="Calibri (MS) Italics"/>
                <a:cs typeface="Calibri (MS) Italics"/>
                <a:sym typeface="Calibri (MS) Italics"/>
              </a:rPr>
              <a:t>los</a:t>
            </a:r>
            <a:r>
              <a:rPr lang="en-US" sz="2517" i="1" dirty="0">
                <a:solidFill>
                  <a:srgbClr val="000000"/>
                </a:solidFill>
                <a:latin typeface="Calibri (MS) Italics"/>
                <a:ea typeface="Calibri (MS) Italics"/>
                <a:cs typeface="Calibri (MS) Italics"/>
                <a:sym typeface="Calibri (MS) Italics"/>
              </a:rPr>
              <a:t> </a:t>
            </a:r>
            <a:r>
              <a:rPr lang="en-US" sz="2517" i="1" dirty="0" err="1">
                <a:solidFill>
                  <a:srgbClr val="000000"/>
                </a:solidFill>
                <a:latin typeface="Calibri (MS) Italics"/>
                <a:ea typeface="Calibri (MS) Italics"/>
                <a:cs typeface="Calibri (MS) Italics"/>
                <a:sym typeface="Calibri (MS) Italics"/>
              </a:rPr>
              <a:t>menos</a:t>
            </a:r>
            <a:r>
              <a:rPr lang="en-US" sz="2517" i="1" dirty="0">
                <a:solidFill>
                  <a:srgbClr val="000000"/>
                </a:solidFill>
                <a:latin typeface="Calibri (MS) Italics"/>
                <a:ea typeface="Calibri (MS) Italics"/>
                <a:cs typeface="Calibri (MS) Italics"/>
                <a:sym typeface="Calibri (MS) Italics"/>
              </a:rPr>
              <a:t> </a:t>
            </a:r>
            <a:r>
              <a:rPr lang="en-US" sz="2517" i="1" dirty="0" err="1">
                <a:solidFill>
                  <a:srgbClr val="000000"/>
                </a:solidFill>
                <a:latin typeface="Calibri (MS) Italics"/>
                <a:ea typeface="Calibri (MS) Italics"/>
                <a:cs typeface="Calibri (MS) Italics"/>
                <a:sym typeface="Calibri (MS) Italics"/>
              </a:rPr>
              <a:t>avanzados</a:t>
            </a:r>
            <a:r>
              <a:rPr lang="en-US" sz="2517" i="1" dirty="0">
                <a:solidFill>
                  <a:srgbClr val="000000"/>
                </a:solidFill>
                <a:latin typeface="Calibri (MS) Italics"/>
                <a:ea typeface="Calibri (MS) Italics"/>
                <a:cs typeface="Calibri (MS) Italics"/>
                <a:sym typeface="Calibri (MS) Italics"/>
              </a:rPr>
              <a:t>. </a:t>
            </a:r>
          </a:p>
        </p:txBody>
      </p:sp>
      <p:pic>
        <p:nvPicPr>
          <p:cNvPr id="8" name="Imagen 7"/>
          <p:cNvPicPr>
            <a:picLocks noChangeAspect="1"/>
          </p:cNvPicPr>
          <p:nvPr/>
        </p:nvPicPr>
        <p:blipFill>
          <a:blip r:embed="rId3"/>
          <a:stretch>
            <a:fillRect/>
          </a:stretch>
        </p:blipFill>
        <p:spPr>
          <a:xfrm>
            <a:off x="7696200" y="292951"/>
            <a:ext cx="1615580" cy="1030313"/>
          </a:xfrm>
          <a:prstGeom prst="rect">
            <a:avLst/>
          </a:prstGeom>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487680" y="221514"/>
            <a:ext cx="8778240" cy="1290638"/>
            <a:chOff x="0" y="-95249"/>
            <a:chExt cx="11704320" cy="1720851"/>
          </a:xfrm>
        </p:grpSpPr>
        <p:sp>
          <p:nvSpPr>
            <p:cNvPr id="3" name="Freeform 3"/>
            <p:cNvSpPr/>
            <p:nvPr/>
          </p:nvSpPr>
          <p:spPr>
            <a:xfrm>
              <a:off x="0" y="0"/>
              <a:ext cx="11704320" cy="1625600"/>
            </a:xfrm>
            <a:custGeom>
              <a:avLst/>
              <a:gdLst/>
              <a:ahLst/>
              <a:cxnLst/>
              <a:rect l="l" t="t" r="r" b="b"/>
              <a:pathLst>
                <a:path w="11704320" h="1625600">
                  <a:moveTo>
                    <a:pt x="0" y="0"/>
                  </a:moveTo>
                  <a:lnTo>
                    <a:pt x="11704320" y="0"/>
                  </a:lnTo>
                  <a:lnTo>
                    <a:pt x="11704320" y="1625600"/>
                  </a:lnTo>
                  <a:lnTo>
                    <a:pt x="0" y="1625600"/>
                  </a:lnTo>
                  <a:close/>
                </a:path>
              </a:pathLst>
            </a:custGeom>
            <a:blipFill>
              <a:blip r:embed="rId2">
                <a:alphaModFix amt="0"/>
              </a:blip>
              <a:stretch>
                <a:fillRect t="-90292" b="-90292"/>
              </a:stretch>
            </a:blipFill>
          </p:spPr>
        </p:sp>
        <p:sp>
          <p:nvSpPr>
            <p:cNvPr id="4" name="TextBox 4"/>
            <p:cNvSpPr txBox="1"/>
            <p:nvPr/>
          </p:nvSpPr>
          <p:spPr>
            <a:xfrm>
              <a:off x="0" y="-95249"/>
              <a:ext cx="8798560" cy="1720851"/>
            </a:xfrm>
            <a:prstGeom prst="rect">
              <a:avLst/>
            </a:prstGeom>
          </p:spPr>
          <p:txBody>
            <a:bodyPr lIns="0" tIns="0" rIns="0" bIns="0" rtlCol="0" anchor="ctr"/>
            <a:lstStyle/>
            <a:p>
              <a:pPr marL="0" lvl="0" indent="0" algn="ctr">
                <a:lnSpc>
                  <a:spcPts val="5632"/>
                </a:lnSpc>
              </a:pPr>
              <a:r>
                <a:rPr lang="en-US" sz="4693" dirty="0" err="1">
                  <a:solidFill>
                    <a:srgbClr val="000000"/>
                  </a:solidFill>
                  <a:latin typeface="Calibri (MS)"/>
                  <a:ea typeface="Calibri (MS)"/>
                  <a:cs typeface="Calibri (MS)"/>
                  <a:sym typeface="Calibri (MS)"/>
                </a:rPr>
                <a:t>Técnicas</a:t>
              </a:r>
              <a:r>
                <a:rPr lang="en-US" sz="4693" dirty="0">
                  <a:solidFill>
                    <a:srgbClr val="000000"/>
                  </a:solidFill>
                  <a:latin typeface="Calibri (MS)"/>
                  <a:ea typeface="Calibri (MS)"/>
                  <a:cs typeface="Calibri (MS)"/>
                  <a:sym typeface="Calibri (MS)"/>
                </a:rPr>
                <a:t> de </a:t>
              </a:r>
              <a:r>
                <a:rPr lang="en-US" sz="4693" dirty="0" err="1">
                  <a:solidFill>
                    <a:srgbClr val="000000"/>
                  </a:solidFill>
                  <a:latin typeface="Calibri (MS)"/>
                  <a:ea typeface="Calibri (MS)"/>
                  <a:cs typeface="Calibri (MS)"/>
                  <a:sym typeface="Calibri (MS)"/>
                </a:rPr>
                <a:t>enseñanza</a:t>
              </a:r>
              <a:endParaRPr lang="en-US" sz="4693" dirty="0">
                <a:solidFill>
                  <a:srgbClr val="000000"/>
                </a:solidFill>
                <a:latin typeface="Calibri (MS)"/>
                <a:ea typeface="Calibri (MS)"/>
                <a:cs typeface="Calibri (MS)"/>
                <a:sym typeface="Calibri (MS)"/>
              </a:endParaRPr>
            </a:p>
          </p:txBody>
        </p:sp>
      </p:grpSp>
      <p:sp>
        <p:nvSpPr>
          <p:cNvPr id="5" name="TextBox 5"/>
          <p:cNvSpPr txBox="1"/>
          <p:nvPr/>
        </p:nvSpPr>
        <p:spPr>
          <a:xfrm>
            <a:off x="579120" y="1685925"/>
            <a:ext cx="8595360" cy="3152775"/>
          </a:xfrm>
          <a:prstGeom prst="rect">
            <a:avLst/>
          </a:prstGeom>
        </p:spPr>
        <p:txBody>
          <a:bodyPr lIns="0" tIns="0" rIns="0" bIns="0" rtlCol="0" anchor="t">
            <a:spAutoFit/>
          </a:bodyPr>
          <a:lstStyle/>
          <a:p>
            <a:pPr marL="439272" lvl="1" indent="-219636" algn="l">
              <a:lnSpc>
                <a:spcPts val="4095"/>
              </a:lnSpc>
              <a:buFont typeface="Arial"/>
              <a:buChar char="•"/>
            </a:pPr>
            <a:r>
              <a:rPr lang="en-US" sz="3413">
                <a:solidFill>
                  <a:srgbClr val="000000"/>
                </a:solidFill>
                <a:latin typeface="Calibri (MS)"/>
                <a:ea typeface="Calibri (MS)"/>
                <a:cs typeface="Calibri (MS)"/>
                <a:sym typeface="Calibri (MS)"/>
              </a:rPr>
              <a:t>Aprendizaje multisensorial</a:t>
            </a:r>
          </a:p>
          <a:p>
            <a:pPr marL="439272" lvl="1" indent="-219636" algn="l">
              <a:lnSpc>
                <a:spcPts val="4095"/>
              </a:lnSpc>
              <a:buFont typeface="Arial"/>
              <a:buChar char="•"/>
            </a:pPr>
            <a:r>
              <a:rPr lang="en-US" sz="3413">
                <a:solidFill>
                  <a:srgbClr val="000000"/>
                </a:solidFill>
                <a:latin typeface="Calibri (MS)"/>
                <a:ea typeface="Calibri (MS)"/>
                <a:cs typeface="Calibri (MS)"/>
                <a:sym typeface="Calibri (MS)"/>
              </a:rPr>
              <a:t>Narración de historias</a:t>
            </a:r>
          </a:p>
          <a:p>
            <a:pPr marL="439272" lvl="1" indent="-219636" algn="l">
              <a:lnSpc>
                <a:spcPts val="4095"/>
              </a:lnSpc>
              <a:buFont typeface="Arial"/>
              <a:buChar char="•"/>
            </a:pPr>
            <a:r>
              <a:rPr lang="en-US" sz="3413">
                <a:solidFill>
                  <a:srgbClr val="000000"/>
                </a:solidFill>
                <a:latin typeface="Calibri (MS)"/>
                <a:ea typeface="Calibri (MS)"/>
                <a:cs typeface="Calibri (MS)"/>
                <a:sym typeface="Calibri (MS)"/>
              </a:rPr>
              <a:t>Gamificación</a:t>
            </a:r>
          </a:p>
          <a:p>
            <a:pPr marL="439272" lvl="1" indent="-219636" algn="l">
              <a:lnSpc>
                <a:spcPts val="4095"/>
              </a:lnSpc>
              <a:buFont typeface="Arial"/>
              <a:buChar char="•"/>
            </a:pPr>
            <a:r>
              <a:rPr lang="en-US" sz="3413">
                <a:solidFill>
                  <a:srgbClr val="000000"/>
                </a:solidFill>
                <a:latin typeface="Calibri (MS)"/>
                <a:ea typeface="Calibri (MS)"/>
                <a:cs typeface="Calibri (MS)"/>
                <a:sym typeface="Calibri (MS)"/>
              </a:rPr>
              <a:t>Tareas auténticas</a:t>
            </a:r>
          </a:p>
          <a:p>
            <a:pPr marL="439272" lvl="1" indent="-219636" algn="l">
              <a:lnSpc>
                <a:spcPts val="4095"/>
              </a:lnSpc>
              <a:buFont typeface="Arial"/>
              <a:buChar char="•"/>
            </a:pPr>
            <a:r>
              <a:rPr lang="en-US" sz="3413">
                <a:solidFill>
                  <a:srgbClr val="000000"/>
                </a:solidFill>
                <a:latin typeface="Calibri (MS)"/>
                <a:ea typeface="Calibri (MS)"/>
                <a:cs typeface="Calibri (MS)"/>
                <a:sym typeface="Calibri (MS)"/>
              </a:rPr>
              <a:t>Andamiaje</a:t>
            </a:r>
          </a:p>
          <a:p>
            <a:pPr marL="439272" lvl="1" indent="-219636" algn="l">
              <a:lnSpc>
                <a:spcPts val="4095"/>
              </a:lnSpc>
              <a:buFont typeface="Arial"/>
              <a:buChar char="•"/>
            </a:pPr>
            <a:r>
              <a:rPr lang="en-US" sz="3413">
                <a:solidFill>
                  <a:srgbClr val="000000"/>
                </a:solidFill>
                <a:latin typeface="Calibri (MS)"/>
                <a:ea typeface="Calibri (MS)"/>
                <a:cs typeface="Calibri (MS)"/>
                <a:sym typeface="Calibri (MS)"/>
              </a:rPr>
              <a:t>Tecnología</a:t>
            </a:r>
          </a:p>
        </p:txBody>
      </p:sp>
      <p:pic>
        <p:nvPicPr>
          <p:cNvPr id="8" name="Imagen 7"/>
          <p:cNvPicPr>
            <a:picLocks noChangeAspect="1"/>
          </p:cNvPicPr>
          <p:nvPr/>
        </p:nvPicPr>
        <p:blipFill>
          <a:blip r:embed="rId3"/>
          <a:stretch>
            <a:fillRect/>
          </a:stretch>
        </p:blipFill>
        <p:spPr>
          <a:xfrm>
            <a:off x="7924800" y="189457"/>
            <a:ext cx="1615580" cy="1030313"/>
          </a:xfrm>
          <a:prstGeom prst="rect">
            <a:avLst/>
          </a:prstGeom>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2181962" y="292951"/>
            <a:ext cx="7083958" cy="1589733"/>
            <a:chOff x="0" y="0"/>
            <a:chExt cx="9350644" cy="2098407"/>
          </a:xfrm>
        </p:grpSpPr>
        <p:sp>
          <p:nvSpPr>
            <p:cNvPr id="3" name="Freeform 3"/>
            <p:cNvSpPr/>
            <p:nvPr/>
          </p:nvSpPr>
          <p:spPr>
            <a:xfrm>
              <a:off x="0" y="0"/>
              <a:ext cx="9350644" cy="2098407"/>
            </a:xfrm>
            <a:custGeom>
              <a:avLst/>
              <a:gdLst/>
              <a:ahLst/>
              <a:cxnLst/>
              <a:rect l="l" t="t" r="r" b="b"/>
              <a:pathLst>
                <a:path w="9350644" h="2098407">
                  <a:moveTo>
                    <a:pt x="0" y="0"/>
                  </a:moveTo>
                  <a:lnTo>
                    <a:pt x="9350644" y="0"/>
                  </a:lnTo>
                  <a:lnTo>
                    <a:pt x="9350644" y="2098407"/>
                  </a:lnTo>
                  <a:lnTo>
                    <a:pt x="0" y="2098407"/>
                  </a:lnTo>
                  <a:close/>
                </a:path>
              </a:pathLst>
            </a:custGeom>
            <a:blipFill>
              <a:blip r:embed="rId2">
                <a:alphaModFix amt="0"/>
              </a:blip>
              <a:stretch>
                <a:fillRect t="-69947" r="-25171" b="-47416"/>
              </a:stretch>
            </a:blipFill>
          </p:spPr>
        </p:sp>
        <p:sp>
          <p:nvSpPr>
            <p:cNvPr id="4" name="TextBox 4"/>
            <p:cNvSpPr txBox="1"/>
            <p:nvPr/>
          </p:nvSpPr>
          <p:spPr>
            <a:xfrm>
              <a:off x="0" y="-85725"/>
              <a:ext cx="9350644" cy="2184132"/>
            </a:xfrm>
            <a:prstGeom prst="rect">
              <a:avLst/>
            </a:prstGeom>
          </p:spPr>
          <p:txBody>
            <a:bodyPr lIns="0" tIns="0" rIns="0" bIns="0" rtlCol="0" anchor="ctr"/>
            <a:lstStyle/>
            <a:p>
              <a:pPr marL="0" lvl="0" indent="0" algn="ctr">
                <a:lnSpc>
                  <a:spcPts val="5385"/>
                </a:lnSpc>
              </a:pPr>
              <a:r>
                <a:rPr lang="en-US" sz="4488">
                  <a:solidFill>
                    <a:srgbClr val="000000"/>
                  </a:solidFill>
                  <a:latin typeface="Calibri (MS)"/>
                  <a:ea typeface="Calibri (MS)"/>
                  <a:cs typeface="Calibri (MS)"/>
                  <a:sym typeface="Calibri (MS)"/>
                </a:rPr>
                <a:t>POR ÚLTIMO, PERO NO MENOS IMPORTANTE</a:t>
              </a:r>
            </a:p>
          </p:txBody>
        </p:sp>
      </p:grpSp>
      <p:sp>
        <p:nvSpPr>
          <p:cNvPr id="5" name="TextBox 5"/>
          <p:cNvSpPr txBox="1"/>
          <p:nvPr/>
        </p:nvSpPr>
        <p:spPr>
          <a:xfrm>
            <a:off x="579120" y="2291791"/>
            <a:ext cx="8595360" cy="4181475"/>
          </a:xfrm>
          <a:prstGeom prst="rect">
            <a:avLst/>
          </a:prstGeom>
        </p:spPr>
        <p:txBody>
          <a:bodyPr lIns="0" tIns="0" rIns="0" bIns="0" rtlCol="0" anchor="t">
            <a:spAutoFit/>
          </a:bodyPr>
          <a:lstStyle/>
          <a:p>
            <a:pPr marL="0" lvl="0" indent="0" algn="l">
              <a:lnSpc>
                <a:spcPts val="4095"/>
              </a:lnSpc>
            </a:pPr>
            <a:r>
              <a:rPr lang="en-US" sz="3413">
                <a:solidFill>
                  <a:srgbClr val="000000"/>
                </a:solidFill>
                <a:latin typeface="Calibri (MS)"/>
                <a:ea typeface="Calibri (MS)"/>
                <a:cs typeface="Calibri (MS)"/>
                <a:sym typeface="Calibri (MS)"/>
              </a:rPr>
              <a:t>• Evitar evaluar únicamente la precisión gramatical; considerar también la capacidad de comunicarse de manera efectiva.</a:t>
            </a:r>
          </a:p>
          <a:p>
            <a:pPr marL="0" lvl="0" indent="0" algn="l">
              <a:lnSpc>
                <a:spcPts val="4095"/>
              </a:lnSpc>
            </a:pPr>
            <a:r>
              <a:rPr lang="en-US" sz="3413">
                <a:solidFill>
                  <a:srgbClr val="000000"/>
                </a:solidFill>
                <a:latin typeface="Calibri (MS)"/>
                <a:ea typeface="Calibri (MS)"/>
                <a:cs typeface="Calibri (MS)"/>
                <a:sym typeface="Calibri (MS)"/>
              </a:rPr>
              <a:t>• Ofrecer múltiples intentos y oportunidades de remediación. </a:t>
            </a:r>
          </a:p>
          <a:p>
            <a:pPr marL="0" lvl="0" indent="0" algn="l">
              <a:lnSpc>
                <a:spcPts val="4095"/>
              </a:lnSpc>
            </a:pPr>
            <a:r>
              <a:rPr lang="en-US" sz="3413">
                <a:solidFill>
                  <a:srgbClr val="000000"/>
                </a:solidFill>
                <a:latin typeface="Calibri (MS)"/>
                <a:ea typeface="Calibri (MS)"/>
                <a:cs typeface="Calibri (MS)"/>
                <a:sym typeface="Calibri (MS)"/>
              </a:rPr>
              <a:t>• Personalizar los horarios y métodos de examen para estudiantes con necesidades educativas especiales. </a:t>
            </a:r>
          </a:p>
        </p:txBody>
      </p:sp>
      <p:pic>
        <p:nvPicPr>
          <p:cNvPr id="8" name="Imagen 7"/>
          <p:cNvPicPr>
            <a:picLocks noChangeAspect="1"/>
          </p:cNvPicPr>
          <p:nvPr/>
        </p:nvPicPr>
        <p:blipFill>
          <a:blip r:embed="rId3"/>
          <a:stretch>
            <a:fillRect/>
          </a:stretch>
        </p:blipFill>
        <p:spPr>
          <a:xfrm>
            <a:off x="381000" y="457200"/>
            <a:ext cx="1615580" cy="1030313"/>
          </a:xfrm>
          <a:prstGeom prst="rect">
            <a:avLst/>
          </a:prstGeom>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5083693" y="4033523"/>
            <a:ext cx="4143318" cy="712826"/>
          </a:xfrm>
          <a:prstGeom prst="rect">
            <a:avLst/>
          </a:prstGeom>
        </p:spPr>
        <p:txBody>
          <a:bodyPr lIns="0" tIns="0" rIns="0" bIns="0" rtlCol="0" anchor="t">
            <a:spAutoFit/>
          </a:bodyPr>
          <a:lstStyle/>
          <a:p>
            <a:pPr marL="0" lvl="0" indent="0" algn="ctr">
              <a:lnSpc>
                <a:spcPts val="5331"/>
              </a:lnSpc>
            </a:pPr>
            <a:r>
              <a:rPr lang="en-US" sz="5120" b="1">
                <a:solidFill>
                  <a:srgbClr val="1157AD"/>
                </a:solidFill>
                <a:latin typeface="Open Sans Bold"/>
                <a:ea typeface="Open Sans Bold"/>
                <a:cs typeface="Open Sans Bold"/>
                <a:sym typeface="Open Sans Bold"/>
              </a:rPr>
              <a:t>¡gracias!</a:t>
            </a:r>
          </a:p>
        </p:txBody>
      </p:sp>
      <p:sp>
        <p:nvSpPr>
          <p:cNvPr id="3" name="Freeform 3"/>
          <p:cNvSpPr/>
          <p:nvPr/>
        </p:nvSpPr>
        <p:spPr>
          <a:xfrm>
            <a:off x="960425" y="3750440"/>
            <a:ext cx="6274879" cy="1010069"/>
          </a:xfrm>
          <a:custGeom>
            <a:avLst/>
            <a:gdLst/>
            <a:ahLst/>
            <a:cxnLst/>
            <a:rect l="l" t="t" r="r" b="b"/>
            <a:pathLst>
              <a:path w="6274879" h="1010069">
                <a:moveTo>
                  <a:pt x="0" y="0"/>
                </a:moveTo>
                <a:lnTo>
                  <a:pt x="6274879" y="0"/>
                </a:lnTo>
                <a:lnTo>
                  <a:pt x="6274879" y="1010069"/>
                </a:lnTo>
                <a:lnTo>
                  <a:pt x="0" y="1010069"/>
                </a:lnTo>
                <a:lnTo>
                  <a:pt x="0" y="0"/>
                </a:lnTo>
                <a:close/>
              </a:path>
            </a:pathLst>
          </a:custGeom>
          <a:blipFill>
            <a:blip r:embed="rId2">
              <a:extLst>
                <a:ext uri="{96DAC541-7B7A-43D3-8B79-37D633B846F1}">
                  <asvg:svgBlip xmlns:asvg="http://schemas.microsoft.com/office/drawing/2016/SVG/main" xmlns="" r:embed="rId3"/>
                </a:ext>
              </a:extLst>
            </a:blip>
            <a:stretch>
              <a:fillRect/>
            </a:stretch>
          </a:blipFill>
        </p:spPr>
      </p:sp>
      <p:grpSp>
        <p:nvGrpSpPr>
          <p:cNvPr id="4" name="Group 4"/>
          <p:cNvGrpSpPr/>
          <p:nvPr/>
        </p:nvGrpSpPr>
        <p:grpSpPr>
          <a:xfrm>
            <a:off x="5848874" y="5330076"/>
            <a:ext cx="2772880" cy="40643"/>
            <a:chOff x="0" y="0"/>
            <a:chExt cx="3697173" cy="54191"/>
          </a:xfrm>
        </p:grpSpPr>
        <p:sp>
          <p:nvSpPr>
            <p:cNvPr id="5" name="Freeform 5"/>
            <p:cNvSpPr/>
            <p:nvPr/>
          </p:nvSpPr>
          <p:spPr>
            <a:xfrm>
              <a:off x="27051" y="0"/>
              <a:ext cx="3642995" cy="54229"/>
            </a:xfrm>
            <a:custGeom>
              <a:avLst/>
              <a:gdLst/>
              <a:ahLst/>
              <a:cxnLst/>
              <a:rect l="l" t="t" r="r" b="b"/>
              <a:pathLst>
                <a:path w="3642995" h="54229">
                  <a:moveTo>
                    <a:pt x="0" y="0"/>
                  </a:moveTo>
                  <a:lnTo>
                    <a:pt x="3642995" y="0"/>
                  </a:lnTo>
                  <a:lnTo>
                    <a:pt x="3642995" y="54229"/>
                  </a:lnTo>
                  <a:lnTo>
                    <a:pt x="0" y="54229"/>
                  </a:lnTo>
                  <a:close/>
                </a:path>
              </a:pathLst>
            </a:custGeom>
            <a:solidFill>
              <a:srgbClr val="1157AD"/>
            </a:solidFill>
          </p:spPr>
        </p:sp>
      </p:grpSp>
      <p:sp>
        <p:nvSpPr>
          <p:cNvPr id="8" name="TextBox 8"/>
          <p:cNvSpPr txBox="1"/>
          <p:nvPr/>
        </p:nvSpPr>
        <p:spPr>
          <a:xfrm>
            <a:off x="722290" y="879138"/>
            <a:ext cx="4693920" cy="666750"/>
          </a:xfrm>
          <a:prstGeom prst="rect">
            <a:avLst/>
          </a:prstGeom>
        </p:spPr>
        <p:txBody>
          <a:bodyPr lIns="0" tIns="0" rIns="0" bIns="0" rtlCol="0" anchor="t">
            <a:spAutoFit/>
          </a:bodyPr>
          <a:lstStyle/>
          <a:p>
            <a:pPr marL="0" lvl="0" indent="0" algn="ctr">
              <a:lnSpc>
                <a:spcPts val="4608"/>
              </a:lnSpc>
            </a:pPr>
            <a:r>
              <a:rPr lang="en-US" sz="3840" b="1" u="sng">
                <a:solidFill>
                  <a:srgbClr val="000000"/>
                </a:solidFill>
                <a:latin typeface="Calibri (MS) Bold"/>
                <a:ea typeface="Calibri (MS) Bold"/>
                <a:cs typeface="Calibri (MS) Bold"/>
                <a:sym typeface="Calibri (MS) Bold"/>
              </a:rPr>
              <a:t>RECORDAR</a:t>
            </a:r>
          </a:p>
        </p:txBody>
      </p:sp>
      <p:sp>
        <p:nvSpPr>
          <p:cNvPr id="9" name="TextBox 9"/>
          <p:cNvSpPr txBox="1"/>
          <p:nvPr/>
        </p:nvSpPr>
        <p:spPr>
          <a:xfrm>
            <a:off x="833437" y="1694774"/>
            <a:ext cx="4693920" cy="1828800"/>
          </a:xfrm>
          <a:prstGeom prst="rect">
            <a:avLst/>
          </a:prstGeom>
        </p:spPr>
        <p:txBody>
          <a:bodyPr lIns="0" tIns="0" rIns="0" bIns="0" rtlCol="0" anchor="t">
            <a:spAutoFit/>
          </a:bodyPr>
          <a:lstStyle/>
          <a:p>
            <a:pPr marL="0" lvl="0" indent="0" algn="ctr">
              <a:lnSpc>
                <a:spcPts val="4608"/>
              </a:lnSpc>
            </a:pPr>
            <a:r>
              <a:rPr lang="en-US" sz="3840" b="1" u="sng">
                <a:solidFill>
                  <a:srgbClr val="000000"/>
                </a:solidFill>
                <a:latin typeface="Calibri (MS) Bold"/>
                <a:ea typeface="Calibri (MS) Bold"/>
                <a:cs typeface="Calibri (MS) Bold"/>
                <a:sym typeface="Calibri (MS) Bold"/>
              </a:rPr>
              <a:t>- Empatía</a:t>
            </a:r>
          </a:p>
          <a:p>
            <a:pPr marL="0" lvl="0" indent="0" algn="ctr">
              <a:lnSpc>
                <a:spcPts val="4608"/>
              </a:lnSpc>
            </a:pPr>
            <a:r>
              <a:rPr lang="en-US" sz="3840" b="1" u="sng">
                <a:solidFill>
                  <a:srgbClr val="000000"/>
                </a:solidFill>
                <a:latin typeface="Calibri (MS) Bold"/>
                <a:ea typeface="Calibri (MS) Bold"/>
                <a:cs typeface="Calibri (MS) Bold"/>
                <a:sym typeface="Calibri (MS) Bold"/>
              </a:rPr>
              <a:t>- Aprendizaje continuo</a:t>
            </a:r>
          </a:p>
          <a:p>
            <a:pPr marL="0" lvl="0" indent="0" algn="ctr">
              <a:lnSpc>
                <a:spcPts val="4608"/>
              </a:lnSpc>
            </a:pPr>
            <a:r>
              <a:rPr lang="en-US" sz="3840" b="1" u="sng">
                <a:solidFill>
                  <a:srgbClr val="000000"/>
                </a:solidFill>
                <a:latin typeface="Calibri (MS) Bold"/>
                <a:ea typeface="Calibri (MS) Bold"/>
                <a:cs typeface="Calibri (MS) Bold"/>
                <a:sym typeface="Calibri (MS) Bold"/>
              </a:rPr>
              <a:t>- Autoconciencia</a:t>
            </a:r>
          </a:p>
        </p:txBody>
      </p:sp>
      <p:pic>
        <p:nvPicPr>
          <p:cNvPr id="10" name="Imagen 9"/>
          <p:cNvPicPr>
            <a:picLocks noChangeAspect="1"/>
          </p:cNvPicPr>
          <p:nvPr/>
        </p:nvPicPr>
        <p:blipFill>
          <a:blip r:embed="rId4"/>
          <a:stretch>
            <a:fillRect/>
          </a:stretch>
        </p:blipFill>
        <p:spPr>
          <a:xfrm>
            <a:off x="7235285" y="457200"/>
            <a:ext cx="1615580" cy="1030313"/>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_activity xmlns="a7978869-c604-4444-92be-d58304702ce3"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o" ma:contentTypeID="0x010100C806A64E2C280840A7E475BE005C260B" ma:contentTypeVersion="18" ma:contentTypeDescription="Crear nuevo documento." ma:contentTypeScope="" ma:versionID="72e1c4f11000bcddc3bdcf8762905e11">
  <xsd:schema xmlns:xsd="http://www.w3.org/2001/XMLSchema" xmlns:xs="http://www.w3.org/2001/XMLSchema" xmlns:p="http://schemas.microsoft.com/office/2006/metadata/properties" xmlns:ns3="a7978869-c604-4444-92be-d58304702ce3" xmlns:ns4="3f4dff65-fb56-4284-8d28-0f29feb797e0" targetNamespace="http://schemas.microsoft.com/office/2006/metadata/properties" ma:root="true" ma:fieldsID="8961f4321fd3216b60456571571cd73c" ns3:_="" ns4:_="">
    <xsd:import namespace="a7978869-c604-4444-92be-d58304702ce3"/>
    <xsd:import namespace="3f4dff65-fb56-4284-8d28-0f29feb797e0"/>
    <xsd:element name="properties">
      <xsd:complexType>
        <xsd:sequence>
          <xsd:element name="documentManagement">
            <xsd:complexType>
              <xsd:all>
                <xsd:element ref="ns3:MediaServiceMetadata" minOccurs="0"/>
                <xsd:element ref="ns3:MediaServiceFastMetadata" minOccurs="0"/>
                <xsd:element ref="ns3:MediaServiceAutoKeyPoints" minOccurs="0"/>
                <xsd:element ref="ns3:MediaServiceKeyPoints" minOccurs="0"/>
                <xsd:element ref="ns3:MediaServiceDateTaken" minOccurs="0"/>
                <xsd:element ref="ns3:MediaLengthInSeconds" minOccurs="0"/>
                <xsd:element ref="ns4:SharedWithUsers" minOccurs="0"/>
                <xsd:element ref="ns4:SharedWithDetails" minOccurs="0"/>
                <xsd:element ref="ns4:SharingHintHash" minOccurs="0"/>
                <xsd:element ref="ns3:MediaServiceAutoTags" minOccurs="0"/>
                <xsd:element ref="ns3:MediaServiceGenerationTime" minOccurs="0"/>
                <xsd:element ref="ns3:MediaServiceEventHashCode" minOccurs="0"/>
                <xsd:element ref="ns3:MediaServiceOCR" minOccurs="0"/>
                <xsd:element ref="ns3:_activity" minOccurs="0"/>
                <xsd:element ref="ns3:MediaServiceLocation" minOccurs="0"/>
                <xsd:element ref="ns3:MediaServiceObjectDetectorVersions" minOccurs="0"/>
                <xsd:element ref="ns3:MediaServiceSystemTags" minOccurs="0"/>
                <xsd:element ref="ns3: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7978869-c604-4444-92be-d58304702ce3"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description="" ma:hidden="true" ma:indexed="true" ma:internalName="MediaServiceDateTaken" ma:readOnly="true">
      <xsd:simpleType>
        <xsd:restriction base="dms:Text"/>
      </xsd:simpleType>
    </xsd:element>
    <xsd:element name="MediaLengthInSeconds" ma:index="13" nillable="true" ma:displayName="Length (seconds)" ma:internalName="MediaLengthInSeconds" ma:readOnly="true">
      <xsd:simpleType>
        <xsd:restriction base="dms:Unknown"/>
      </xsd:simpleType>
    </xsd:element>
    <xsd:element name="MediaServiceAutoTags" ma:index="17" nillable="true" ma:displayName="Tags" ma:internalName="MediaServiceAutoTags" ma:readOnly="true">
      <xsd:simpleType>
        <xsd:restriction base="dms:Text"/>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element name="MediaServiceOCR" ma:index="20" nillable="true" ma:displayName="Extracted Text" ma:internalName="MediaServiceOCR" ma:readOnly="true">
      <xsd:simpleType>
        <xsd:restriction base="dms:Note">
          <xsd:maxLength value="255"/>
        </xsd:restriction>
      </xsd:simpleType>
    </xsd:element>
    <xsd:element name="_activity" ma:index="21" nillable="true" ma:displayName="_activity" ma:hidden="true" ma:internalName="_activity">
      <xsd:simpleType>
        <xsd:restriction base="dms:Note"/>
      </xsd:simpleType>
    </xsd:element>
    <xsd:element name="MediaServiceLocation" ma:index="22" nillable="true" ma:displayName="Location" ma:indexed="true" ma:internalName="MediaServiceLocation" ma:readOnly="true">
      <xsd:simpleType>
        <xsd:restriction base="dms:Text"/>
      </xsd:simpleType>
    </xsd:element>
    <xsd:element name="MediaServiceObjectDetectorVersions" ma:index="23" nillable="true" ma:displayName="MediaServiceObjectDetectorVersions" ma:hidden="true" ma:indexed="true" ma:internalName="MediaServiceObjectDetectorVersions" ma:readOnly="true">
      <xsd:simpleType>
        <xsd:restriction base="dms:Text"/>
      </xsd:simpleType>
    </xsd:element>
    <xsd:element name="MediaServiceSystemTags" ma:index="24" nillable="true" ma:displayName="MediaServiceSystemTags" ma:hidden="true" ma:internalName="MediaServiceSystemTags" ma:readOnly="true">
      <xsd:simpleType>
        <xsd:restriction base="dms:Note"/>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3f4dff65-fb56-4284-8d28-0f29feb797e0" elementFormDefault="qualified">
    <xsd:import namespace="http://schemas.microsoft.com/office/2006/documentManagement/types"/>
    <xsd:import namespace="http://schemas.microsoft.com/office/infopath/2007/PartnerControls"/>
    <xsd:element name="SharedWithUsers" ma:index="14" nillable="true" ma:displayName="Compartido c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Detalles de uso compartido" ma:internalName="SharedWithDetails" ma:readOnly="true">
      <xsd:simpleType>
        <xsd:restriction base="dms:Note">
          <xsd:maxLength value="255"/>
        </xsd:restriction>
      </xsd:simpleType>
    </xsd:element>
    <xsd:element name="SharingHintHash" ma:index="16" nillable="true" ma:displayName="Hash de la sugerencia para compartir"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Tipo de contenido"/>
        <xsd:element ref="dc:title" minOccurs="0" maxOccurs="1" ma:index="4" ma:displayName="Título"/>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223A3CB5-C82B-492C-A009-BCB3A53554C2}">
  <ds:schemaRefs>
    <ds:schemaRef ds:uri="http://schemas.microsoft.com/sharepoint/v3/contenttype/forms"/>
  </ds:schemaRefs>
</ds:datastoreItem>
</file>

<file path=customXml/itemProps2.xml><?xml version="1.0" encoding="utf-8"?>
<ds:datastoreItem xmlns:ds="http://schemas.openxmlformats.org/officeDocument/2006/customXml" ds:itemID="{E3EB417C-161D-4F4F-BFA7-6C0226106A44}">
  <ds:schemaRefs>
    <ds:schemaRef ds:uri="http://schemas.microsoft.com/office/2006/metadata/properties"/>
    <ds:schemaRef ds:uri="3f4dff65-fb56-4284-8d28-0f29feb797e0"/>
    <ds:schemaRef ds:uri="a7978869-c604-4444-92be-d58304702ce3"/>
    <ds:schemaRef ds:uri="http://schemas.microsoft.com/office/2006/documentManagement/types"/>
    <ds:schemaRef ds:uri="http://purl.org/dc/dcmitype/"/>
    <ds:schemaRef ds:uri="http://schemas.openxmlformats.org/package/2006/metadata/core-properties"/>
    <ds:schemaRef ds:uri="http://schemas.microsoft.com/office/infopath/2007/PartnerControls"/>
    <ds:schemaRef ds:uri="http://www.w3.org/XML/1998/namespace"/>
    <ds:schemaRef ds:uri="http://purl.org/dc/terms/"/>
    <ds:schemaRef ds:uri="http://purl.org/dc/elements/1.1/"/>
  </ds:schemaRefs>
</ds:datastoreItem>
</file>

<file path=customXml/itemProps3.xml><?xml version="1.0" encoding="utf-8"?>
<ds:datastoreItem xmlns:ds="http://schemas.openxmlformats.org/officeDocument/2006/customXml" ds:itemID="{1680536C-0EA7-4705-93C0-28F21814F72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7978869-c604-4444-92be-d58304702ce3"/>
    <ds:schemaRef ds:uri="3f4dff65-fb56-4284-8d28-0f29feb797e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21</TotalTime>
  <Words>1179</Words>
  <Application>Microsoft Office PowerPoint</Application>
  <PresentationFormat>Personalizado</PresentationFormat>
  <Paragraphs>138</Paragraphs>
  <Slides>26</Slides>
  <Notes>0</Notes>
  <HiddenSlides>0</HiddenSlides>
  <MMClips>0</MMClips>
  <ScaleCrop>false</ScaleCrop>
  <HeadingPairs>
    <vt:vector size="6" baseType="variant">
      <vt:variant>
        <vt:lpstr>Fuentes usadas</vt:lpstr>
      </vt:variant>
      <vt:variant>
        <vt:i4>7</vt:i4>
      </vt:variant>
      <vt:variant>
        <vt:lpstr>Tema</vt:lpstr>
      </vt:variant>
      <vt:variant>
        <vt:i4>1</vt:i4>
      </vt:variant>
      <vt:variant>
        <vt:lpstr>Títulos de diapositiva</vt:lpstr>
      </vt:variant>
      <vt:variant>
        <vt:i4>26</vt:i4>
      </vt:variant>
    </vt:vector>
  </HeadingPairs>
  <TitlesOfParts>
    <vt:vector size="34" baseType="lpstr">
      <vt:lpstr>Open Sans Bold</vt:lpstr>
      <vt:lpstr>Calibri (MS) Bold</vt:lpstr>
      <vt:lpstr>Arial</vt:lpstr>
      <vt:lpstr>Calibri</vt:lpstr>
      <vt:lpstr>Calibri (MS)</vt:lpstr>
      <vt:lpstr>Calibri (MS) Italics</vt:lpstr>
      <vt:lpstr>Calibri (MS) Bold Italics</vt:lpstr>
      <vt:lpstr>Office Theme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06 LANGUAJE INTERCULTURAL COM. PPT final.pptx</dc:title>
  <dc:creator>Carlos Lopez Fernandez</dc:creator>
  <cp:lastModifiedBy>Carlos Lopez Fernandez</cp:lastModifiedBy>
  <cp:revision>4</cp:revision>
  <dcterms:created xsi:type="dcterms:W3CDTF">2006-08-16T00:00:00Z</dcterms:created>
  <dcterms:modified xsi:type="dcterms:W3CDTF">2026-06-22T10:48:27Z</dcterms:modified>
  <dc:identifier>DAHGKnONWo4</dc:identifie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0x010100C806A64E2C280840A7E475BE005C260B</vt:lpwstr>
  </property>
</Properties>
</file>