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Lst>
  <p:sldSz cx="9753600" cy="7315200"/>
  <p:notesSz cx="6858000" cy="9144000"/>
  <p:embeddedFontLst>
    <p:embeddedFont>
      <p:font typeface="Calibri (MS) Bold" panose="020B0604020202020204" charset="0"/>
      <p:regular r:id="rId31"/>
    </p:embeddedFont>
    <p:embeddedFont>
      <p:font typeface="Calibri (MS)" panose="020B0604020202020204" charset="0"/>
      <p:regular r:id="rId32"/>
    </p:embeddedFont>
    <p:embeddedFont>
      <p:font typeface="Calibri" panose="020F0502020204030204" pitchFamily="34" charset="0"/>
      <p:regular r:id="rId33"/>
      <p:bold r:id="rId34"/>
      <p:italic r:id="rId35"/>
      <p:boldItalic r:id="rId36"/>
    </p:embeddedFont>
    <p:embeddedFont>
      <p:font typeface="Calibri (MS) Bold Italics" panose="020B0604020202020204" charset="0"/>
      <p:regular r:id="rId37"/>
    </p:embeddedFont>
    <p:embeddedFont>
      <p:font typeface="Open Sans Bold" panose="020B0604020202020204" charset="0"/>
      <p:regular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101" d="100"/>
          <a:sy n="101" d="100"/>
        </p:scale>
        <p:origin x="1636" y="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font" Target="fonts/font4.fntdata"/><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6.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5.fntdata"/><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3.fntdata"/><Relationship Id="rId38" Type="http://schemas.openxmlformats.org/officeDocument/2006/relationships/font" Target="fonts/font8.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6/22/2026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6/22/2026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6/22/2026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6/22/2026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09143" y="2970419"/>
            <a:ext cx="8610457" cy="1872827"/>
            <a:chOff x="0" y="0"/>
            <a:chExt cx="11480610" cy="2497102"/>
          </a:xfrm>
        </p:grpSpPr>
        <p:sp>
          <p:nvSpPr>
            <p:cNvPr id="3" name="Freeform 3"/>
            <p:cNvSpPr/>
            <p:nvPr/>
          </p:nvSpPr>
          <p:spPr>
            <a:xfrm>
              <a:off x="0" y="0"/>
              <a:ext cx="11480613" cy="2497105"/>
            </a:xfrm>
            <a:custGeom>
              <a:avLst/>
              <a:gdLst/>
              <a:ahLst/>
              <a:cxnLst/>
              <a:rect l="l" t="t" r="r" b="b"/>
              <a:pathLst>
                <a:path w="11480613" h="2497105">
                  <a:moveTo>
                    <a:pt x="0" y="0"/>
                  </a:moveTo>
                  <a:lnTo>
                    <a:pt x="11480613" y="0"/>
                  </a:lnTo>
                  <a:lnTo>
                    <a:pt x="11480613" y="2497105"/>
                  </a:lnTo>
                  <a:lnTo>
                    <a:pt x="0" y="2497105"/>
                  </a:lnTo>
                  <a:close/>
                </a:path>
              </a:pathLst>
            </a:custGeom>
            <a:blipFill>
              <a:blip r:embed="rId2">
                <a:alphaModFix amt="0"/>
              </a:blip>
              <a:stretch>
                <a:fillRect t="-39583" b="-39583"/>
              </a:stretch>
            </a:blipFill>
          </p:spPr>
        </p:sp>
        <p:sp>
          <p:nvSpPr>
            <p:cNvPr id="4" name="TextBox 4"/>
            <p:cNvSpPr txBox="1"/>
            <p:nvPr/>
          </p:nvSpPr>
          <p:spPr>
            <a:xfrm>
              <a:off x="0" y="-123825"/>
              <a:ext cx="11480610" cy="2620927"/>
            </a:xfrm>
            <a:prstGeom prst="rect">
              <a:avLst/>
            </a:prstGeom>
          </p:spPr>
          <p:txBody>
            <a:bodyPr lIns="0" tIns="0" rIns="0" bIns="0" rtlCol="0" anchor="ctr"/>
            <a:lstStyle/>
            <a:p>
              <a:pPr marL="0" lvl="0" indent="0" algn="ctr">
                <a:lnSpc>
                  <a:spcPts val="6911"/>
                </a:lnSpc>
              </a:pPr>
              <a:r>
                <a:rPr lang="en-US" sz="5759">
                  <a:solidFill>
                    <a:srgbClr val="000000"/>
                  </a:solidFill>
                  <a:latin typeface="Calibri (MS)"/>
                  <a:ea typeface="Calibri (MS)"/>
                  <a:cs typeface="Calibri (MS)"/>
                  <a:sym typeface="Calibri (MS)"/>
                </a:rPr>
                <a:t>Enfoque del trauma </a:t>
              </a:r>
            </a:p>
          </p:txBody>
        </p:sp>
      </p:grpSp>
      <p:pic>
        <p:nvPicPr>
          <p:cNvPr id="7" name="Imagen 6"/>
          <p:cNvPicPr>
            <a:picLocks noChangeAspect="1"/>
          </p:cNvPicPr>
          <p:nvPr/>
        </p:nvPicPr>
        <p:blipFill>
          <a:blip r:embed="rId3"/>
          <a:stretch>
            <a:fillRect/>
          </a:stretch>
        </p:blipFill>
        <p:spPr>
          <a:xfrm>
            <a:off x="685800" y="297956"/>
            <a:ext cx="2755631" cy="176189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6841"/>
            <a:ext cx="9753600" cy="7315200"/>
            <a:chOff x="0" y="0"/>
            <a:chExt cx="13004800" cy="9753600"/>
          </a:xfrm>
        </p:grpSpPr>
        <p:sp>
          <p:nvSpPr>
            <p:cNvPr id="3" name="Freeform 3"/>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lnTo>
                    <a:pt x="0" y="0"/>
                  </a:lnTo>
                  <a:close/>
                </a:path>
              </a:pathLst>
            </a:custGeom>
            <a:blipFill>
              <a:blip r:embed="rId2"/>
              <a:stretch>
                <a:fillRect l="-29579" r="-63009"/>
              </a:stretch>
            </a:blipFill>
          </p:spPr>
        </p:sp>
      </p:grpSp>
      <p:sp>
        <p:nvSpPr>
          <p:cNvPr id="6" name="TextBox 6"/>
          <p:cNvSpPr txBox="1"/>
          <p:nvPr/>
        </p:nvSpPr>
        <p:spPr>
          <a:xfrm>
            <a:off x="579120" y="2286610"/>
            <a:ext cx="8595360" cy="2962275"/>
          </a:xfrm>
          <a:prstGeom prst="rect">
            <a:avLst/>
          </a:prstGeom>
        </p:spPr>
        <p:txBody>
          <a:bodyPr lIns="0" tIns="0" rIns="0" bIns="0" rtlCol="0" anchor="t">
            <a:spAutoFit/>
          </a:bodyPr>
          <a:lstStyle/>
          <a:p>
            <a:pPr marL="274544" lvl="1" indent="-137272" algn="just">
              <a:lnSpc>
                <a:spcPts val="2559"/>
              </a:lnSpc>
              <a:buFont typeface="Arial"/>
              <a:buChar char="•"/>
            </a:pPr>
            <a:r>
              <a:rPr lang="en-US" sz="2133" dirty="0">
                <a:solidFill>
                  <a:srgbClr val="000000"/>
                </a:solidFill>
                <a:latin typeface="Calibri (MS)"/>
                <a:ea typeface="Calibri (MS)"/>
                <a:cs typeface="Calibri (MS)"/>
                <a:sym typeface="Calibri (MS)"/>
              </a:rPr>
              <a:t>Las personas que </a:t>
            </a:r>
            <a:r>
              <a:rPr lang="en-US" sz="2133" dirty="0" err="1">
                <a:solidFill>
                  <a:srgbClr val="000000"/>
                </a:solidFill>
                <a:latin typeface="Calibri (MS)"/>
                <a:ea typeface="Calibri (MS)"/>
                <a:cs typeface="Calibri (MS)"/>
                <a:sym typeface="Calibri (MS)"/>
              </a:rPr>
              <a:t>han</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sufrido</a:t>
            </a:r>
            <a:r>
              <a:rPr lang="en-US" sz="2133" dirty="0">
                <a:solidFill>
                  <a:srgbClr val="000000"/>
                </a:solidFill>
                <a:latin typeface="Calibri (MS)"/>
                <a:ea typeface="Calibri (MS)"/>
                <a:cs typeface="Calibri (MS)"/>
                <a:sym typeface="Calibri (MS)"/>
              </a:rPr>
              <a:t> un trauma a lo largo de </a:t>
            </a:r>
            <a:r>
              <a:rPr lang="en-US" sz="2133" dirty="0" err="1">
                <a:solidFill>
                  <a:srgbClr val="000000"/>
                </a:solidFill>
                <a:latin typeface="Calibri (MS)"/>
                <a:ea typeface="Calibri (MS)"/>
                <a:cs typeface="Calibri (MS)"/>
                <a:sym typeface="Calibri (MS)"/>
              </a:rPr>
              <a:t>su</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vida</a:t>
            </a:r>
            <a:r>
              <a:rPr lang="en-US" sz="2133" dirty="0">
                <a:solidFill>
                  <a:srgbClr val="000000"/>
                </a:solidFill>
                <a:latin typeface="Calibri (MS)"/>
                <a:ea typeface="Calibri (MS)"/>
                <a:cs typeface="Calibri (MS)"/>
                <a:sym typeface="Calibri (MS)"/>
              </a:rPr>
              <a:t> se </a:t>
            </a:r>
            <a:r>
              <a:rPr lang="en-US" sz="2133" dirty="0" err="1">
                <a:solidFill>
                  <a:srgbClr val="000000"/>
                </a:solidFill>
                <a:latin typeface="Calibri (MS)"/>
                <a:ea typeface="Calibri (MS)"/>
                <a:cs typeface="Calibri (MS)"/>
                <a:sym typeface="Calibri (MS)"/>
              </a:rPr>
              <a:t>enfrentan</a:t>
            </a:r>
            <a:r>
              <a:rPr lang="en-US" sz="2133" dirty="0">
                <a:solidFill>
                  <a:srgbClr val="000000"/>
                </a:solidFill>
                <a:latin typeface="Calibri (MS)"/>
                <a:ea typeface="Calibri (MS)"/>
                <a:cs typeface="Calibri (MS)"/>
                <a:sym typeface="Calibri (MS)"/>
              </a:rPr>
              <a:t> a </a:t>
            </a:r>
            <a:r>
              <a:rPr lang="en-US" sz="2133" dirty="0" err="1">
                <a:solidFill>
                  <a:srgbClr val="000000"/>
                </a:solidFill>
                <a:latin typeface="Calibri (MS)"/>
                <a:ea typeface="Calibri (MS)"/>
                <a:cs typeface="Calibri (MS)"/>
                <a:sym typeface="Calibri (MS)"/>
              </a:rPr>
              <a:t>diversos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retos</a:t>
            </a:r>
            <a:r>
              <a:rPr lang="en-US" sz="2133" dirty="0">
                <a:solidFill>
                  <a:srgbClr val="000000"/>
                </a:solidFill>
                <a:latin typeface="Calibri (MS)"/>
                <a:ea typeface="Calibri (MS)"/>
                <a:cs typeface="Calibri (MS)"/>
                <a:sym typeface="Calibri (MS)"/>
              </a:rPr>
              <a:t> y </a:t>
            </a:r>
            <a:r>
              <a:rPr lang="en-US" sz="2133" dirty="0" err="1">
                <a:solidFill>
                  <a:srgbClr val="000000"/>
                </a:solidFill>
                <a:latin typeface="Calibri (MS)"/>
                <a:ea typeface="Calibri (MS)"/>
                <a:cs typeface="Calibri (MS)"/>
                <a:sym typeface="Calibri (MS)"/>
              </a:rPr>
              <a:t>problemas</a:t>
            </a:r>
            <a:r>
              <a:rPr lang="en-US" sz="2133" dirty="0">
                <a:solidFill>
                  <a:srgbClr val="000000"/>
                </a:solidFill>
                <a:latin typeface="Calibri (MS)"/>
                <a:ea typeface="Calibri (MS)"/>
                <a:cs typeface="Calibri (MS)"/>
                <a:sym typeface="Calibri (MS)"/>
              </a:rPr>
              <a:t> que </a:t>
            </a:r>
            <a:r>
              <a:rPr lang="en-US" sz="2133" dirty="0" err="1">
                <a:solidFill>
                  <a:srgbClr val="000000"/>
                </a:solidFill>
                <a:latin typeface="Calibri (MS)"/>
                <a:ea typeface="Calibri (MS)"/>
                <a:cs typeface="Calibri (MS)"/>
                <a:sym typeface="Calibri (MS)"/>
              </a:rPr>
              <a:t>pueden</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afectar</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su</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bienestar</a:t>
            </a:r>
            <a:r>
              <a:rPr lang="en-US" sz="2133" dirty="0">
                <a:solidFill>
                  <a:srgbClr val="000000"/>
                </a:solidFill>
                <a:latin typeface="Calibri (MS)"/>
                <a:ea typeface="Calibri (MS)"/>
                <a:cs typeface="Calibri (MS)"/>
                <a:sym typeface="Calibri (MS)"/>
              </a:rPr>
              <a:t> y </a:t>
            </a:r>
            <a:r>
              <a:rPr lang="en-US" sz="2133" dirty="0" err="1">
                <a:solidFill>
                  <a:srgbClr val="000000"/>
                </a:solidFill>
                <a:latin typeface="Calibri (MS)"/>
                <a:ea typeface="Calibri (MS)"/>
                <a:cs typeface="Calibri (MS)"/>
                <a:sym typeface="Calibri (MS)"/>
              </a:rPr>
              <a:t>su</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capacidad</a:t>
            </a:r>
            <a:r>
              <a:rPr lang="en-US" sz="2133" dirty="0">
                <a:solidFill>
                  <a:srgbClr val="000000"/>
                </a:solidFill>
                <a:latin typeface="Calibri (MS)"/>
                <a:ea typeface="Calibri (MS)"/>
                <a:cs typeface="Calibri (MS)"/>
                <a:sym typeface="Calibri (MS)"/>
              </a:rPr>
              <a:t> para </a:t>
            </a:r>
            <a:r>
              <a:rPr lang="en-US" sz="2133" dirty="0" err="1">
                <a:solidFill>
                  <a:srgbClr val="000000"/>
                </a:solidFill>
                <a:latin typeface="Calibri (MS)"/>
                <a:ea typeface="Calibri (MS)"/>
                <a:cs typeface="Calibri (MS)"/>
                <a:sym typeface="Calibri (MS)"/>
              </a:rPr>
              <a:t>aprender</a:t>
            </a:r>
            <a:r>
              <a:rPr lang="en-US" sz="2133" dirty="0">
                <a:solidFill>
                  <a:srgbClr val="000000"/>
                </a:solidFill>
                <a:latin typeface="Calibri (MS)"/>
                <a:ea typeface="Calibri (MS)"/>
                <a:cs typeface="Calibri (MS)"/>
                <a:sym typeface="Calibri (MS)"/>
              </a:rPr>
              <a:t> e </a:t>
            </a:r>
            <a:r>
              <a:rPr lang="en-US" sz="2133" dirty="0" err="1">
                <a:solidFill>
                  <a:srgbClr val="000000"/>
                </a:solidFill>
                <a:latin typeface="Calibri (MS)"/>
                <a:ea typeface="Calibri (MS)"/>
                <a:cs typeface="Calibri (MS)"/>
                <a:sym typeface="Calibri (MS)"/>
              </a:rPr>
              <a:t>interactuar</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socialmente</a:t>
            </a:r>
            <a:r>
              <a:rPr lang="en-US" sz="2133" dirty="0">
                <a:solidFill>
                  <a:srgbClr val="000000"/>
                </a:solidFill>
                <a:latin typeface="Calibri (MS)"/>
                <a:ea typeface="Calibri (MS)"/>
                <a:cs typeface="Calibri (MS)"/>
                <a:sym typeface="Calibri (MS)"/>
              </a:rPr>
              <a:t> de forma </a:t>
            </a:r>
            <a:r>
              <a:rPr lang="en-US" sz="2133" dirty="0" err="1">
                <a:solidFill>
                  <a:srgbClr val="000000"/>
                </a:solidFill>
                <a:latin typeface="Calibri (MS)"/>
                <a:ea typeface="Calibri (MS)"/>
                <a:cs typeface="Calibri (MS)"/>
                <a:sym typeface="Calibri (MS)"/>
              </a:rPr>
              <a:t>positiva</a:t>
            </a:r>
            <a:r>
              <a:rPr lang="en-US" sz="2133" dirty="0">
                <a:solidFill>
                  <a:srgbClr val="000000"/>
                </a:solidFill>
                <a:latin typeface="Calibri (MS)"/>
                <a:ea typeface="Calibri (MS)"/>
                <a:cs typeface="Calibri (MS)"/>
                <a:sym typeface="Calibri (MS)"/>
              </a:rPr>
              <a:t>. El </a:t>
            </a:r>
            <a:r>
              <a:rPr lang="en-US" sz="2133" dirty="0" err="1">
                <a:solidFill>
                  <a:srgbClr val="000000"/>
                </a:solidFill>
                <a:latin typeface="Calibri (MS)"/>
                <a:ea typeface="Calibri (MS)"/>
                <a:cs typeface="Calibri (MS)"/>
                <a:sym typeface="Calibri (MS)"/>
              </a:rPr>
              <a:t>objetivo</a:t>
            </a:r>
            <a:r>
              <a:rPr lang="en-US" sz="2133" dirty="0">
                <a:solidFill>
                  <a:srgbClr val="000000"/>
                </a:solidFill>
                <a:latin typeface="Calibri (MS)"/>
                <a:ea typeface="Calibri (MS)"/>
                <a:cs typeface="Calibri (MS)"/>
                <a:sym typeface="Calibri (MS)"/>
              </a:rPr>
              <a:t> de </a:t>
            </a:r>
            <a:r>
              <a:rPr lang="en-US" sz="2133" dirty="0" err="1">
                <a:solidFill>
                  <a:srgbClr val="000000"/>
                </a:solidFill>
                <a:latin typeface="Calibri (MS)"/>
                <a:ea typeface="Calibri (MS)"/>
                <a:cs typeface="Calibri (MS)"/>
                <a:sym typeface="Calibri (MS)"/>
              </a:rPr>
              <a:t>este</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módulo</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es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repasar</a:t>
            </a:r>
            <a:r>
              <a:rPr lang="en-US" sz="2133" dirty="0">
                <a:solidFill>
                  <a:srgbClr val="000000"/>
                </a:solidFill>
                <a:latin typeface="Calibri (MS)"/>
                <a:ea typeface="Calibri (MS)"/>
                <a:cs typeface="Calibri (MS)"/>
                <a:sym typeface="Calibri (MS)"/>
              </a:rPr>
              <a:t> y </a:t>
            </a:r>
            <a:r>
              <a:rPr lang="en-US" sz="2133" dirty="0" err="1">
                <a:solidFill>
                  <a:srgbClr val="000000"/>
                </a:solidFill>
                <a:latin typeface="Calibri (MS)"/>
                <a:ea typeface="Calibri (MS)"/>
                <a:cs typeface="Calibri (MS)"/>
                <a:sym typeface="Calibri (MS)"/>
              </a:rPr>
              <a:t>recordar</a:t>
            </a:r>
            <a:r>
              <a:rPr lang="en-US" sz="2133" dirty="0">
                <a:solidFill>
                  <a:srgbClr val="000000"/>
                </a:solidFill>
                <a:latin typeface="Calibri (MS)"/>
                <a:ea typeface="Calibri (MS)"/>
                <a:cs typeface="Calibri (MS)"/>
                <a:sym typeface="Calibri (MS)"/>
              </a:rPr>
              <a:t> a </a:t>
            </a:r>
            <a:r>
              <a:rPr lang="en-US" sz="2133" dirty="0" err="1">
                <a:solidFill>
                  <a:srgbClr val="000000"/>
                </a:solidFill>
                <a:latin typeface="Calibri (MS)"/>
                <a:ea typeface="Calibri (MS)"/>
                <a:cs typeface="Calibri (MS)"/>
                <a:sym typeface="Calibri (MS)"/>
              </a:rPr>
              <a:t>los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participantes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los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aspectos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más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importantes</a:t>
            </a:r>
            <a:r>
              <a:rPr lang="en-US" sz="2133" dirty="0">
                <a:solidFill>
                  <a:srgbClr val="000000"/>
                </a:solidFill>
                <a:latin typeface="Calibri (MS)"/>
                <a:ea typeface="Calibri (MS)"/>
                <a:cs typeface="Calibri (MS)"/>
                <a:sym typeface="Calibri (MS)"/>
              </a:rPr>
              <a:t> del trauma, con el fin de </a:t>
            </a:r>
            <a:r>
              <a:rPr lang="en-US" sz="2133" dirty="0" err="1">
                <a:solidFill>
                  <a:srgbClr val="000000"/>
                </a:solidFill>
                <a:latin typeface="Calibri (MS)"/>
                <a:ea typeface="Calibri (MS)"/>
                <a:cs typeface="Calibri (MS)"/>
                <a:sym typeface="Calibri (MS)"/>
              </a:rPr>
              <a:t>orientar</a:t>
            </a:r>
            <a:r>
              <a:rPr lang="en-US" sz="2133" dirty="0">
                <a:solidFill>
                  <a:srgbClr val="000000"/>
                </a:solidFill>
                <a:latin typeface="Calibri (MS)"/>
                <a:ea typeface="Calibri (MS)"/>
                <a:cs typeface="Calibri (MS)"/>
                <a:sym typeface="Calibri (MS)"/>
              </a:rPr>
              <a:t> a </a:t>
            </a:r>
            <a:r>
              <a:rPr lang="en-US" sz="2133" dirty="0" err="1">
                <a:solidFill>
                  <a:srgbClr val="000000"/>
                </a:solidFill>
                <a:latin typeface="Calibri (MS)"/>
                <a:ea typeface="Calibri (MS)"/>
                <a:cs typeface="Calibri (MS)"/>
                <a:sym typeface="Calibri (MS)"/>
              </a:rPr>
              <a:t>quienes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deseen</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brindar</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atención</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específica</a:t>
            </a:r>
            <a:r>
              <a:rPr lang="en-US" sz="2133" dirty="0">
                <a:solidFill>
                  <a:srgbClr val="000000"/>
                </a:solidFill>
                <a:latin typeface="Calibri (MS)"/>
                <a:ea typeface="Calibri (MS)"/>
                <a:cs typeface="Calibri (MS)"/>
                <a:sym typeface="Calibri (MS)"/>
              </a:rPr>
              <a:t> a </a:t>
            </a:r>
            <a:r>
              <a:rPr lang="en-US" sz="2133" dirty="0" err="1">
                <a:solidFill>
                  <a:srgbClr val="000000"/>
                </a:solidFill>
                <a:latin typeface="Calibri (MS)"/>
                <a:ea typeface="Calibri (MS)"/>
                <a:cs typeface="Calibri (MS)"/>
                <a:sym typeface="Calibri (MS)"/>
              </a:rPr>
              <a:t>usuarios</a:t>
            </a:r>
            <a:r>
              <a:rPr lang="en-US" sz="2133" dirty="0">
                <a:solidFill>
                  <a:srgbClr val="000000"/>
                </a:solidFill>
                <a:latin typeface="Calibri (MS)"/>
                <a:ea typeface="Calibri (MS)"/>
                <a:cs typeface="Calibri (MS)"/>
                <a:sym typeface="Calibri (MS)"/>
              </a:rPr>
              <a:t> con </a:t>
            </a:r>
            <a:r>
              <a:rPr lang="en-US" sz="2133" dirty="0" err="1">
                <a:solidFill>
                  <a:srgbClr val="000000"/>
                </a:solidFill>
                <a:latin typeface="Calibri (MS)"/>
                <a:ea typeface="Calibri (MS)"/>
                <a:cs typeface="Calibri (MS)"/>
                <a:sym typeface="Calibri (MS)"/>
              </a:rPr>
              <a:t>antecedentes</a:t>
            </a:r>
            <a:r>
              <a:rPr lang="en-US" sz="2133" dirty="0">
                <a:solidFill>
                  <a:srgbClr val="000000"/>
                </a:solidFill>
                <a:latin typeface="Calibri (MS)"/>
                <a:ea typeface="Calibri (MS)"/>
                <a:cs typeface="Calibri (MS)"/>
                <a:sym typeface="Calibri (MS)"/>
              </a:rPr>
              <a:t> de trauma, </a:t>
            </a:r>
            <a:r>
              <a:rPr lang="en-US" sz="2133" dirty="0" err="1">
                <a:solidFill>
                  <a:srgbClr val="000000"/>
                </a:solidFill>
                <a:latin typeface="Calibri (MS)"/>
                <a:ea typeface="Calibri (MS)"/>
                <a:cs typeface="Calibri (MS)"/>
                <a:sym typeface="Calibri (MS)"/>
              </a:rPr>
              <a:t>como</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los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refugiados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ucranianos</a:t>
            </a:r>
            <a:r>
              <a:rPr lang="en-US" sz="2133" dirty="0">
                <a:solidFill>
                  <a:srgbClr val="000000"/>
                </a:solidFill>
                <a:latin typeface="Calibri (MS)"/>
                <a:ea typeface="Calibri (MS)"/>
                <a:cs typeface="Calibri (MS)"/>
                <a:sym typeface="Calibri (MS)"/>
              </a:rPr>
              <a:t>, y </a:t>
            </a:r>
            <a:r>
              <a:rPr lang="en-US" sz="2133" dirty="0" err="1">
                <a:solidFill>
                  <a:srgbClr val="000000"/>
                </a:solidFill>
                <a:latin typeface="Calibri (MS)"/>
                <a:ea typeface="Calibri (MS)"/>
                <a:cs typeface="Calibri (MS)"/>
                <a:sym typeface="Calibri (MS)"/>
              </a:rPr>
              <a:t>promover</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su</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inclusión</a:t>
            </a:r>
            <a:r>
              <a:rPr lang="en-US" sz="2133" dirty="0">
                <a:solidFill>
                  <a:srgbClr val="000000"/>
                </a:solidFill>
                <a:latin typeface="Calibri (MS)"/>
                <a:ea typeface="Calibri (MS)"/>
                <a:cs typeface="Calibri (MS)"/>
                <a:sym typeface="Calibri (MS)"/>
              </a:rPr>
              <a:t>. Las </a:t>
            </a:r>
            <a:r>
              <a:rPr lang="en-US" sz="2133" dirty="0" err="1">
                <a:solidFill>
                  <a:srgbClr val="000000"/>
                </a:solidFill>
                <a:latin typeface="Calibri (MS)"/>
                <a:ea typeface="Calibri (MS)"/>
                <a:cs typeface="Calibri (MS)"/>
                <a:sym typeface="Calibri (MS)"/>
              </a:rPr>
              <a:t>consecuencias</a:t>
            </a:r>
            <a:r>
              <a:rPr lang="en-US" sz="2133" dirty="0">
                <a:solidFill>
                  <a:srgbClr val="000000"/>
                </a:solidFill>
                <a:latin typeface="Calibri (MS)"/>
                <a:ea typeface="Calibri (MS)"/>
                <a:cs typeface="Calibri (MS)"/>
                <a:sym typeface="Calibri (MS)"/>
              </a:rPr>
              <a:t> del trauma </a:t>
            </a:r>
            <a:r>
              <a:rPr lang="en-US" sz="2133" dirty="0" err="1">
                <a:solidFill>
                  <a:srgbClr val="000000"/>
                </a:solidFill>
                <a:latin typeface="Calibri (MS)"/>
                <a:ea typeface="Calibri (MS)"/>
                <a:cs typeface="Calibri (MS)"/>
                <a:sym typeface="Calibri (MS)"/>
              </a:rPr>
              <a:t>varían</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según</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muchos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factores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como</a:t>
            </a:r>
            <a:r>
              <a:rPr lang="en-US" sz="2133" dirty="0">
                <a:solidFill>
                  <a:srgbClr val="000000"/>
                </a:solidFill>
                <a:latin typeface="Calibri (MS)"/>
                <a:ea typeface="Calibri (MS)"/>
                <a:cs typeface="Calibri (MS)"/>
                <a:sym typeface="Calibri (MS)"/>
              </a:rPr>
              <a:t> la </a:t>
            </a:r>
            <a:r>
              <a:rPr lang="en-US" sz="2133" dirty="0" err="1">
                <a:solidFill>
                  <a:srgbClr val="000000"/>
                </a:solidFill>
                <a:latin typeface="Calibri (MS)"/>
                <a:ea typeface="Calibri (MS)"/>
                <a:cs typeface="Calibri (MS)"/>
                <a:sym typeface="Calibri (MS)"/>
              </a:rPr>
              <a:t>edad</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en</a:t>
            </a:r>
            <a:r>
              <a:rPr lang="en-US" sz="2133" dirty="0">
                <a:solidFill>
                  <a:srgbClr val="000000"/>
                </a:solidFill>
                <a:latin typeface="Calibri (MS)"/>
                <a:ea typeface="Calibri (MS)"/>
                <a:cs typeface="Calibri (MS)"/>
                <a:sym typeface="Calibri (MS)"/>
              </a:rPr>
              <a:t> la que se </a:t>
            </a:r>
            <a:r>
              <a:rPr lang="en-US" sz="2133" dirty="0" err="1">
                <a:solidFill>
                  <a:srgbClr val="000000"/>
                </a:solidFill>
                <a:latin typeface="Calibri (MS)"/>
                <a:ea typeface="Calibri (MS)"/>
                <a:cs typeface="Calibri (MS)"/>
                <a:sym typeface="Calibri (MS)"/>
              </a:rPr>
              <a:t>experimenta</a:t>
            </a:r>
            <a:r>
              <a:rPr lang="en-US" sz="2133" dirty="0">
                <a:solidFill>
                  <a:srgbClr val="000000"/>
                </a:solidFill>
                <a:latin typeface="Calibri (MS)"/>
                <a:ea typeface="Calibri (MS)"/>
                <a:cs typeface="Calibri (MS)"/>
                <a:sym typeface="Calibri (MS)"/>
              </a:rPr>
              <a:t> y </a:t>
            </a:r>
            <a:r>
              <a:rPr lang="en-US" sz="2133" dirty="0" err="1">
                <a:solidFill>
                  <a:srgbClr val="000000"/>
                </a:solidFill>
                <a:latin typeface="Calibri (MS)"/>
                <a:ea typeface="Calibri (MS)"/>
                <a:cs typeface="Calibri (MS)"/>
                <a:sym typeface="Calibri (MS)"/>
              </a:rPr>
              <a:t>sus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características</a:t>
            </a:r>
            <a:r>
              <a:rPr lang="en-US" sz="2133" dirty="0">
                <a:solidFill>
                  <a:srgbClr val="000000"/>
                </a:solidFill>
                <a:latin typeface="Calibri (MS)"/>
                <a:ea typeface="Calibri (MS)"/>
                <a:cs typeface="Calibri (MS)"/>
                <a:sym typeface="Calibri (MS)"/>
              </a:rPr>
              <a:t>. </a:t>
            </a:r>
          </a:p>
        </p:txBody>
      </p:sp>
      <p:pic>
        <p:nvPicPr>
          <p:cNvPr id="7" name="Imagen 6"/>
          <p:cNvPicPr>
            <a:picLocks noChangeAspect="1"/>
          </p:cNvPicPr>
          <p:nvPr/>
        </p:nvPicPr>
        <p:blipFill>
          <a:blip r:embed="rId3"/>
          <a:stretch>
            <a:fillRect/>
          </a:stretch>
        </p:blipFill>
        <p:spPr>
          <a:xfrm>
            <a:off x="7620000" y="193454"/>
            <a:ext cx="1682076" cy="107548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01472" y="3095054"/>
            <a:ext cx="2809389" cy="3100340"/>
            <a:chOff x="0" y="0"/>
            <a:chExt cx="3745852" cy="4133786"/>
          </a:xfrm>
        </p:grpSpPr>
        <p:sp>
          <p:nvSpPr>
            <p:cNvPr id="3" name="Freeform 3"/>
            <p:cNvSpPr/>
            <p:nvPr/>
          </p:nvSpPr>
          <p:spPr>
            <a:xfrm>
              <a:off x="0" y="0"/>
              <a:ext cx="3745738" cy="4133850"/>
            </a:xfrm>
            <a:custGeom>
              <a:avLst/>
              <a:gdLst/>
              <a:ahLst/>
              <a:cxnLst/>
              <a:rect l="l" t="t" r="r" b="b"/>
              <a:pathLst>
                <a:path w="3745738" h="4133850">
                  <a:moveTo>
                    <a:pt x="3597021" y="4133723"/>
                  </a:moveTo>
                  <a:lnTo>
                    <a:pt x="148717" y="4133723"/>
                  </a:lnTo>
                  <a:cubicBezTo>
                    <a:pt x="66802" y="4133723"/>
                    <a:pt x="0" y="4076446"/>
                    <a:pt x="0" y="4006215"/>
                  </a:cubicBezTo>
                  <a:lnTo>
                    <a:pt x="0" y="127635"/>
                  </a:lnTo>
                  <a:cubicBezTo>
                    <a:pt x="0" y="57277"/>
                    <a:pt x="66802" y="0"/>
                    <a:pt x="148717" y="0"/>
                  </a:cubicBezTo>
                  <a:lnTo>
                    <a:pt x="3597021" y="0"/>
                  </a:lnTo>
                  <a:cubicBezTo>
                    <a:pt x="3678936" y="0"/>
                    <a:pt x="3745738" y="57277"/>
                    <a:pt x="3745738" y="127635"/>
                  </a:cubicBezTo>
                  <a:lnTo>
                    <a:pt x="3745738" y="4006215"/>
                  </a:lnTo>
                  <a:cubicBezTo>
                    <a:pt x="3745738" y="4076573"/>
                    <a:pt x="3678936" y="4133850"/>
                    <a:pt x="3597021" y="4133850"/>
                  </a:cubicBezTo>
                  <a:close/>
                </a:path>
              </a:pathLst>
            </a:custGeom>
            <a:solidFill>
              <a:srgbClr val="F7CC05"/>
            </a:solidFill>
          </p:spPr>
        </p:sp>
      </p:grpSp>
      <p:sp>
        <p:nvSpPr>
          <p:cNvPr id="4" name="TextBox 4"/>
          <p:cNvSpPr txBox="1"/>
          <p:nvPr/>
        </p:nvSpPr>
        <p:spPr>
          <a:xfrm>
            <a:off x="459905" y="1121359"/>
            <a:ext cx="8595360" cy="1524000"/>
          </a:xfrm>
          <a:prstGeom prst="rect">
            <a:avLst/>
          </a:prstGeom>
        </p:spPr>
        <p:txBody>
          <a:bodyPr lIns="0" tIns="0" rIns="0" bIns="0" rtlCol="0" anchor="t">
            <a:spAutoFit/>
          </a:bodyPr>
          <a:lstStyle/>
          <a:p>
            <a:pPr marL="0" lvl="0" indent="0" algn="ctr">
              <a:lnSpc>
                <a:spcPts val="5632"/>
              </a:lnSpc>
            </a:pPr>
            <a:r>
              <a:rPr lang="en-US" sz="4693">
                <a:solidFill>
                  <a:srgbClr val="000000"/>
                </a:solidFill>
                <a:latin typeface="Calibri (MS)"/>
                <a:ea typeface="Calibri (MS)"/>
                <a:cs typeface="Calibri (MS)"/>
                <a:sym typeface="Calibri (MS)"/>
              </a:rPr>
              <a:t>Reconocer los signos y síntomas del trauma </a:t>
            </a:r>
          </a:p>
        </p:txBody>
      </p:sp>
      <p:sp>
        <p:nvSpPr>
          <p:cNvPr id="5" name="TextBox 5"/>
          <p:cNvSpPr txBox="1"/>
          <p:nvPr/>
        </p:nvSpPr>
        <p:spPr>
          <a:xfrm>
            <a:off x="890835" y="4426744"/>
            <a:ext cx="2030654" cy="619125"/>
          </a:xfrm>
          <a:prstGeom prst="rect">
            <a:avLst/>
          </a:prstGeom>
        </p:spPr>
        <p:txBody>
          <a:bodyPr lIns="0" tIns="0" rIns="0" bIns="0" rtlCol="0" anchor="t">
            <a:spAutoFit/>
          </a:bodyPr>
          <a:lstStyle/>
          <a:p>
            <a:pPr marL="0" lvl="0" indent="0" algn="l">
              <a:lnSpc>
                <a:spcPts val="2304"/>
              </a:lnSpc>
            </a:pPr>
            <a:r>
              <a:rPr lang="en-US" sz="1920">
                <a:solidFill>
                  <a:srgbClr val="000000"/>
                </a:solidFill>
                <a:latin typeface="Calibri (MS)"/>
                <a:ea typeface="Calibri (MS)"/>
                <a:cs typeface="Calibri (MS)"/>
                <a:sym typeface="Calibri (MS)"/>
              </a:rPr>
              <a:t>o Signos de comportamiento </a:t>
            </a:r>
          </a:p>
        </p:txBody>
      </p:sp>
      <p:grpSp>
        <p:nvGrpSpPr>
          <p:cNvPr id="6" name="Group 6"/>
          <p:cNvGrpSpPr/>
          <p:nvPr/>
        </p:nvGrpSpPr>
        <p:grpSpPr>
          <a:xfrm>
            <a:off x="6507242" y="3075461"/>
            <a:ext cx="2809389" cy="3100340"/>
            <a:chOff x="0" y="0"/>
            <a:chExt cx="3745852" cy="4133786"/>
          </a:xfrm>
        </p:grpSpPr>
        <p:sp>
          <p:nvSpPr>
            <p:cNvPr id="7" name="Freeform 7"/>
            <p:cNvSpPr/>
            <p:nvPr/>
          </p:nvSpPr>
          <p:spPr>
            <a:xfrm>
              <a:off x="0" y="0"/>
              <a:ext cx="3745738" cy="4133850"/>
            </a:xfrm>
            <a:custGeom>
              <a:avLst/>
              <a:gdLst/>
              <a:ahLst/>
              <a:cxnLst/>
              <a:rect l="l" t="t" r="r" b="b"/>
              <a:pathLst>
                <a:path w="3745738" h="4133850">
                  <a:moveTo>
                    <a:pt x="3597021" y="4133723"/>
                  </a:moveTo>
                  <a:lnTo>
                    <a:pt x="148717" y="4133723"/>
                  </a:lnTo>
                  <a:cubicBezTo>
                    <a:pt x="66802" y="4133723"/>
                    <a:pt x="0" y="4076446"/>
                    <a:pt x="0" y="4006215"/>
                  </a:cubicBezTo>
                  <a:lnTo>
                    <a:pt x="0" y="127635"/>
                  </a:lnTo>
                  <a:cubicBezTo>
                    <a:pt x="0" y="57277"/>
                    <a:pt x="66802" y="0"/>
                    <a:pt x="148717" y="0"/>
                  </a:cubicBezTo>
                  <a:lnTo>
                    <a:pt x="3597021" y="0"/>
                  </a:lnTo>
                  <a:cubicBezTo>
                    <a:pt x="3678936" y="0"/>
                    <a:pt x="3745738" y="57277"/>
                    <a:pt x="3745738" y="127635"/>
                  </a:cubicBezTo>
                  <a:lnTo>
                    <a:pt x="3745738" y="4006215"/>
                  </a:lnTo>
                  <a:cubicBezTo>
                    <a:pt x="3745738" y="4076573"/>
                    <a:pt x="3678936" y="4133850"/>
                    <a:pt x="3597021" y="4133850"/>
                  </a:cubicBezTo>
                  <a:close/>
                </a:path>
              </a:pathLst>
            </a:custGeom>
            <a:solidFill>
              <a:srgbClr val="F7CC05"/>
            </a:solidFill>
          </p:spPr>
        </p:sp>
      </p:grpSp>
      <p:grpSp>
        <p:nvGrpSpPr>
          <p:cNvPr id="8" name="Group 8"/>
          <p:cNvGrpSpPr/>
          <p:nvPr/>
        </p:nvGrpSpPr>
        <p:grpSpPr>
          <a:xfrm>
            <a:off x="3491313" y="3109417"/>
            <a:ext cx="2809389" cy="3100340"/>
            <a:chOff x="0" y="0"/>
            <a:chExt cx="3745852" cy="4133786"/>
          </a:xfrm>
        </p:grpSpPr>
        <p:sp>
          <p:nvSpPr>
            <p:cNvPr id="9" name="Freeform 9"/>
            <p:cNvSpPr/>
            <p:nvPr/>
          </p:nvSpPr>
          <p:spPr>
            <a:xfrm>
              <a:off x="0" y="0"/>
              <a:ext cx="3745738" cy="4133850"/>
            </a:xfrm>
            <a:custGeom>
              <a:avLst/>
              <a:gdLst/>
              <a:ahLst/>
              <a:cxnLst/>
              <a:rect l="l" t="t" r="r" b="b"/>
              <a:pathLst>
                <a:path w="3745738" h="4133850">
                  <a:moveTo>
                    <a:pt x="3597021" y="4133723"/>
                  </a:moveTo>
                  <a:lnTo>
                    <a:pt x="148717" y="4133723"/>
                  </a:lnTo>
                  <a:cubicBezTo>
                    <a:pt x="66802" y="4133723"/>
                    <a:pt x="0" y="4076446"/>
                    <a:pt x="0" y="4006215"/>
                  </a:cubicBezTo>
                  <a:lnTo>
                    <a:pt x="0" y="127635"/>
                  </a:lnTo>
                  <a:cubicBezTo>
                    <a:pt x="0" y="57277"/>
                    <a:pt x="66802" y="0"/>
                    <a:pt x="148717" y="0"/>
                  </a:cubicBezTo>
                  <a:lnTo>
                    <a:pt x="3597021" y="0"/>
                  </a:lnTo>
                  <a:cubicBezTo>
                    <a:pt x="3678936" y="0"/>
                    <a:pt x="3745738" y="57277"/>
                    <a:pt x="3745738" y="127635"/>
                  </a:cubicBezTo>
                  <a:lnTo>
                    <a:pt x="3745738" y="4006215"/>
                  </a:lnTo>
                  <a:cubicBezTo>
                    <a:pt x="3745738" y="4076573"/>
                    <a:pt x="3678936" y="4133850"/>
                    <a:pt x="3597021" y="4133850"/>
                  </a:cubicBezTo>
                  <a:close/>
                </a:path>
              </a:pathLst>
            </a:custGeom>
            <a:solidFill>
              <a:srgbClr val="F7CC05"/>
            </a:solidFill>
          </p:spPr>
        </p:sp>
      </p:grpSp>
      <p:sp>
        <p:nvSpPr>
          <p:cNvPr id="10" name="TextBox 10"/>
          <p:cNvSpPr txBox="1"/>
          <p:nvPr/>
        </p:nvSpPr>
        <p:spPr>
          <a:xfrm>
            <a:off x="3880676" y="4405817"/>
            <a:ext cx="2030654" cy="619125"/>
          </a:xfrm>
          <a:prstGeom prst="rect">
            <a:avLst/>
          </a:prstGeom>
        </p:spPr>
        <p:txBody>
          <a:bodyPr lIns="0" tIns="0" rIns="0" bIns="0" rtlCol="0" anchor="t">
            <a:spAutoFit/>
          </a:bodyPr>
          <a:lstStyle/>
          <a:p>
            <a:pPr marL="0" lvl="0" indent="0" algn="l">
              <a:lnSpc>
                <a:spcPts val="2304"/>
              </a:lnSpc>
            </a:pPr>
            <a:r>
              <a:rPr lang="en-US" sz="1920">
                <a:solidFill>
                  <a:srgbClr val="000000"/>
                </a:solidFill>
                <a:latin typeface="Calibri (MS)"/>
                <a:ea typeface="Calibri (MS)"/>
                <a:cs typeface="Calibri (MS)"/>
                <a:sym typeface="Calibri (MS)"/>
              </a:rPr>
              <a:t>o Signos emocionales </a:t>
            </a:r>
          </a:p>
        </p:txBody>
      </p:sp>
      <p:sp>
        <p:nvSpPr>
          <p:cNvPr id="11" name="TextBox 11"/>
          <p:cNvSpPr txBox="1"/>
          <p:nvPr/>
        </p:nvSpPr>
        <p:spPr>
          <a:xfrm>
            <a:off x="6896605" y="4405817"/>
            <a:ext cx="2030654" cy="333375"/>
          </a:xfrm>
          <a:prstGeom prst="rect">
            <a:avLst/>
          </a:prstGeom>
        </p:spPr>
        <p:txBody>
          <a:bodyPr lIns="0" tIns="0" rIns="0" bIns="0" rtlCol="0" anchor="t">
            <a:spAutoFit/>
          </a:bodyPr>
          <a:lstStyle/>
          <a:p>
            <a:pPr marL="0" lvl="0" indent="0" algn="l">
              <a:lnSpc>
                <a:spcPts val="2304"/>
              </a:lnSpc>
            </a:pPr>
            <a:r>
              <a:rPr lang="en-US" sz="1920">
                <a:solidFill>
                  <a:srgbClr val="000000"/>
                </a:solidFill>
                <a:latin typeface="Calibri (MS)"/>
                <a:ea typeface="Calibri (MS)"/>
                <a:cs typeface="Calibri (MS)"/>
                <a:sym typeface="Calibri (MS)"/>
              </a:rPr>
              <a:t>o Signos físicos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9753600" cy="7315200"/>
            <a:chOff x="0" y="0"/>
            <a:chExt cx="13004800" cy="9753600"/>
          </a:xfrm>
        </p:grpSpPr>
        <p:sp>
          <p:nvSpPr>
            <p:cNvPr id="3" name="Freeform 3"/>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lnTo>
                    <a:pt x="0" y="0"/>
                  </a:lnTo>
                  <a:close/>
                </a:path>
              </a:pathLst>
            </a:custGeom>
            <a:blipFill>
              <a:blip r:embed="rId2"/>
              <a:stretch>
                <a:fillRect l="-29579" r="-63009"/>
              </a:stretch>
            </a:blipFill>
          </p:spPr>
        </p:sp>
      </p:grpSp>
      <p:sp>
        <p:nvSpPr>
          <p:cNvPr id="6" name="TextBox 6"/>
          <p:cNvSpPr txBox="1"/>
          <p:nvPr/>
        </p:nvSpPr>
        <p:spPr>
          <a:xfrm>
            <a:off x="768925" y="2240718"/>
            <a:ext cx="8595360" cy="3667125"/>
          </a:xfrm>
          <a:prstGeom prst="rect">
            <a:avLst/>
          </a:prstGeom>
        </p:spPr>
        <p:txBody>
          <a:bodyPr lIns="0" tIns="0" rIns="0" bIns="0" rtlCol="0" anchor="t">
            <a:spAutoFit/>
          </a:bodyPr>
          <a:lstStyle/>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Irritabilidad</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Agresión</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Aislamiento</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Disociación</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Mala concentración</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Asunción de riesgos</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Consumo de sustancias</a:t>
            </a:r>
          </a:p>
        </p:txBody>
      </p:sp>
      <p:sp>
        <p:nvSpPr>
          <p:cNvPr id="7" name="TextBox 7"/>
          <p:cNvSpPr txBox="1"/>
          <p:nvPr/>
        </p:nvSpPr>
        <p:spPr>
          <a:xfrm>
            <a:off x="133952" y="234505"/>
            <a:ext cx="7687253" cy="685800"/>
          </a:xfrm>
          <a:prstGeom prst="rect">
            <a:avLst/>
          </a:prstGeom>
        </p:spPr>
        <p:txBody>
          <a:bodyPr lIns="0" tIns="0" rIns="0" bIns="0" rtlCol="0" anchor="t">
            <a:spAutoFit/>
          </a:bodyPr>
          <a:lstStyle/>
          <a:p>
            <a:pPr marL="0" lvl="0" indent="0" algn="ctr">
              <a:lnSpc>
                <a:spcPts val="4796"/>
              </a:lnSpc>
            </a:pPr>
            <a:r>
              <a:rPr lang="en-US" sz="3997">
                <a:solidFill>
                  <a:srgbClr val="000000"/>
                </a:solidFill>
                <a:latin typeface="Calibri (MS)"/>
                <a:ea typeface="Calibri (MS)"/>
                <a:cs typeface="Calibri (MS)"/>
                <a:sym typeface="Calibri (MS)"/>
              </a:rPr>
              <a:t>Señales conductuales/emocionales</a:t>
            </a:r>
          </a:p>
        </p:txBody>
      </p:sp>
      <p:pic>
        <p:nvPicPr>
          <p:cNvPr id="8" name="Imagen 7"/>
          <p:cNvPicPr>
            <a:picLocks noChangeAspect="1"/>
          </p:cNvPicPr>
          <p:nvPr/>
        </p:nvPicPr>
        <p:blipFill>
          <a:blip r:embed="rId3"/>
          <a:stretch>
            <a:fillRect/>
          </a:stretch>
        </p:blipFill>
        <p:spPr>
          <a:xfrm>
            <a:off x="7836971" y="76200"/>
            <a:ext cx="1682642" cy="1072989"/>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9753600" cy="7315200"/>
            <a:chOff x="0" y="0"/>
            <a:chExt cx="13004800" cy="9753600"/>
          </a:xfrm>
        </p:grpSpPr>
        <p:sp>
          <p:nvSpPr>
            <p:cNvPr id="3" name="Freeform 3"/>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lnTo>
                    <a:pt x="0" y="0"/>
                  </a:lnTo>
                  <a:close/>
                </a:path>
              </a:pathLst>
            </a:custGeom>
            <a:blipFill>
              <a:blip r:embed="rId2"/>
              <a:stretch>
                <a:fillRect l="-29579" r="-63009"/>
              </a:stretch>
            </a:blipFill>
          </p:spPr>
        </p:sp>
      </p:grpSp>
      <p:sp>
        <p:nvSpPr>
          <p:cNvPr id="6" name="TextBox 6"/>
          <p:cNvSpPr txBox="1"/>
          <p:nvPr/>
        </p:nvSpPr>
        <p:spPr>
          <a:xfrm>
            <a:off x="768925" y="2240718"/>
            <a:ext cx="8595360" cy="2638425"/>
          </a:xfrm>
          <a:prstGeom prst="rect">
            <a:avLst/>
          </a:prstGeom>
        </p:spPr>
        <p:txBody>
          <a:bodyPr lIns="0" tIns="0" rIns="0" bIns="0" rtlCol="0" anchor="t">
            <a:spAutoFit/>
          </a:bodyPr>
          <a:lstStyle/>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Hematomas</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Quemaduras</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Lesiones inexplicables</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Dolor crónico</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Fatiga</a:t>
            </a:r>
          </a:p>
        </p:txBody>
      </p:sp>
      <p:sp>
        <p:nvSpPr>
          <p:cNvPr id="7" name="TextBox 7"/>
          <p:cNvSpPr txBox="1"/>
          <p:nvPr/>
        </p:nvSpPr>
        <p:spPr>
          <a:xfrm>
            <a:off x="-1666894" y="582339"/>
            <a:ext cx="8595360" cy="809625"/>
          </a:xfrm>
          <a:prstGeom prst="rect">
            <a:avLst/>
          </a:prstGeom>
        </p:spPr>
        <p:txBody>
          <a:bodyPr lIns="0" tIns="0" rIns="0" bIns="0" rtlCol="0" anchor="t">
            <a:spAutoFit/>
          </a:bodyPr>
          <a:lstStyle/>
          <a:p>
            <a:pPr marL="0" lvl="0" indent="0" algn="ctr">
              <a:lnSpc>
                <a:spcPts val="5632"/>
              </a:lnSpc>
            </a:pPr>
            <a:r>
              <a:rPr lang="en-US" sz="4693">
                <a:solidFill>
                  <a:srgbClr val="000000"/>
                </a:solidFill>
                <a:latin typeface="Calibri (MS)"/>
                <a:ea typeface="Calibri (MS)"/>
                <a:cs typeface="Calibri (MS)"/>
                <a:sym typeface="Calibri (MS)"/>
              </a:rPr>
              <a:t>Signos físicos</a:t>
            </a:r>
          </a:p>
        </p:txBody>
      </p:sp>
      <p:pic>
        <p:nvPicPr>
          <p:cNvPr id="8" name="Imagen 7"/>
          <p:cNvPicPr>
            <a:picLocks noChangeAspect="1"/>
          </p:cNvPicPr>
          <p:nvPr/>
        </p:nvPicPr>
        <p:blipFill>
          <a:blip r:embed="rId3"/>
          <a:stretch>
            <a:fillRect/>
          </a:stretch>
        </p:blipFill>
        <p:spPr>
          <a:xfrm>
            <a:off x="7848600" y="198975"/>
            <a:ext cx="1682642" cy="1072989"/>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911758" y="2674534"/>
            <a:ext cx="1304496" cy="2857471"/>
            <a:chOff x="0" y="0"/>
            <a:chExt cx="1739329" cy="3809962"/>
          </a:xfrm>
        </p:grpSpPr>
        <p:sp>
          <p:nvSpPr>
            <p:cNvPr id="3" name="Freeform 3"/>
            <p:cNvSpPr/>
            <p:nvPr/>
          </p:nvSpPr>
          <p:spPr>
            <a:xfrm>
              <a:off x="0" y="0"/>
              <a:ext cx="1739392" cy="3810000"/>
            </a:xfrm>
            <a:custGeom>
              <a:avLst/>
              <a:gdLst/>
              <a:ahLst/>
              <a:cxnLst/>
              <a:rect l="l" t="t" r="r" b="b"/>
              <a:pathLst>
                <a:path w="1739392" h="3810000">
                  <a:moveTo>
                    <a:pt x="0" y="0"/>
                  </a:moveTo>
                  <a:lnTo>
                    <a:pt x="1739392" y="0"/>
                  </a:lnTo>
                  <a:lnTo>
                    <a:pt x="1739392" y="3810000"/>
                  </a:lnTo>
                  <a:lnTo>
                    <a:pt x="0" y="3810000"/>
                  </a:lnTo>
                  <a:lnTo>
                    <a:pt x="0" y="0"/>
                  </a:lnTo>
                  <a:close/>
                </a:path>
              </a:pathLst>
            </a:custGeom>
            <a:blipFill>
              <a:blip r:embed="rId2"/>
              <a:stretch>
                <a:fillRect l="-214517" r="-247945"/>
              </a:stretch>
            </a:blipFill>
          </p:spPr>
        </p:sp>
      </p:grpSp>
      <p:grpSp>
        <p:nvGrpSpPr>
          <p:cNvPr id="4" name="Group 4"/>
          <p:cNvGrpSpPr/>
          <p:nvPr/>
        </p:nvGrpSpPr>
        <p:grpSpPr>
          <a:xfrm>
            <a:off x="2558167" y="2674534"/>
            <a:ext cx="1304496" cy="2857471"/>
            <a:chOff x="0" y="0"/>
            <a:chExt cx="1739329" cy="3809962"/>
          </a:xfrm>
        </p:grpSpPr>
        <p:sp>
          <p:nvSpPr>
            <p:cNvPr id="5" name="Freeform 5"/>
            <p:cNvSpPr/>
            <p:nvPr/>
          </p:nvSpPr>
          <p:spPr>
            <a:xfrm>
              <a:off x="0" y="0"/>
              <a:ext cx="1739392" cy="3810000"/>
            </a:xfrm>
            <a:custGeom>
              <a:avLst/>
              <a:gdLst/>
              <a:ahLst/>
              <a:cxnLst/>
              <a:rect l="l" t="t" r="r" b="b"/>
              <a:pathLst>
                <a:path w="1739392" h="3810000">
                  <a:moveTo>
                    <a:pt x="0" y="0"/>
                  </a:moveTo>
                  <a:lnTo>
                    <a:pt x="1739392" y="0"/>
                  </a:lnTo>
                  <a:lnTo>
                    <a:pt x="1739392" y="3810000"/>
                  </a:lnTo>
                  <a:lnTo>
                    <a:pt x="0" y="3810000"/>
                  </a:lnTo>
                  <a:lnTo>
                    <a:pt x="0" y="0"/>
                  </a:lnTo>
                  <a:close/>
                </a:path>
              </a:pathLst>
            </a:custGeom>
            <a:blipFill>
              <a:blip r:embed="rId2"/>
              <a:stretch>
                <a:fillRect l="-214517" r="-247945"/>
              </a:stretch>
            </a:blipFill>
          </p:spPr>
        </p:sp>
      </p:grpSp>
      <p:grpSp>
        <p:nvGrpSpPr>
          <p:cNvPr id="6" name="Group 6"/>
          <p:cNvGrpSpPr/>
          <p:nvPr/>
        </p:nvGrpSpPr>
        <p:grpSpPr>
          <a:xfrm>
            <a:off x="4224557" y="2683478"/>
            <a:ext cx="1304496" cy="2857471"/>
            <a:chOff x="0" y="0"/>
            <a:chExt cx="1739329" cy="3809962"/>
          </a:xfrm>
        </p:grpSpPr>
        <p:sp>
          <p:nvSpPr>
            <p:cNvPr id="7" name="Freeform 7"/>
            <p:cNvSpPr/>
            <p:nvPr/>
          </p:nvSpPr>
          <p:spPr>
            <a:xfrm>
              <a:off x="0" y="0"/>
              <a:ext cx="1739392" cy="3810000"/>
            </a:xfrm>
            <a:custGeom>
              <a:avLst/>
              <a:gdLst/>
              <a:ahLst/>
              <a:cxnLst/>
              <a:rect l="l" t="t" r="r" b="b"/>
              <a:pathLst>
                <a:path w="1739392" h="3810000">
                  <a:moveTo>
                    <a:pt x="0" y="0"/>
                  </a:moveTo>
                  <a:lnTo>
                    <a:pt x="1739392" y="0"/>
                  </a:lnTo>
                  <a:lnTo>
                    <a:pt x="1739392" y="3810000"/>
                  </a:lnTo>
                  <a:lnTo>
                    <a:pt x="0" y="3810000"/>
                  </a:lnTo>
                  <a:lnTo>
                    <a:pt x="0" y="0"/>
                  </a:lnTo>
                  <a:close/>
                </a:path>
              </a:pathLst>
            </a:custGeom>
            <a:blipFill>
              <a:blip r:embed="rId2"/>
              <a:stretch>
                <a:fillRect l="-214517" r="-247945"/>
              </a:stretch>
            </a:blipFill>
          </p:spPr>
        </p:sp>
      </p:grpSp>
      <p:sp>
        <p:nvSpPr>
          <p:cNvPr id="8" name="TextBox 8"/>
          <p:cNvSpPr txBox="1"/>
          <p:nvPr/>
        </p:nvSpPr>
        <p:spPr>
          <a:xfrm>
            <a:off x="579120" y="753466"/>
            <a:ext cx="8595360" cy="809625"/>
          </a:xfrm>
          <a:prstGeom prst="rect">
            <a:avLst/>
          </a:prstGeom>
        </p:spPr>
        <p:txBody>
          <a:bodyPr lIns="0" tIns="0" rIns="0" bIns="0" rtlCol="0" anchor="t">
            <a:spAutoFit/>
          </a:bodyPr>
          <a:lstStyle/>
          <a:p>
            <a:pPr marL="0" lvl="0" indent="0" algn="ctr">
              <a:lnSpc>
                <a:spcPts val="5632"/>
              </a:lnSpc>
            </a:pPr>
            <a:r>
              <a:rPr lang="en-US" sz="4693">
                <a:solidFill>
                  <a:srgbClr val="000000"/>
                </a:solidFill>
                <a:latin typeface="Calibri (MS)"/>
                <a:ea typeface="Calibri (MS)"/>
                <a:cs typeface="Calibri (MS)"/>
                <a:sym typeface="Calibri (MS)"/>
              </a:rPr>
              <a:t>Trauma migratorio</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6841"/>
            <a:ext cx="9753600" cy="7315200"/>
            <a:chOff x="0" y="0"/>
            <a:chExt cx="13004800" cy="9753600"/>
          </a:xfrm>
        </p:grpSpPr>
        <p:sp>
          <p:nvSpPr>
            <p:cNvPr id="3" name="Freeform 3"/>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lnTo>
                    <a:pt x="0" y="0"/>
                  </a:lnTo>
                  <a:close/>
                </a:path>
              </a:pathLst>
            </a:custGeom>
            <a:blipFill>
              <a:blip r:embed="rId2"/>
              <a:stretch>
                <a:fillRect l="-29579" r="-63009"/>
              </a:stretch>
            </a:blipFill>
          </p:spPr>
        </p:sp>
      </p:grpSp>
      <p:sp>
        <p:nvSpPr>
          <p:cNvPr id="6" name="TextBox 6"/>
          <p:cNvSpPr txBox="1"/>
          <p:nvPr/>
        </p:nvSpPr>
        <p:spPr>
          <a:xfrm>
            <a:off x="579120" y="2286610"/>
            <a:ext cx="8595360" cy="3286125"/>
          </a:xfrm>
          <a:prstGeom prst="rect">
            <a:avLst/>
          </a:prstGeom>
        </p:spPr>
        <p:txBody>
          <a:bodyPr lIns="0" tIns="0" rIns="0" bIns="0" rtlCol="0" anchor="t">
            <a:spAutoFit/>
          </a:bodyPr>
          <a:lstStyle/>
          <a:p>
            <a:pPr marL="274544" lvl="1" indent="-137272" algn="just">
              <a:lnSpc>
                <a:spcPts val="2559"/>
              </a:lnSpc>
              <a:buFont typeface="Arial"/>
              <a:buChar char="•"/>
            </a:pPr>
            <a:r>
              <a:rPr lang="en-US" sz="2133">
                <a:solidFill>
                  <a:srgbClr val="000000"/>
                </a:solidFill>
                <a:latin typeface="Calibri (MS)"/>
                <a:ea typeface="Calibri (MS)"/>
                <a:cs typeface="Calibri (MS)"/>
                <a:sym typeface="Calibri (MS)"/>
              </a:rPr>
              <a:t>Los refugiados ucranianos pueden estar lidiando con traumas psicológicos, pérdidas y la adaptación a un nuevo país. La migración, en sus múltiples formas, es una constante en la historia de la humanidad. Sin embargo, en las sociedades contemporáneas, adquiere una complejidad sin precedentes, especialmente cuando no es resultado de la libre elección, sino de la necesidad impuesta por la guerra, la persecución, la pobreza o los desastres ambientales. En estos casos, la experiencia migratoria se percibe no solo como un evento de cambio geográfico y cultural, sino como un proceso potencialmente traumático, capaz de impactar profundamente la identidad, el equilibrio psicológico y la calidad de vida del migrante. </a:t>
            </a:r>
          </a:p>
        </p:txBody>
      </p:sp>
      <p:sp>
        <p:nvSpPr>
          <p:cNvPr id="7" name="TextBox 7"/>
          <p:cNvSpPr txBox="1"/>
          <p:nvPr/>
        </p:nvSpPr>
        <p:spPr>
          <a:xfrm>
            <a:off x="274882" y="753466"/>
            <a:ext cx="8595360" cy="809625"/>
          </a:xfrm>
          <a:prstGeom prst="rect">
            <a:avLst/>
          </a:prstGeom>
        </p:spPr>
        <p:txBody>
          <a:bodyPr lIns="0" tIns="0" rIns="0" bIns="0" rtlCol="0" anchor="t">
            <a:spAutoFit/>
          </a:bodyPr>
          <a:lstStyle/>
          <a:p>
            <a:pPr marL="0" lvl="0" indent="0" algn="ctr">
              <a:lnSpc>
                <a:spcPts val="5632"/>
              </a:lnSpc>
            </a:pPr>
            <a:r>
              <a:rPr lang="en-US" sz="4693">
                <a:solidFill>
                  <a:srgbClr val="000000"/>
                </a:solidFill>
                <a:latin typeface="Calibri (MS)"/>
                <a:ea typeface="Calibri (MS)"/>
                <a:cs typeface="Calibri (MS)"/>
                <a:sym typeface="Calibri (MS)"/>
              </a:rPr>
              <a:t>Trauma y adaptación</a:t>
            </a:r>
          </a:p>
        </p:txBody>
      </p:sp>
      <p:pic>
        <p:nvPicPr>
          <p:cNvPr id="8" name="Imagen 7"/>
          <p:cNvPicPr>
            <a:picLocks noChangeAspect="1"/>
          </p:cNvPicPr>
          <p:nvPr/>
        </p:nvPicPr>
        <p:blipFill>
          <a:blip r:embed="rId3"/>
          <a:stretch>
            <a:fillRect/>
          </a:stretch>
        </p:blipFill>
        <p:spPr>
          <a:xfrm>
            <a:off x="7772400" y="152400"/>
            <a:ext cx="1682642" cy="1072989"/>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6841"/>
            <a:ext cx="9753600" cy="7315200"/>
            <a:chOff x="0" y="0"/>
            <a:chExt cx="13004800" cy="9753600"/>
          </a:xfrm>
        </p:grpSpPr>
        <p:sp>
          <p:nvSpPr>
            <p:cNvPr id="3" name="Freeform 3"/>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lnTo>
                    <a:pt x="0" y="0"/>
                  </a:lnTo>
                  <a:close/>
                </a:path>
              </a:pathLst>
            </a:custGeom>
            <a:blipFill>
              <a:blip r:embed="rId2"/>
              <a:stretch>
                <a:fillRect l="-29579" r="-63009"/>
              </a:stretch>
            </a:blipFill>
          </p:spPr>
        </p:sp>
      </p:grpSp>
      <p:sp>
        <p:nvSpPr>
          <p:cNvPr id="6" name="TextBox 6"/>
          <p:cNvSpPr txBox="1"/>
          <p:nvPr/>
        </p:nvSpPr>
        <p:spPr>
          <a:xfrm>
            <a:off x="453847" y="758695"/>
            <a:ext cx="6702800" cy="5553075"/>
          </a:xfrm>
          <a:prstGeom prst="rect">
            <a:avLst/>
          </a:prstGeom>
        </p:spPr>
        <p:txBody>
          <a:bodyPr lIns="0" tIns="0" rIns="0" bIns="0" rtlCol="0" anchor="t">
            <a:spAutoFit/>
          </a:bodyPr>
          <a:lstStyle/>
          <a:p>
            <a:pPr marL="274544" lvl="1" indent="-137272" algn="just">
              <a:lnSpc>
                <a:spcPts val="2559"/>
              </a:lnSpc>
              <a:buFont typeface="Arial"/>
              <a:buChar char="•"/>
            </a:pPr>
            <a:r>
              <a:rPr lang="en-US" sz="2133">
                <a:solidFill>
                  <a:srgbClr val="000000"/>
                </a:solidFill>
                <a:latin typeface="Calibri (MS)"/>
                <a:ea typeface="Calibri (MS)"/>
                <a:cs typeface="Calibri (MS)"/>
                <a:sym typeface="Calibri (MS)"/>
              </a:rPr>
              <a:t>El trauma migratorio no es un evento aislado, sino un conjunto complejo de experiencias que abarca múltiples fases del proceso migratorio: la partida, el viaje y la integración en un nuevo contexto. La partida suele ir acompañada de una ruptura con la patria, la cultura y los lazos emocionales. Esta separación puede generar sentimientos de culpa, nostalgia y duelo no resuelto. El viaje, especialmente para los migrantes forzados, puede estar marcado por la violencia, el abuso, la privación y situaciones de extremo peligro. Finalmente, la llegada a un país extranjero exige una redefinición de la identidad: el migrante se enfrenta a la diversidad lingüística, cultural y social, a menudo en un contexto marcado por la discriminación, la marginación y la precariedad. </a:t>
            </a:r>
          </a:p>
          <a:p>
            <a:pPr marL="274544" lvl="1" indent="-137272" algn="just">
              <a:lnSpc>
                <a:spcPts val="2559"/>
              </a:lnSpc>
              <a:buFont typeface="Arial"/>
              <a:buChar char="•"/>
            </a:pPr>
            <a:r>
              <a:rPr lang="en-US" sz="2133">
                <a:solidFill>
                  <a:srgbClr val="000000"/>
                </a:solidFill>
                <a:latin typeface="Calibri (MS)"/>
                <a:ea typeface="Calibri (MS)"/>
                <a:cs typeface="Calibri (MS)"/>
                <a:sym typeface="Calibri (MS)"/>
              </a:rPr>
              <a:t>Los procesos migratorios se desarrollan en tres fases distintas pero interconectadas: premigración, migración y postmigración. </a:t>
            </a:r>
          </a:p>
        </p:txBody>
      </p:sp>
      <p:pic>
        <p:nvPicPr>
          <p:cNvPr id="7" name="Imagen 6"/>
          <p:cNvPicPr>
            <a:picLocks noChangeAspect="1"/>
          </p:cNvPicPr>
          <p:nvPr/>
        </p:nvPicPr>
        <p:blipFill>
          <a:blip r:embed="rId3"/>
          <a:stretch>
            <a:fillRect/>
          </a:stretch>
        </p:blipFill>
        <p:spPr>
          <a:xfrm>
            <a:off x="7772400" y="222200"/>
            <a:ext cx="1682642" cy="1072989"/>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88022" y="682095"/>
            <a:ext cx="7015087" cy="974318"/>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95250"/>
              <a:ext cx="11704320" cy="1720850"/>
            </a:xfrm>
            <a:prstGeom prst="rect">
              <a:avLst/>
            </a:prstGeom>
          </p:spPr>
          <p:txBody>
            <a:bodyPr lIns="0" tIns="0" rIns="0" bIns="0" rtlCol="0" anchor="ctr"/>
            <a:lstStyle/>
            <a:p>
              <a:pPr marL="0" lvl="0" indent="0" algn="ctr">
                <a:lnSpc>
                  <a:spcPts val="5632"/>
                </a:lnSpc>
              </a:pPr>
              <a:r>
                <a:rPr lang="en-US" sz="4693">
                  <a:solidFill>
                    <a:srgbClr val="000000"/>
                  </a:solidFill>
                  <a:latin typeface="Calibri (MS)"/>
                  <a:ea typeface="Calibri (MS)"/>
                  <a:cs typeface="Calibri (MS)"/>
                  <a:sym typeface="Calibri (MS)"/>
                </a:rPr>
                <a:t>Trauma previo a la migración</a:t>
              </a:r>
            </a:p>
          </p:txBody>
        </p:sp>
      </p:grpSp>
      <p:grpSp>
        <p:nvGrpSpPr>
          <p:cNvPr id="7" name="Group 7"/>
          <p:cNvGrpSpPr/>
          <p:nvPr/>
        </p:nvGrpSpPr>
        <p:grpSpPr>
          <a:xfrm>
            <a:off x="7915199" y="2173424"/>
            <a:ext cx="1304496" cy="2857471"/>
            <a:chOff x="0" y="0"/>
            <a:chExt cx="1739329" cy="3809962"/>
          </a:xfrm>
        </p:grpSpPr>
        <p:sp>
          <p:nvSpPr>
            <p:cNvPr id="8" name="Freeform 8"/>
            <p:cNvSpPr/>
            <p:nvPr/>
          </p:nvSpPr>
          <p:spPr>
            <a:xfrm>
              <a:off x="0" y="0"/>
              <a:ext cx="1739392" cy="3810000"/>
            </a:xfrm>
            <a:custGeom>
              <a:avLst/>
              <a:gdLst/>
              <a:ahLst/>
              <a:cxnLst/>
              <a:rect l="l" t="t" r="r" b="b"/>
              <a:pathLst>
                <a:path w="1739392" h="3810000">
                  <a:moveTo>
                    <a:pt x="0" y="0"/>
                  </a:moveTo>
                  <a:lnTo>
                    <a:pt x="1739392" y="0"/>
                  </a:lnTo>
                  <a:lnTo>
                    <a:pt x="1739392" y="3810000"/>
                  </a:lnTo>
                  <a:lnTo>
                    <a:pt x="0" y="3810000"/>
                  </a:lnTo>
                  <a:lnTo>
                    <a:pt x="0" y="0"/>
                  </a:lnTo>
                  <a:close/>
                </a:path>
              </a:pathLst>
            </a:custGeom>
            <a:blipFill>
              <a:blip r:embed="rId3"/>
              <a:stretch>
                <a:fillRect l="-214517" r="-247945"/>
              </a:stretch>
            </a:blipFill>
          </p:spPr>
        </p:sp>
      </p:grpSp>
      <p:sp>
        <p:nvSpPr>
          <p:cNvPr id="9" name="TextBox 9"/>
          <p:cNvSpPr txBox="1"/>
          <p:nvPr/>
        </p:nvSpPr>
        <p:spPr>
          <a:xfrm>
            <a:off x="579120" y="2258616"/>
            <a:ext cx="7062692" cy="3152775"/>
          </a:xfrm>
          <a:prstGeom prst="rect">
            <a:avLst/>
          </a:prstGeom>
        </p:spPr>
        <p:txBody>
          <a:bodyPr lIns="0" tIns="0" rIns="0" bIns="0" rtlCol="0" anchor="t">
            <a:spAutoFit/>
          </a:bodyPr>
          <a:lstStyle/>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Exposición a la guerra</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Persecución</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Violencia</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Pérdida</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Alto riesgo de ansiedad, depresión, TEPT y crisis de identidad. </a:t>
            </a:r>
          </a:p>
        </p:txBody>
      </p:sp>
      <p:pic>
        <p:nvPicPr>
          <p:cNvPr id="10" name="Imagen 9"/>
          <p:cNvPicPr>
            <a:picLocks noChangeAspect="1"/>
          </p:cNvPicPr>
          <p:nvPr/>
        </p:nvPicPr>
        <p:blipFill>
          <a:blip r:embed="rId4"/>
          <a:stretch>
            <a:fillRect/>
          </a:stretch>
        </p:blipFill>
        <p:spPr>
          <a:xfrm>
            <a:off x="7886821" y="304800"/>
            <a:ext cx="1682642" cy="1072989"/>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863508" y="1008812"/>
            <a:ext cx="8778240"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95250"/>
              <a:ext cx="11704320" cy="1720850"/>
            </a:xfrm>
            <a:prstGeom prst="rect">
              <a:avLst/>
            </a:prstGeom>
          </p:spPr>
          <p:txBody>
            <a:bodyPr lIns="0" tIns="0" rIns="0" bIns="0" rtlCol="0" anchor="ctr"/>
            <a:lstStyle/>
            <a:p>
              <a:pPr marL="0" lvl="0" indent="0" algn="ctr">
                <a:lnSpc>
                  <a:spcPts val="5632"/>
                </a:lnSpc>
              </a:pPr>
              <a:r>
                <a:rPr lang="en-US" sz="4693">
                  <a:solidFill>
                    <a:srgbClr val="000000"/>
                  </a:solidFill>
                  <a:latin typeface="Calibri (MS)"/>
                  <a:ea typeface="Calibri (MS)"/>
                  <a:cs typeface="Calibri (MS)"/>
                  <a:sym typeface="Calibri (MS)"/>
                </a:rPr>
                <a:t>Trauma migratorio</a:t>
              </a:r>
            </a:p>
          </p:txBody>
        </p:sp>
      </p:grpSp>
      <p:sp>
        <p:nvSpPr>
          <p:cNvPr id="5" name="TextBox 5"/>
          <p:cNvSpPr txBox="1"/>
          <p:nvPr/>
        </p:nvSpPr>
        <p:spPr>
          <a:xfrm>
            <a:off x="579120" y="2760869"/>
            <a:ext cx="7062692" cy="2583432"/>
          </a:xfrm>
          <a:prstGeom prst="rect">
            <a:avLst/>
          </a:prstGeom>
        </p:spPr>
        <p:txBody>
          <a:bodyPr lIns="0" tIns="0" rIns="0" bIns="0" rtlCol="0" anchor="t">
            <a:spAutoFit/>
          </a:bodyPr>
          <a:lstStyle/>
          <a:p>
            <a:pPr marL="360944" lvl="1" indent="-180472" algn="l">
              <a:lnSpc>
                <a:spcPts val="3365"/>
              </a:lnSpc>
              <a:buFont typeface="Arial"/>
              <a:buChar char="•"/>
            </a:pPr>
            <a:r>
              <a:rPr lang="en-US" sz="2804">
                <a:solidFill>
                  <a:srgbClr val="000000"/>
                </a:solidFill>
                <a:latin typeface="Calibri (MS)"/>
                <a:ea typeface="Calibri (MS)"/>
                <a:cs typeface="Calibri (MS)"/>
                <a:sym typeface="Calibri (MS)"/>
              </a:rPr>
              <a:t>Viajes peligrosos</a:t>
            </a:r>
          </a:p>
          <a:p>
            <a:pPr marL="360944" lvl="1" indent="-180472" algn="l">
              <a:lnSpc>
                <a:spcPts val="3365"/>
              </a:lnSpc>
              <a:buFont typeface="Arial"/>
              <a:buChar char="•"/>
            </a:pPr>
            <a:r>
              <a:rPr lang="en-US" sz="2804">
                <a:solidFill>
                  <a:srgbClr val="000000"/>
                </a:solidFill>
                <a:latin typeface="Calibri (MS)"/>
                <a:ea typeface="Calibri (MS)"/>
                <a:cs typeface="Calibri (MS)"/>
                <a:sym typeface="Calibri (MS)"/>
              </a:rPr>
              <a:t>Abuso</a:t>
            </a:r>
          </a:p>
          <a:p>
            <a:pPr marL="360944" lvl="1" indent="-180472" algn="l">
              <a:lnSpc>
                <a:spcPts val="3365"/>
              </a:lnSpc>
              <a:buFont typeface="Arial"/>
              <a:buChar char="•"/>
            </a:pPr>
            <a:r>
              <a:rPr lang="en-US" sz="2804">
                <a:solidFill>
                  <a:srgbClr val="000000"/>
                </a:solidFill>
                <a:latin typeface="Calibri (MS)"/>
                <a:ea typeface="Calibri (MS)"/>
                <a:cs typeface="Calibri (MS)"/>
                <a:sym typeface="Calibri (MS)"/>
              </a:rPr>
              <a:t>Privación</a:t>
            </a:r>
          </a:p>
          <a:p>
            <a:pPr marL="360944" lvl="1" indent="-180472" algn="l">
              <a:lnSpc>
                <a:spcPts val="3365"/>
              </a:lnSpc>
              <a:buFont typeface="Arial"/>
              <a:buChar char="•"/>
            </a:pPr>
            <a:r>
              <a:rPr lang="en-US" sz="2804">
                <a:solidFill>
                  <a:srgbClr val="000000"/>
                </a:solidFill>
                <a:latin typeface="Calibri (MS)"/>
                <a:ea typeface="Calibri (MS)"/>
                <a:cs typeface="Calibri (MS)"/>
                <a:sym typeface="Calibri (MS)"/>
              </a:rPr>
              <a:t>Incertidumbre</a:t>
            </a:r>
          </a:p>
          <a:p>
            <a:pPr marL="360944" lvl="1" indent="-180472" algn="l">
              <a:lnSpc>
                <a:spcPts val="3365"/>
              </a:lnSpc>
              <a:buFont typeface="Arial"/>
              <a:buChar char="•"/>
            </a:pPr>
            <a:r>
              <a:rPr lang="en-US" sz="2804">
                <a:solidFill>
                  <a:srgbClr val="000000"/>
                </a:solidFill>
                <a:latin typeface="Calibri (MS)"/>
                <a:ea typeface="Calibri (MS)"/>
                <a:cs typeface="Calibri (MS)"/>
                <a:sym typeface="Calibri (MS)"/>
              </a:rPr>
              <a:t>El estrés y la disociación pueden desarrollarse como mecanismos de afrontamiento. </a:t>
            </a:r>
          </a:p>
        </p:txBody>
      </p:sp>
      <p:grpSp>
        <p:nvGrpSpPr>
          <p:cNvPr id="8" name="Group 8"/>
          <p:cNvGrpSpPr/>
          <p:nvPr/>
        </p:nvGrpSpPr>
        <p:grpSpPr>
          <a:xfrm>
            <a:off x="7915199" y="2379240"/>
            <a:ext cx="1304496" cy="2857471"/>
            <a:chOff x="0" y="0"/>
            <a:chExt cx="1739329" cy="3809962"/>
          </a:xfrm>
        </p:grpSpPr>
        <p:sp>
          <p:nvSpPr>
            <p:cNvPr id="9" name="Freeform 9"/>
            <p:cNvSpPr/>
            <p:nvPr/>
          </p:nvSpPr>
          <p:spPr>
            <a:xfrm>
              <a:off x="0" y="0"/>
              <a:ext cx="1739392" cy="3810000"/>
            </a:xfrm>
            <a:custGeom>
              <a:avLst/>
              <a:gdLst/>
              <a:ahLst/>
              <a:cxnLst/>
              <a:rect l="l" t="t" r="r" b="b"/>
              <a:pathLst>
                <a:path w="1739392" h="3810000">
                  <a:moveTo>
                    <a:pt x="0" y="0"/>
                  </a:moveTo>
                  <a:lnTo>
                    <a:pt x="1739392" y="0"/>
                  </a:lnTo>
                  <a:lnTo>
                    <a:pt x="1739392" y="3810000"/>
                  </a:lnTo>
                  <a:lnTo>
                    <a:pt x="0" y="3810000"/>
                  </a:lnTo>
                  <a:lnTo>
                    <a:pt x="0" y="0"/>
                  </a:lnTo>
                  <a:close/>
                </a:path>
              </a:pathLst>
            </a:custGeom>
            <a:blipFill>
              <a:blip r:embed="rId3"/>
              <a:stretch>
                <a:fillRect l="-214517" r="-247945"/>
              </a:stretch>
            </a:blipFill>
          </p:spPr>
        </p:sp>
      </p:grpSp>
      <p:pic>
        <p:nvPicPr>
          <p:cNvPr id="10" name="Imagen 9"/>
          <p:cNvPicPr>
            <a:picLocks noChangeAspect="1"/>
          </p:cNvPicPr>
          <p:nvPr/>
        </p:nvPicPr>
        <p:blipFill>
          <a:blip r:embed="rId4"/>
          <a:stretch>
            <a:fillRect/>
          </a:stretch>
        </p:blipFill>
        <p:spPr>
          <a:xfrm>
            <a:off x="7641812" y="249653"/>
            <a:ext cx="1682642" cy="1072989"/>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95224" y="1144911"/>
            <a:ext cx="7685484" cy="965354"/>
            <a:chOff x="0" y="0"/>
            <a:chExt cx="11704320" cy="1470150"/>
          </a:xfrm>
        </p:grpSpPr>
        <p:sp>
          <p:nvSpPr>
            <p:cNvPr id="3" name="Freeform 3"/>
            <p:cNvSpPr/>
            <p:nvPr/>
          </p:nvSpPr>
          <p:spPr>
            <a:xfrm>
              <a:off x="0" y="0"/>
              <a:ext cx="11704320" cy="1470150"/>
            </a:xfrm>
            <a:custGeom>
              <a:avLst/>
              <a:gdLst/>
              <a:ahLst/>
              <a:cxnLst/>
              <a:rect l="l" t="t" r="r" b="b"/>
              <a:pathLst>
                <a:path w="11704320" h="1470150">
                  <a:moveTo>
                    <a:pt x="0" y="0"/>
                  </a:moveTo>
                  <a:lnTo>
                    <a:pt x="11704320" y="0"/>
                  </a:lnTo>
                  <a:lnTo>
                    <a:pt x="11704320" y="1470150"/>
                  </a:lnTo>
                  <a:lnTo>
                    <a:pt x="0" y="1470150"/>
                  </a:lnTo>
                  <a:close/>
                </a:path>
              </a:pathLst>
            </a:custGeom>
            <a:blipFill>
              <a:blip r:embed="rId2">
                <a:alphaModFix amt="0"/>
              </a:blip>
              <a:stretch>
                <a:fillRect t="-99839" b="-110413"/>
              </a:stretch>
            </a:blipFill>
          </p:spPr>
        </p:sp>
        <p:sp>
          <p:nvSpPr>
            <p:cNvPr id="4" name="TextBox 4"/>
            <p:cNvSpPr txBox="1"/>
            <p:nvPr/>
          </p:nvSpPr>
          <p:spPr>
            <a:xfrm>
              <a:off x="0" y="-85725"/>
              <a:ext cx="11704320" cy="1555875"/>
            </a:xfrm>
            <a:prstGeom prst="rect">
              <a:avLst/>
            </a:prstGeom>
          </p:spPr>
          <p:txBody>
            <a:bodyPr lIns="0" tIns="0" rIns="0" bIns="0" rtlCol="0" anchor="ctr"/>
            <a:lstStyle/>
            <a:p>
              <a:pPr marL="0" lvl="0" indent="0" algn="ctr">
                <a:lnSpc>
                  <a:spcPts val="5152"/>
                </a:lnSpc>
              </a:pPr>
              <a:r>
                <a:rPr lang="en-US" sz="4293">
                  <a:solidFill>
                    <a:srgbClr val="000000"/>
                  </a:solidFill>
                  <a:latin typeface="Calibri (MS)"/>
                  <a:ea typeface="Calibri (MS)"/>
                  <a:cs typeface="Calibri (MS)"/>
                  <a:sym typeface="Calibri (MS)"/>
                </a:rPr>
                <a:t>Trauma posterior a la migración</a:t>
              </a:r>
            </a:p>
          </p:txBody>
        </p:sp>
      </p:grpSp>
      <p:sp>
        <p:nvSpPr>
          <p:cNvPr id="5" name="TextBox 5"/>
          <p:cNvSpPr txBox="1"/>
          <p:nvPr/>
        </p:nvSpPr>
        <p:spPr>
          <a:xfrm>
            <a:off x="633433" y="3121890"/>
            <a:ext cx="6809064" cy="1609725"/>
          </a:xfrm>
          <a:prstGeom prst="rect">
            <a:avLst/>
          </a:prstGeom>
        </p:spPr>
        <p:txBody>
          <a:bodyPr lIns="0" tIns="0" rIns="0" bIns="0" rtlCol="0" anchor="t">
            <a:spAutoFit/>
          </a:bodyPr>
          <a:lstStyle/>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Nuevas barreras (idioma, sistemas legales, vivienda, discriminación)</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“Síndrome de Ulises” </a:t>
            </a:r>
          </a:p>
        </p:txBody>
      </p:sp>
      <p:grpSp>
        <p:nvGrpSpPr>
          <p:cNvPr id="8" name="Group 8"/>
          <p:cNvGrpSpPr/>
          <p:nvPr/>
        </p:nvGrpSpPr>
        <p:grpSpPr>
          <a:xfrm>
            <a:off x="8121005" y="2531354"/>
            <a:ext cx="1304496" cy="2857471"/>
            <a:chOff x="0" y="0"/>
            <a:chExt cx="1739329" cy="3809962"/>
          </a:xfrm>
        </p:grpSpPr>
        <p:sp>
          <p:nvSpPr>
            <p:cNvPr id="9" name="Freeform 9"/>
            <p:cNvSpPr/>
            <p:nvPr/>
          </p:nvSpPr>
          <p:spPr>
            <a:xfrm>
              <a:off x="0" y="0"/>
              <a:ext cx="1739392" cy="3810000"/>
            </a:xfrm>
            <a:custGeom>
              <a:avLst/>
              <a:gdLst/>
              <a:ahLst/>
              <a:cxnLst/>
              <a:rect l="l" t="t" r="r" b="b"/>
              <a:pathLst>
                <a:path w="1739392" h="3810000">
                  <a:moveTo>
                    <a:pt x="0" y="0"/>
                  </a:moveTo>
                  <a:lnTo>
                    <a:pt x="1739392" y="0"/>
                  </a:lnTo>
                  <a:lnTo>
                    <a:pt x="1739392" y="3810000"/>
                  </a:lnTo>
                  <a:lnTo>
                    <a:pt x="0" y="3810000"/>
                  </a:lnTo>
                  <a:lnTo>
                    <a:pt x="0" y="0"/>
                  </a:lnTo>
                  <a:close/>
                </a:path>
              </a:pathLst>
            </a:custGeom>
            <a:blipFill>
              <a:blip r:embed="rId3"/>
              <a:stretch>
                <a:fillRect l="-214517" r="-247945"/>
              </a:stretch>
            </a:blipFill>
          </p:spPr>
        </p:sp>
      </p:grpSp>
      <p:pic>
        <p:nvPicPr>
          <p:cNvPr id="10" name="Imagen 9"/>
          <p:cNvPicPr>
            <a:picLocks noChangeAspect="1"/>
          </p:cNvPicPr>
          <p:nvPr/>
        </p:nvPicPr>
        <p:blipFill>
          <a:blip r:embed="rId4"/>
          <a:stretch>
            <a:fillRect/>
          </a:stretch>
        </p:blipFill>
        <p:spPr>
          <a:xfrm>
            <a:off x="7742906" y="228600"/>
            <a:ext cx="1682642" cy="1072989"/>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808204" y="2200008"/>
            <a:ext cx="3339435" cy="3969266"/>
            <a:chOff x="0" y="0"/>
            <a:chExt cx="6099162" cy="7249490"/>
          </a:xfrm>
        </p:grpSpPr>
        <p:sp>
          <p:nvSpPr>
            <p:cNvPr id="3" name="Freeform 3"/>
            <p:cNvSpPr/>
            <p:nvPr/>
          </p:nvSpPr>
          <p:spPr>
            <a:xfrm>
              <a:off x="0" y="0"/>
              <a:ext cx="6099175" cy="7249541"/>
            </a:xfrm>
            <a:custGeom>
              <a:avLst/>
              <a:gdLst/>
              <a:ahLst/>
              <a:cxnLst/>
              <a:rect l="l" t="t" r="r" b="b"/>
              <a:pathLst>
                <a:path w="6099175" h="7249541">
                  <a:moveTo>
                    <a:pt x="0" y="0"/>
                  </a:moveTo>
                  <a:lnTo>
                    <a:pt x="6099175" y="0"/>
                  </a:lnTo>
                  <a:lnTo>
                    <a:pt x="6099175" y="7249541"/>
                  </a:lnTo>
                  <a:lnTo>
                    <a:pt x="0" y="7249541"/>
                  </a:lnTo>
                  <a:lnTo>
                    <a:pt x="0" y="0"/>
                  </a:lnTo>
                  <a:close/>
                </a:path>
              </a:pathLst>
            </a:custGeom>
            <a:blipFill>
              <a:blip r:embed="rId2"/>
              <a:stretch>
                <a:fillRect l="-10762" r="-10762"/>
              </a:stretch>
            </a:blipFill>
          </p:spPr>
        </p:sp>
      </p:grpSp>
      <p:sp>
        <p:nvSpPr>
          <p:cNvPr id="4" name="TextBox 4"/>
          <p:cNvSpPr txBox="1"/>
          <p:nvPr/>
        </p:nvSpPr>
        <p:spPr>
          <a:xfrm>
            <a:off x="355416" y="2152383"/>
            <a:ext cx="4626807" cy="4238625"/>
          </a:xfrm>
          <a:prstGeom prst="rect">
            <a:avLst/>
          </a:prstGeom>
        </p:spPr>
        <p:txBody>
          <a:bodyPr lIns="0" tIns="0" rIns="0" bIns="0" rtlCol="0" anchor="t">
            <a:spAutoFit/>
          </a:bodyPr>
          <a:lstStyle/>
          <a:p>
            <a:pPr marL="0" lvl="0" indent="0" algn="just">
              <a:lnSpc>
                <a:spcPts val="3071"/>
              </a:lnSpc>
            </a:pPr>
            <a:r>
              <a:rPr lang="en-US" sz="2559">
                <a:solidFill>
                  <a:srgbClr val="000000"/>
                </a:solidFill>
                <a:latin typeface="Calibri (MS)"/>
                <a:ea typeface="Calibri (MS)"/>
                <a:cs typeface="Calibri (MS)"/>
                <a:sym typeface="Calibri (MS)"/>
              </a:rPr>
              <a:t>El trauma afecta la atención, la memoria, la motivación, el comportamiento y la integración social, especialmente en niños y adolescentes. </a:t>
            </a:r>
          </a:p>
          <a:p>
            <a:pPr marL="0" lvl="0" indent="0" algn="just">
              <a:lnSpc>
                <a:spcPts val="3071"/>
              </a:lnSpc>
            </a:pPr>
            <a:r>
              <a:rPr lang="en-US" sz="2559">
                <a:solidFill>
                  <a:srgbClr val="000000"/>
                </a:solidFill>
                <a:latin typeface="Calibri (MS)"/>
                <a:ea typeface="Calibri (MS)"/>
                <a:cs typeface="Calibri (MS)"/>
                <a:sym typeface="Calibri (MS)"/>
              </a:rPr>
              <a:t>Las escuelas deben evitar las interpretaciones punitivas del sufrimiento y, en su lugar, adoptar prácticas que tengan en cuenta el trauma y sean culturalmente sensibles.</a:t>
            </a:r>
          </a:p>
        </p:txBody>
      </p:sp>
      <p:sp>
        <p:nvSpPr>
          <p:cNvPr id="5" name="TextBox 5"/>
          <p:cNvSpPr txBox="1"/>
          <p:nvPr/>
        </p:nvSpPr>
        <p:spPr>
          <a:xfrm>
            <a:off x="552279" y="288160"/>
            <a:ext cx="8595360" cy="1524000"/>
          </a:xfrm>
          <a:prstGeom prst="rect">
            <a:avLst/>
          </a:prstGeom>
        </p:spPr>
        <p:txBody>
          <a:bodyPr lIns="0" tIns="0" rIns="0" bIns="0" rtlCol="0" anchor="t">
            <a:spAutoFit/>
          </a:bodyPr>
          <a:lstStyle/>
          <a:p>
            <a:pPr marL="0" lvl="0" indent="0" algn="ctr">
              <a:lnSpc>
                <a:spcPts val="5632"/>
              </a:lnSpc>
            </a:pPr>
            <a:r>
              <a:rPr lang="en-US" sz="4693">
                <a:solidFill>
                  <a:srgbClr val="000000"/>
                </a:solidFill>
                <a:latin typeface="Calibri (MS)"/>
                <a:ea typeface="Calibri (MS)"/>
                <a:cs typeface="Calibri (MS)"/>
                <a:sym typeface="Calibri (MS)"/>
              </a:rPr>
              <a:t>Impacto en el aprendizaje y la adaptación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6057" y="451866"/>
            <a:ext cx="7795327" cy="1082684"/>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95250"/>
              <a:ext cx="11704320" cy="1720850"/>
            </a:xfrm>
            <a:prstGeom prst="rect">
              <a:avLst/>
            </a:prstGeom>
          </p:spPr>
          <p:txBody>
            <a:bodyPr lIns="0" tIns="0" rIns="0" bIns="0" rtlCol="0" anchor="ctr"/>
            <a:lstStyle/>
            <a:p>
              <a:pPr marL="0" lvl="0" indent="0" algn="ctr">
                <a:lnSpc>
                  <a:spcPts val="5632"/>
                </a:lnSpc>
              </a:pPr>
              <a:r>
                <a:rPr lang="en-US" sz="4693">
                  <a:solidFill>
                    <a:srgbClr val="000000"/>
                  </a:solidFill>
                  <a:latin typeface="Calibri (MS)"/>
                  <a:ea typeface="Calibri (MS)"/>
                  <a:cs typeface="Calibri (MS)"/>
                  <a:sym typeface="Calibri (MS)"/>
                </a:rPr>
                <a:t>Estrategias clave de inclusión</a:t>
              </a:r>
            </a:p>
          </p:txBody>
        </p:sp>
      </p:grpSp>
      <p:sp>
        <p:nvSpPr>
          <p:cNvPr id="5" name="TextBox 5"/>
          <p:cNvSpPr txBox="1"/>
          <p:nvPr/>
        </p:nvSpPr>
        <p:spPr>
          <a:xfrm>
            <a:off x="731520" y="2317040"/>
            <a:ext cx="6819128" cy="3876675"/>
          </a:xfrm>
          <a:prstGeom prst="rect">
            <a:avLst/>
          </a:prstGeom>
        </p:spPr>
        <p:txBody>
          <a:bodyPr lIns="0" tIns="0" rIns="0" bIns="0" rtlCol="0" anchor="t">
            <a:spAutoFit/>
          </a:bodyPr>
          <a:lstStyle/>
          <a:p>
            <a:pPr marL="406327" lvl="1" indent="-203163" algn="l">
              <a:lnSpc>
                <a:spcPts val="3788"/>
              </a:lnSpc>
              <a:buFont typeface="Arial"/>
              <a:buChar char="•"/>
            </a:pPr>
            <a:r>
              <a:rPr lang="en-US" sz="3157">
                <a:solidFill>
                  <a:srgbClr val="000000"/>
                </a:solidFill>
                <a:latin typeface="Calibri (MS)"/>
                <a:ea typeface="Calibri (MS)"/>
                <a:cs typeface="Calibri (MS)"/>
                <a:sym typeface="Calibri (MS)"/>
              </a:rPr>
              <a:t>Capacitar al personal en educación con enfoque en el trauma.</a:t>
            </a:r>
          </a:p>
          <a:p>
            <a:pPr marL="406327" lvl="1" indent="-203163" algn="l">
              <a:lnSpc>
                <a:spcPts val="3788"/>
              </a:lnSpc>
              <a:buFont typeface="Arial"/>
              <a:buChar char="•"/>
            </a:pPr>
            <a:r>
              <a:rPr lang="en-US" sz="3157">
                <a:solidFill>
                  <a:srgbClr val="000000"/>
                </a:solidFill>
                <a:latin typeface="Calibri (MS)"/>
                <a:ea typeface="Calibri (MS)"/>
                <a:cs typeface="Calibri (MS)"/>
                <a:sym typeface="Calibri (MS)"/>
              </a:rPr>
              <a:t>Crear entornos seguros y predecibles.</a:t>
            </a:r>
          </a:p>
          <a:p>
            <a:pPr marL="406327" lvl="1" indent="-203163" algn="l">
              <a:lnSpc>
                <a:spcPts val="3788"/>
              </a:lnSpc>
              <a:buFont typeface="Arial"/>
              <a:buChar char="•"/>
            </a:pPr>
            <a:r>
              <a:rPr lang="en-US" sz="3157">
                <a:solidFill>
                  <a:srgbClr val="000000"/>
                </a:solidFill>
                <a:latin typeface="Calibri (MS)"/>
                <a:ea typeface="Calibri (MS)"/>
                <a:cs typeface="Calibri (MS)"/>
                <a:sym typeface="Calibri (MS)"/>
              </a:rPr>
              <a:t>Brindar apoyo psicológico y mediación.</a:t>
            </a:r>
          </a:p>
          <a:p>
            <a:pPr marL="406327" lvl="1" indent="-203163" algn="l">
              <a:lnSpc>
                <a:spcPts val="3788"/>
              </a:lnSpc>
              <a:buFont typeface="Arial"/>
              <a:buChar char="•"/>
            </a:pPr>
            <a:r>
              <a:rPr lang="en-US" sz="3157">
                <a:solidFill>
                  <a:srgbClr val="000000"/>
                </a:solidFill>
                <a:latin typeface="Calibri (MS)"/>
                <a:ea typeface="Calibri (MS)"/>
                <a:cs typeface="Calibri (MS)"/>
                <a:sym typeface="Calibri (MS)"/>
              </a:rPr>
              <a:t>Promover el aprendizaje socioemocional y el apoyo entre compañeros.</a:t>
            </a:r>
          </a:p>
          <a:p>
            <a:pPr marL="406327" lvl="1" indent="-203163" algn="l">
              <a:lnSpc>
                <a:spcPts val="3788"/>
              </a:lnSpc>
              <a:buFont typeface="Arial"/>
              <a:buChar char="•"/>
            </a:pPr>
            <a:r>
              <a:rPr lang="en-US" sz="3157">
                <a:solidFill>
                  <a:srgbClr val="000000"/>
                </a:solidFill>
                <a:latin typeface="Calibri (MS)"/>
                <a:ea typeface="Calibri (MS)"/>
                <a:cs typeface="Calibri (MS)"/>
                <a:sym typeface="Calibri (MS)"/>
              </a:rPr>
              <a:t>Involucrar a las familias.</a:t>
            </a:r>
          </a:p>
        </p:txBody>
      </p:sp>
      <p:pic>
        <p:nvPicPr>
          <p:cNvPr id="8" name="Imagen 7"/>
          <p:cNvPicPr>
            <a:picLocks noChangeAspect="1"/>
          </p:cNvPicPr>
          <p:nvPr/>
        </p:nvPicPr>
        <p:blipFill>
          <a:blip r:embed="rId3"/>
          <a:stretch>
            <a:fillRect/>
          </a:stretch>
        </p:blipFill>
        <p:spPr>
          <a:xfrm>
            <a:off x="7848600" y="228600"/>
            <a:ext cx="1682642" cy="1072989"/>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6057" y="292951"/>
            <a:ext cx="8778240"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95250"/>
              <a:ext cx="11704320" cy="1720850"/>
            </a:xfrm>
            <a:prstGeom prst="rect">
              <a:avLst/>
            </a:prstGeom>
          </p:spPr>
          <p:txBody>
            <a:bodyPr lIns="0" tIns="0" rIns="0" bIns="0" rtlCol="0" anchor="ctr"/>
            <a:lstStyle/>
            <a:p>
              <a:pPr marL="0" lvl="0" indent="0" algn="ctr">
                <a:lnSpc>
                  <a:spcPts val="5632"/>
                </a:lnSpc>
              </a:pPr>
              <a:r>
                <a:rPr lang="en-US" sz="4693">
                  <a:solidFill>
                    <a:srgbClr val="000000"/>
                  </a:solidFill>
                  <a:latin typeface="Calibri (MS)"/>
                  <a:ea typeface="Calibri (MS)"/>
                  <a:cs typeface="Calibri (MS)"/>
                  <a:sym typeface="Calibri (MS)"/>
                </a:rPr>
                <a:t>Evaluación y cribado</a:t>
              </a:r>
            </a:p>
          </p:txBody>
        </p:sp>
      </p:grpSp>
      <p:sp>
        <p:nvSpPr>
          <p:cNvPr id="5" name="TextBox 5"/>
          <p:cNvSpPr txBox="1"/>
          <p:nvPr/>
        </p:nvSpPr>
        <p:spPr>
          <a:xfrm>
            <a:off x="426996" y="1687659"/>
            <a:ext cx="8662473" cy="4610100"/>
          </a:xfrm>
          <a:prstGeom prst="rect">
            <a:avLst/>
          </a:prstGeom>
        </p:spPr>
        <p:txBody>
          <a:bodyPr lIns="0" tIns="0" rIns="0" bIns="0" rtlCol="0" anchor="t">
            <a:spAutoFit/>
          </a:bodyPr>
          <a:lstStyle/>
          <a:p>
            <a:pPr marL="264249" lvl="1" indent="-132124" algn="just">
              <a:lnSpc>
                <a:spcPts val="2463"/>
              </a:lnSpc>
              <a:buFont typeface="Arial"/>
              <a:buChar char="•"/>
            </a:pPr>
            <a:r>
              <a:rPr lang="en-US" sz="2053">
                <a:solidFill>
                  <a:srgbClr val="000000"/>
                </a:solidFill>
                <a:latin typeface="Calibri (MS)"/>
                <a:ea typeface="Calibri (MS)"/>
                <a:cs typeface="Calibri (MS)"/>
                <a:sym typeface="Calibri (MS)"/>
              </a:rPr>
              <a:t>La evaluación inicial es un proceso sistemático destinado a recabar información esencial sobre la salud, el estado psicológico, la situación jurídica y el perfil social y educativo del refugiado. Este proceso debe iniciarse en las fases iniciales de la acogida, idealmente dentro de las primeras 48-72 horas de su llegada a las instalaciones designadas, y debe ser llevado a cabo por un equipo interdisciplinar integrado por profesionales de la salud, trabajadores sociales, mediadores culturales, psicólogos y, cuando proceda, expertos jurídicos. </a:t>
            </a:r>
          </a:p>
          <a:p>
            <a:pPr marL="264249" lvl="1" indent="-132124" algn="just">
              <a:lnSpc>
                <a:spcPts val="2463"/>
              </a:lnSpc>
            </a:pPr>
            <a:r>
              <a:rPr lang="en-US" sz="2053">
                <a:solidFill>
                  <a:srgbClr val="000000"/>
                </a:solidFill>
                <a:latin typeface="Calibri (MS)"/>
                <a:ea typeface="Calibri (MS)"/>
                <a:cs typeface="Calibri (MS)"/>
                <a:sym typeface="Calibri (MS)"/>
              </a:rPr>
              <a:t>	El propósito principal es: </a:t>
            </a:r>
          </a:p>
          <a:p>
            <a:pPr algn="just">
              <a:lnSpc>
                <a:spcPts val="2463"/>
              </a:lnSpc>
            </a:pPr>
            <a:r>
              <a:rPr lang="en-US" sz="2053">
                <a:solidFill>
                  <a:srgbClr val="000000"/>
                </a:solidFill>
                <a:latin typeface="Calibri (MS)"/>
                <a:ea typeface="Calibri (MS)"/>
                <a:cs typeface="Calibri (MS)"/>
                <a:sym typeface="Calibri (MS)"/>
              </a:rPr>
              <a:t>	• Identificar situaciones de vulnerabilidad (como embarazo, discapacidad,  </a:t>
            </a:r>
          </a:p>
          <a:p>
            <a:pPr marL="264249" lvl="1" indent="-132124" algn="just">
              <a:lnSpc>
                <a:spcPts val="2463"/>
              </a:lnSpc>
            </a:pPr>
            <a:r>
              <a:rPr lang="en-US" sz="2053">
                <a:solidFill>
                  <a:srgbClr val="000000"/>
                </a:solidFill>
                <a:latin typeface="Calibri (MS)"/>
                <a:ea typeface="Calibri (MS)"/>
                <a:cs typeface="Calibri (MS)"/>
                <a:sym typeface="Calibri (MS)"/>
              </a:rPr>
              <a:t>       trauma psicológico, menores no acompañados, víctimas de trata); </a:t>
            </a:r>
          </a:p>
          <a:p>
            <a:pPr marL="264249" lvl="1" indent="-132124" algn="just">
              <a:lnSpc>
                <a:spcPts val="2463"/>
              </a:lnSpc>
            </a:pPr>
            <a:r>
              <a:rPr lang="en-US" sz="2053">
                <a:solidFill>
                  <a:srgbClr val="000000"/>
                </a:solidFill>
                <a:latin typeface="Calibri (MS)"/>
                <a:ea typeface="Calibri (MS)"/>
                <a:cs typeface="Calibri (MS)"/>
                <a:sym typeface="Calibri (MS)"/>
              </a:rPr>
              <a:t>	• Detectar cualquier patología activa; </a:t>
            </a:r>
          </a:p>
          <a:p>
            <a:pPr algn="just">
              <a:lnSpc>
                <a:spcPts val="2463"/>
              </a:lnSpc>
            </a:pPr>
            <a:r>
              <a:rPr lang="en-US" sz="2053">
                <a:solidFill>
                  <a:srgbClr val="000000"/>
                </a:solidFill>
                <a:latin typeface="Calibri (MS)"/>
                <a:ea typeface="Calibri (MS)"/>
                <a:cs typeface="Calibri (MS)"/>
                <a:sym typeface="Calibri (MS)"/>
              </a:rPr>
              <a:t>	• Reconocer los factores de riesgo psicosociales y las barreras culturales o         </a:t>
            </a:r>
          </a:p>
          <a:p>
            <a:pPr marL="264249" lvl="1" indent="-132124" algn="just">
              <a:lnSpc>
                <a:spcPts val="2463"/>
              </a:lnSpc>
            </a:pPr>
            <a:r>
              <a:rPr lang="en-US" sz="2053">
                <a:solidFill>
                  <a:srgbClr val="000000"/>
                </a:solidFill>
                <a:latin typeface="Calibri (MS)"/>
                <a:ea typeface="Calibri (MS)"/>
                <a:cs typeface="Calibri (MS)"/>
                <a:sym typeface="Calibri (MS)"/>
              </a:rPr>
              <a:t>       lingüísticas; </a:t>
            </a:r>
          </a:p>
          <a:p>
            <a:pPr algn="just">
              <a:lnSpc>
                <a:spcPts val="2463"/>
              </a:lnSpc>
            </a:pPr>
            <a:r>
              <a:rPr lang="en-US" sz="2053">
                <a:solidFill>
                  <a:srgbClr val="000000"/>
                </a:solidFill>
                <a:latin typeface="Calibri (MS)"/>
                <a:ea typeface="Calibri (MS)"/>
                <a:cs typeface="Calibri (MS)"/>
                <a:sym typeface="Calibri (MS)"/>
              </a:rPr>
              <a:t>	• Promover la inclusión en programas de protección y atención </a:t>
            </a:r>
          </a:p>
          <a:p>
            <a:pPr marL="264249" lvl="1" indent="-132124" algn="just">
              <a:lnSpc>
                <a:spcPts val="2463"/>
              </a:lnSpc>
            </a:pPr>
            <a:r>
              <a:rPr lang="en-US" sz="2053">
                <a:solidFill>
                  <a:srgbClr val="000000"/>
                </a:solidFill>
                <a:latin typeface="Calibri (MS)"/>
                <a:ea typeface="Calibri (MS)"/>
                <a:cs typeface="Calibri (MS)"/>
                <a:sym typeface="Calibri (MS)"/>
              </a:rPr>
              <a:t>       personalizada. </a:t>
            </a:r>
          </a:p>
        </p:txBody>
      </p:sp>
      <p:pic>
        <p:nvPicPr>
          <p:cNvPr id="8" name="Imagen 7"/>
          <p:cNvPicPr>
            <a:picLocks noChangeAspect="1"/>
          </p:cNvPicPr>
          <p:nvPr/>
        </p:nvPicPr>
        <p:blipFill>
          <a:blip r:embed="rId3"/>
          <a:stretch>
            <a:fillRect/>
          </a:stretch>
        </p:blipFill>
        <p:spPr>
          <a:xfrm>
            <a:off x="7543800" y="221513"/>
            <a:ext cx="1682642" cy="1072989"/>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19227" y="373485"/>
            <a:ext cx="8778240"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95250"/>
              <a:ext cx="11704320" cy="1720850"/>
            </a:xfrm>
            <a:prstGeom prst="rect">
              <a:avLst/>
            </a:prstGeom>
          </p:spPr>
          <p:txBody>
            <a:bodyPr lIns="0" tIns="0" rIns="0" bIns="0" rtlCol="0" anchor="ctr"/>
            <a:lstStyle/>
            <a:p>
              <a:pPr marL="0" lvl="0" indent="0" algn="ctr">
                <a:lnSpc>
                  <a:spcPts val="5632"/>
                </a:lnSpc>
              </a:pPr>
              <a:r>
                <a:rPr lang="en-US" sz="4693">
                  <a:solidFill>
                    <a:srgbClr val="000000"/>
                  </a:solidFill>
                  <a:latin typeface="Calibri (MS)"/>
                  <a:ea typeface="Calibri (MS)"/>
                  <a:cs typeface="Calibri (MS)"/>
                  <a:sym typeface="Calibri (MS)"/>
                </a:rPr>
                <a:t>Examen de salud</a:t>
              </a:r>
            </a:p>
          </p:txBody>
        </p:sp>
      </p:grpSp>
      <p:sp>
        <p:nvSpPr>
          <p:cNvPr id="5" name="TextBox 5"/>
          <p:cNvSpPr txBox="1"/>
          <p:nvPr/>
        </p:nvSpPr>
        <p:spPr>
          <a:xfrm>
            <a:off x="480689" y="1687659"/>
            <a:ext cx="8662473" cy="4752975"/>
          </a:xfrm>
          <a:prstGeom prst="rect">
            <a:avLst/>
          </a:prstGeom>
        </p:spPr>
        <p:txBody>
          <a:bodyPr lIns="0" tIns="0" rIns="0" bIns="0" rtlCol="0" anchor="t">
            <a:spAutoFit/>
          </a:bodyPr>
          <a:lstStyle/>
          <a:p>
            <a:pPr marL="0" lvl="0" indent="0" algn="just">
              <a:lnSpc>
                <a:spcPts val="2495"/>
              </a:lnSpc>
            </a:pPr>
            <a:r>
              <a:rPr lang="en-US" sz="2079">
                <a:solidFill>
                  <a:srgbClr val="000000"/>
                </a:solidFill>
                <a:latin typeface="Calibri (MS)"/>
                <a:ea typeface="Calibri (MS)"/>
                <a:cs typeface="Calibri (MS)"/>
                <a:sym typeface="Calibri (MS)"/>
              </a:rPr>
              <a:t>• Historial médico general y estado de vacunación </a:t>
            </a:r>
          </a:p>
          <a:p>
            <a:pPr marL="0" lvl="0" indent="0" algn="just">
              <a:lnSpc>
                <a:spcPts val="2495"/>
              </a:lnSpc>
            </a:pPr>
            <a:r>
              <a:rPr lang="en-US" sz="2079">
                <a:solidFill>
                  <a:srgbClr val="000000"/>
                </a:solidFill>
                <a:latin typeface="Calibri (MS)"/>
                <a:ea typeface="Calibri (MS)"/>
                <a:cs typeface="Calibri (MS)"/>
                <a:sym typeface="Calibri (MS)"/>
              </a:rPr>
              <a:t>• Examen médico general </a:t>
            </a:r>
          </a:p>
          <a:p>
            <a:pPr marL="0" lvl="0" indent="0" algn="just">
              <a:lnSpc>
                <a:spcPts val="2495"/>
              </a:lnSpc>
            </a:pPr>
            <a:r>
              <a:rPr lang="en-US" sz="2079">
                <a:solidFill>
                  <a:srgbClr val="000000"/>
                </a:solidFill>
                <a:latin typeface="Calibri (MS)"/>
                <a:ea typeface="Calibri (MS)"/>
                <a:cs typeface="Calibri (MS)"/>
                <a:sym typeface="Calibri (MS)"/>
              </a:rPr>
              <a:t>• Detección de enfermedades infecciosas con un alto impacto en la salud pública (por ejemplo, tuberculosis, VIH, hepatitis viral, sarna, pediculosis). </a:t>
            </a:r>
          </a:p>
          <a:p>
            <a:pPr marL="0" lvl="0" indent="0" algn="just">
              <a:lnSpc>
                <a:spcPts val="2495"/>
              </a:lnSpc>
            </a:pPr>
            <a:r>
              <a:rPr lang="en-US" sz="2079">
                <a:solidFill>
                  <a:srgbClr val="000000"/>
                </a:solidFill>
                <a:latin typeface="Calibri (MS)"/>
                <a:ea typeface="Calibri (MS)"/>
                <a:cs typeface="Calibri (MS)"/>
                <a:sym typeface="Calibri (MS)"/>
              </a:rPr>
              <a:t>• Evaluación del estado nutricional y de cualquier afección crónica (diabetes, hipertensión, asma). </a:t>
            </a:r>
          </a:p>
          <a:p>
            <a:pPr marL="0" lvl="0" indent="0" algn="just">
              <a:lnSpc>
                <a:spcPts val="2495"/>
              </a:lnSpc>
            </a:pPr>
            <a:r>
              <a:rPr lang="en-US" sz="2079">
                <a:solidFill>
                  <a:srgbClr val="000000"/>
                </a:solidFill>
                <a:latin typeface="Calibri (MS)"/>
                <a:ea typeface="Calibri (MS)"/>
                <a:cs typeface="Calibri (MS)"/>
                <a:sym typeface="Calibri (MS)"/>
              </a:rPr>
              <a:t>• Pruebas de laboratorio (cuando sea posible), incluso para condiciones silenciosas. </a:t>
            </a:r>
          </a:p>
          <a:p>
            <a:pPr marL="0" lvl="0" indent="0" algn="just">
              <a:lnSpc>
                <a:spcPts val="2495"/>
              </a:lnSpc>
            </a:pPr>
            <a:r>
              <a:rPr lang="en-US" sz="2079">
                <a:solidFill>
                  <a:srgbClr val="000000"/>
                </a:solidFill>
                <a:latin typeface="Calibri (MS)"/>
                <a:ea typeface="Calibri (MS)"/>
                <a:cs typeface="Calibri (MS)"/>
                <a:sym typeface="Calibri (MS)"/>
              </a:rPr>
              <a:t>• Evaluación de la salud sexual y reproductiva, especialmente para mujeres y adolescentes. </a:t>
            </a:r>
          </a:p>
          <a:p>
            <a:pPr marL="0" lvl="0" indent="0" algn="just">
              <a:lnSpc>
                <a:spcPts val="2495"/>
              </a:lnSpc>
            </a:pPr>
            <a:endParaRPr lang="en-US" sz="2079">
              <a:solidFill>
                <a:srgbClr val="000000"/>
              </a:solidFill>
              <a:latin typeface="Calibri (MS)"/>
              <a:ea typeface="Calibri (MS)"/>
              <a:cs typeface="Calibri (MS)"/>
              <a:sym typeface="Calibri (MS)"/>
            </a:endParaRPr>
          </a:p>
          <a:p>
            <a:pPr marL="0" lvl="0" indent="0" algn="just">
              <a:lnSpc>
                <a:spcPts val="2495"/>
              </a:lnSpc>
            </a:pPr>
            <a:r>
              <a:rPr lang="en-US" sz="2079" u="sng">
                <a:solidFill>
                  <a:srgbClr val="000000"/>
                </a:solidFill>
                <a:latin typeface="Calibri (MS)"/>
                <a:ea typeface="Calibri (MS)"/>
                <a:cs typeface="Calibri (MS)"/>
                <a:sym typeface="Calibri (MS)"/>
              </a:rPr>
              <a:t>Estas pruebas de detección deben realizarse respetando la dignidad de la persona, con su consentimiento informado y, cuando sea necesario, en presencia de personal del mismo sexo, especialmente en casos de vulnerabilidad relacionados con la violencia sexual o la mutilación genital femenina. </a:t>
            </a:r>
          </a:p>
        </p:txBody>
      </p:sp>
      <p:pic>
        <p:nvPicPr>
          <p:cNvPr id="8" name="Imagen 7"/>
          <p:cNvPicPr>
            <a:picLocks noChangeAspect="1"/>
          </p:cNvPicPr>
          <p:nvPr/>
        </p:nvPicPr>
        <p:blipFill>
          <a:blip r:embed="rId3"/>
          <a:stretch>
            <a:fillRect/>
          </a:stretch>
        </p:blipFill>
        <p:spPr>
          <a:xfrm>
            <a:off x="7696200" y="207075"/>
            <a:ext cx="1682642" cy="1072989"/>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19227" y="373485"/>
            <a:ext cx="8778240"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95250"/>
              <a:ext cx="11704320" cy="1720850"/>
            </a:xfrm>
            <a:prstGeom prst="rect">
              <a:avLst/>
            </a:prstGeom>
          </p:spPr>
          <p:txBody>
            <a:bodyPr lIns="0" tIns="0" rIns="0" bIns="0" rtlCol="0" anchor="ctr"/>
            <a:lstStyle/>
            <a:p>
              <a:pPr marL="0" lvl="0" indent="0" algn="ctr">
                <a:lnSpc>
                  <a:spcPts val="5632"/>
                </a:lnSpc>
              </a:pPr>
              <a:r>
                <a:rPr lang="en-US" sz="4693">
                  <a:solidFill>
                    <a:srgbClr val="000000"/>
                  </a:solidFill>
                  <a:latin typeface="Calibri (MS)"/>
                  <a:ea typeface="Calibri (MS)"/>
                  <a:cs typeface="Calibri (MS)"/>
                  <a:sym typeface="Calibri (MS)"/>
                </a:rPr>
                <a:t>Evaluación psicológica</a:t>
              </a:r>
            </a:p>
          </p:txBody>
        </p:sp>
      </p:grpSp>
      <p:sp>
        <p:nvSpPr>
          <p:cNvPr id="5" name="TextBox 5"/>
          <p:cNvSpPr txBox="1"/>
          <p:nvPr/>
        </p:nvSpPr>
        <p:spPr>
          <a:xfrm>
            <a:off x="480689" y="2009213"/>
            <a:ext cx="8662473" cy="4581525"/>
          </a:xfrm>
          <a:prstGeom prst="rect">
            <a:avLst/>
          </a:prstGeom>
        </p:spPr>
        <p:txBody>
          <a:bodyPr lIns="0" tIns="0" rIns="0" bIns="0" rtlCol="0" anchor="t">
            <a:spAutoFit/>
          </a:bodyPr>
          <a:lstStyle/>
          <a:p>
            <a:pPr marL="0" lvl="0" indent="0" algn="just">
              <a:lnSpc>
                <a:spcPts val="2559"/>
              </a:lnSpc>
            </a:pP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Observación</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clínica</a:t>
            </a:r>
            <a:r>
              <a:rPr lang="en-US" sz="2133" dirty="0">
                <a:solidFill>
                  <a:srgbClr val="000000"/>
                </a:solidFill>
                <a:latin typeface="Calibri (MS)"/>
                <a:ea typeface="Calibri (MS)"/>
                <a:cs typeface="Calibri (MS)"/>
                <a:sym typeface="Calibri (MS)"/>
              </a:rPr>
              <a:t> </a:t>
            </a:r>
          </a:p>
          <a:p>
            <a:pPr marL="0" lvl="0" indent="0" algn="just">
              <a:lnSpc>
                <a:spcPts val="2559"/>
              </a:lnSpc>
            </a:pP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Entrevistas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psicológicas</a:t>
            </a:r>
            <a:r>
              <a:rPr lang="en-US" sz="2133" dirty="0">
                <a:solidFill>
                  <a:srgbClr val="000000"/>
                </a:solidFill>
                <a:latin typeface="Calibri (MS)"/>
                <a:ea typeface="Calibri (MS)"/>
                <a:cs typeface="Calibri (MS)"/>
                <a:sym typeface="Calibri (MS)"/>
              </a:rPr>
              <a:t> </a:t>
            </a:r>
          </a:p>
          <a:p>
            <a:pPr marL="0" lvl="0" indent="0" algn="just">
              <a:lnSpc>
                <a:spcPts val="2559"/>
              </a:lnSpc>
            </a:pP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Cuestionarios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validados</a:t>
            </a:r>
            <a:r>
              <a:rPr lang="en-US" sz="2133" dirty="0">
                <a:solidFill>
                  <a:srgbClr val="000000"/>
                </a:solidFill>
                <a:latin typeface="Calibri (MS)"/>
                <a:ea typeface="Calibri (MS)"/>
                <a:cs typeface="Calibri (MS)"/>
                <a:sym typeface="Calibri (MS)"/>
              </a:rPr>
              <a:t> y </a:t>
            </a:r>
            <a:r>
              <a:rPr lang="en-US" sz="2133" dirty="0" err="1">
                <a:solidFill>
                  <a:srgbClr val="000000"/>
                </a:solidFill>
                <a:latin typeface="Calibri (MS)"/>
                <a:ea typeface="Calibri (MS)"/>
                <a:cs typeface="Calibri (MS)"/>
                <a:sym typeface="Calibri (MS)"/>
              </a:rPr>
              <a:t>adaptados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culturalmente</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fácilmente</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disponibles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en</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línea</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por</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ejemplo</a:t>
            </a:r>
            <a:r>
              <a:rPr lang="en-US" sz="2133" dirty="0">
                <a:solidFill>
                  <a:srgbClr val="000000"/>
                </a:solidFill>
                <a:latin typeface="Calibri (MS)"/>
                <a:ea typeface="Calibri (MS)"/>
                <a:cs typeface="Calibri (MS)"/>
                <a:sym typeface="Calibri (MS)"/>
              </a:rPr>
              <a:t>, el </a:t>
            </a:r>
            <a:r>
              <a:rPr lang="en-US" sz="2133" dirty="0" err="1">
                <a:solidFill>
                  <a:srgbClr val="000000"/>
                </a:solidFill>
                <a:latin typeface="Calibri (MS)"/>
                <a:ea typeface="Calibri (MS)"/>
                <a:cs typeface="Calibri (MS)"/>
                <a:sym typeface="Calibri (MS)"/>
              </a:rPr>
              <a:t>Cuestionario</a:t>
            </a:r>
            <a:r>
              <a:rPr lang="en-US" sz="2133" dirty="0">
                <a:solidFill>
                  <a:srgbClr val="000000"/>
                </a:solidFill>
                <a:latin typeface="Calibri (MS)"/>
                <a:ea typeface="Calibri (MS)"/>
                <a:cs typeface="Calibri (MS)"/>
                <a:sym typeface="Calibri (MS)"/>
              </a:rPr>
              <a:t> de Trauma de Harvard, el </a:t>
            </a:r>
            <a:r>
              <a:rPr lang="en-US" sz="2133" dirty="0" err="1">
                <a:solidFill>
                  <a:srgbClr val="000000"/>
                </a:solidFill>
                <a:latin typeface="Calibri (MS)"/>
                <a:ea typeface="Calibri (MS)"/>
                <a:cs typeface="Calibri (MS)"/>
                <a:sym typeface="Calibri (MS)"/>
              </a:rPr>
              <a:t>Cuestionario</a:t>
            </a:r>
            <a:r>
              <a:rPr lang="en-US" sz="2133" dirty="0">
                <a:solidFill>
                  <a:srgbClr val="000000"/>
                </a:solidFill>
                <a:latin typeface="Calibri (MS)"/>
                <a:ea typeface="Calibri (MS)"/>
                <a:cs typeface="Calibri (MS)"/>
                <a:sym typeface="Calibri (MS)"/>
              </a:rPr>
              <a:t> de </a:t>
            </a:r>
            <a:r>
              <a:rPr lang="en-US" sz="2133" dirty="0" err="1">
                <a:solidFill>
                  <a:srgbClr val="000000"/>
                </a:solidFill>
                <a:latin typeface="Calibri (MS)"/>
                <a:ea typeface="Calibri (MS)"/>
                <a:cs typeface="Calibri (MS)"/>
                <a:sym typeface="Calibri (MS)"/>
              </a:rPr>
              <a:t>Salud</a:t>
            </a:r>
            <a:r>
              <a:rPr lang="en-US" sz="2133" dirty="0">
                <a:solidFill>
                  <a:srgbClr val="000000"/>
                </a:solidFill>
                <a:latin typeface="Calibri (MS)"/>
                <a:ea typeface="Calibri (MS)"/>
                <a:cs typeface="Calibri (MS)"/>
                <a:sym typeface="Calibri (MS)"/>
              </a:rPr>
              <a:t> para </a:t>
            </a:r>
            <a:r>
              <a:rPr lang="en-US" sz="2133" dirty="0" err="1">
                <a:solidFill>
                  <a:srgbClr val="000000"/>
                </a:solidFill>
                <a:latin typeface="Calibri (MS)"/>
                <a:ea typeface="Calibri (MS)"/>
                <a:cs typeface="Calibri (MS)"/>
                <a:sym typeface="Calibri (MS)"/>
              </a:rPr>
              <a:t>Refugiados</a:t>
            </a:r>
            <a:r>
              <a:rPr lang="en-US" sz="2133" dirty="0">
                <a:solidFill>
                  <a:srgbClr val="000000"/>
                </a:solidFill>
                <a:latin typeface="Calibri (MS)"/>
                <a:ea typeface="Calibri (MS)"/>
                <a:cs typeface="Calibri (MS)"/>
                <a:sym typeface="Calibri (MS)"/>
              </a:rPr>
              <a:t>; RUDAS - </a:t>
            </a:r>
            <a:r>
              <a:rPr lang="en-US" sz="2133" dirty="0" err="1">
                <a:solidFill>
                  <a:srgbClr val="000000"/>
                </a:solidFill>
                <a:latin typeface="Calibri (MS)"/>
                <a:ea typeface="Calibri (MS)"/>
                <a:cs typeface="Calibri (MS)"/>
                <a:sym typeface="Calibri (MS)"/>
              </a:rPr>
              <a:t>Escala</a:t>
            </a:r>
            <a:r>
              <a:rPr lang="en-US" sz="2133" dirty="0">
                <a:solidFill>
                  <a:srgbClr val="000000"/>
                </a:solidFill>
                <a:latin typeface="Calibri (MS)"/>
                <a:ea typeface="Calibri (MS)"/>
                <a:cs typeface="Calibri (MS)"/>
                <a:sym typeface="Calibri (MS)"/>
              </a:rPr>
              <a:t> Universal de </a:t>
            </a:r>
            <a:r>
              <a:rPr lang="en-US" sz="2133" dirty="0" err="1">
                <a:solidFill>
                  <a:srgbClr val="000000"/>
                </a:solidFill>
                <a:latin typeface="Calibri (MS)"/>
                <a:ea typeface="Calibri (MS)"/>
                <a:cs typeface="Calibri (MS)"/>
                <a:sym typeface="Calibri (MS)"/>
              </a:rPr>
              <a:t>Evaluación</a:t>
            </a:r>
            <a:r>
              <a:rPr lang="en-US" sz="2133" dirty="0">
                <a:solidFill>
                  <a:srgbClr val="000000"/>
                </a:solidFill>
                <a:latin typeface="Calibri (MS)"/>
                <a:ea typeface="Calibri (MS)"/>
                <a:cs typeface="Calibri (MS)"/>
                <a:sym typeface="Calibri (MS)"/>
              </a:rPr>
              <a:t> de la </a:t>
            </a:r>
            <a:r>
              <a:rPr lang="en-US" sz="2133" dirty="0" err="1">
                <a:solidFill>
                  <a:srgbClr val="000000"/>
                </a:solidFill>
                <a:latin typeface="Calibri (MS)"/>
                <a:ea typeface="Calibri (MS)"/>
                <a:cs typeface="Calibri (MS)"/>
                <a:sym typeface="Calibri (MS)"/>
              </a:rPr>
              <a:t>Demencia</a:t>
            </a:r>
            <a:r>
              <a:rPr lang="en-US" sz="2133" dirty="0">
                <a:solidFill>
                  <a:srgbClr val="000000"/>
                </a:solidFill>
                <a:latin typeface="Calibri (MS)"/>
                <a:ea typeface="Calibri (MS)"/>
                <a:cs typeface="Calibri (MS)"/>
                <a:sym typeface="Calibri (MS)"/>
              </a:rPr>
              <a:t> de Rowland); </a:t>
            </a:r>
          </a:p>
          <a:p>
            <a:pPr marL="0" lvl="0" indent="0" algn="just">
              <a:lnSpc>
                <a:spcPts val="2559"/>
              </a:lnSpc>
            </a:pP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Identificación</a:t>
            </a:r>
            <a:r>
              <a:rPr lang="en-US" sz="2133" dirty="0">
                <a:solidFill>
                  <a:srgbClr val="000000"/>
                </a:solidFill>
                <a:latin typeface="Calibri (MS)"/>
                <a:ea typeface="Calibri (MS)"/>
                <a:cs typeface="Calibri (MS)"/>
                <a:sym typeface="Calibri (MS)"/>
              </a:rPr>
              <a:t> de </a:t>
            </a:r>
            <a:r>
              <a:rPr lang="en-US" sz="2133" dirty="0" err="1">
                <a:solidFill>
                  <a:srgbClr val="000000"/>
                </a:solidFill>
                <a:latin typeface="Calibri (MS)"/>
                <a:ea typeface="Calibri (MS)"/>
                <a:cs typeface="Calibri (MS)"/>
                <a:sym typeface="Calibri (MS)"/>
              </a:rPr>
              <a:t>signos</a:t>
            </a:r>
            <a:r>
              <a:rPr lang="en-US" sz="2133" dirty="0">
                <a:solidFill>
                  <a:srgbClr val="000000"/>
                </a:solidFill>
                <a:latin typeface="Calibri (MS)"/>
                <a:ea typeface="Calibri (MS)"/>
                <a:cs typeface="Calibri (MS)"/>
                <a:sym typeface="Calibri (MS)"/>
              </a:rPr>
              <a:t> de </a:t>
            </a:r>
            <a:r>
              <a:rPr lang="en-US" sz="2133" dirty="0" err="1">
                <a:solidFill>
                  <a:srgbClr val="000000"/>
                </a:solidFill>
                <a:latin typeface="Calibri (MS)"/>
                <a:ea typeface="Calibri (MS)"/>
                <a:cs typeface="Calibri (MS)"/>
                <a:sym typeface="Calibri (MS)"/>
              </a:rPr>
              <a:t>depresión</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ansiedad</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trastorno</a:t>
            </a:r>
            <a:r>
              <a:rPr lang="en-US" sz="2133" dirty="0">
                <a:solidFill>
                  <a:srgbClr val="000000"/>
                </a:solidFill>
                <a:latin typeface="Calibri (MS)"/>
                <a:ea typeface="Calibri (MS)"/>
                <a:cs typeface="Calibri (MS)"/>
                <a:sym typeface="Calibri (MS)"/>
              </a:rPr>
              <a:t> de </a:t>
            </a:r>
            <a:r>
              <a:rPr lang="en-US" sz="2133" dirty="0" err="1">
                <a:solidFill>
                  <a:srgbClr val="000000"/>
                </a:solidFill>
                <a:latin typeface="Calibri (MS)"/>
                <a:ea typeface="Calibri (MS)"/>
                <a:cs typeface="Calibri (MS)"/>
                <a:sym typeface="Calibri (MS)"/>
              </a:rPr>
              <a:t>estrés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postraumático</a:t>
            </a:r>
            <a:r>
              <a:rPr lang="en-US" sz="2133" dirty="0">
                <a:solidFill>
                  <a:srgbClr val="000000"/>
                </a:solidFill>
                <a:latin typeface="Calibri (MS)"/>
                <a:ea typeface="Calibri (MS)"/>
                <a:cs typeface="Calibri (MS)"/>
                <a:sym typeface="Calibri (MS)"/>
              </a:rPr>
              <a:t> (TEPT), </a:t>
            </a:r>
            <a:r>
              <a:rPr lang="en-US" sz="2133" dirty="0" err="1">
                <a:solidFill>
                  <a:srgbClr val="000000"/>
                </a:solidFill>
                <a:latin typeface="Calibri (MS)"/>
                <a:ea typeface="Calibri (MS)"/>
                <a:cs typeface="Calibri (MS)"/>
                <a:sym typeface="Calibri (MS)"/>
              </a:rPr>
              <a:t>disociación</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insomnio</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irritabilidad</a:t>
            </a:r>
            <a:r>
              <a:rPr lang="en-US" sz="2133" dirty="0">
                <a:solidFill>
                  <a:srgbClr val="000000"/>
                </a:solidFill>
                <a:latin typeface="Calibri (MS)"/>
                <a:ea typeface="Calibri (MS)"/>
                <a:cs typeface="Calibri (MS)"/>
                <a:sym typeface="Calibri (MS)"/>
              </a:rPr>
              <a:t> o </a:t>
            </a:r>
            <a:r>
              <a:rPr lang="en-US" sz="2133" dirty="0" err="1">
                <a:solidFill>
                  <a:srgbClr val="000000"/>
                </a:solidFill>
                <a:latin typeface="Calibri (MS)"/>
                <a:ea typeface="Calibri (MS)"/>
                <a:cs typeface="Calibri (MS)"/>
                <a:sym typeface="Calibri (MS)"/>
              </a:rPr>
              <a:t>mutismo</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selectivo</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en</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menores</a:t>
            </a:r>
            <a:r>
              <a:rPr lang="en-US" sz="2133" dirty="0">
                <a:solidFill>
                  <a:srgbClr val="000000"/>
                </a:solidFill>
                <a:latin typeface="Calibri (MS)"/>
                <a:ea typeface="Calibri (MS)"/>
                <a:cs typeface="Calibri (MS)"/>
                <a:sym typeface="Calibri (MS)"/>
              </a:rPr>
              <a:t>. </a:t>
            </a:r>
          </a:p>
          <a:p>
            <a:pPr marL="0" lvl="0" indent="0" algn="just">
              <a:lnSpc>
                <a:spcPts val="2559"/>
              </a:lnSpc>
            </a:pPr>
            <a:endParaRPr lang="en-US" sz="2133" dirty="0">
              <a:solidFill>
                <a:srgbClr val="000000"/>
              </a:solidFill>
              <a:latin typeface="Calibri (MS)"/>
              <a:ea typeface="Calibri (MS)"/>
              <a:cs typeface="Calibri (MS)"/>
              <a:sym typeface="Calibri (MS)"/>
            </a:endParaRPr>
          </a:p>
          <a:p>
            <a:pPr marL="0" lvl="0" indent="0" algn="just">
              <a:lnSpc>
                <a:spcPts val="2559"/>
              </a:lnSpc>
            </a:pPr>
            <a:r>
              <a:rPr lang="en-US" sz="2133" u="sng" dirty="0">
                <a:solidFill>
                  <a:srgbClr val="000000"/>
                </a:solidFill>
                <a:latin typeface="Calibri (MS)"/>
                <a:ea typeface="Calibri (MS)"/>
                <a:cs typeface="Calibri (MS)"/>
                <a:sym typeface="Calibri (MS)"/>
              </a:rPr>
              <a:t>Si se </a:t>
            </a:r>
            <a:r>
              <a:rPr lang="en-US" sz="2133" u="sng" dirty="0" err="1">
                <a:solidFill>
                  <a:srgbClr val="000000"/>
                </a:solidFill>
                <a:latin typeface="Calibri (MS)"/>
                <a:ea typeface="Calibri (MS)"/>
                <a:cs typeface="Calibri (MS)"/>
                <a:sym typeface="Calibri (MS)"/>
              </a:rPr>
              <a:t>presentan</a:t>
            </a:r>
            <a:r>
              <a:rPr lang="en-US" sz="2133" u="sng" dirty="0">
                <a:solidFill>
                  <a:srgbClr val="000000"/>
                </a:solidFill>
                <a:latin typeface="Calibri (MS)"/>
                <a:ea typeface="Calibri (MS)"/>
                <a:cs typeface="Calibri (MS)"/>
                <a:sym typeface="Calibri (MS)"/>
              </a:rPr>
              <a:t> </a:t>
            </a:r>
            <a:r>
              <a:rPr lang="en-US" sz="2133" u="sng" dirty="0" err="1">
                <a:solidFill>
                  <a:srgbClr val="000000"/>
                </a:solidFill>
                <a:latin typeface="Calibri (MS)"/>
                <a:ea typeface="Calibri (MS)"/>
                <a:cs typeface="Calibri (MS)"/>
                <a:sym typeface="Calibri (MS)"/>
              </a:rPr>
              <a:t>señales</a:t>
            </a:r>
            <a:r>
              <a:rPr lang="en-US" sz="2133" u="sng" dirty="0">
                <a:solidFill>
                  <a:srgbClr val="000000"/>
                </a:solidFill>
                <a:latin typeface="Calibri (MS)"/>
                <a:ea typeface="Calibri (MS)"/>
                <a:cs typeface="Calibri (MS)"/>
                <a:sym typeface="Calibri (MS)"/>
              </a:rPr>
              <a:t> de </a:t>
            </a:r>
            <a:r>
              <a:rPr lang="en-US" sz="2133" u="sng" dirty="0" err="1">
                <a:solidFill>
                  <a:srgbClr val="000000"/>
                </a:solidFill>
                <a:latin typeface="Calibri (MS)"/>
                <a:ea typeface="Calibri (MS)"/>
                <a:cs typeface="Calibri (MS)"/>
                <a:sym typeface="Calibri (MS)"/>
              </a:rPr>
              <a:t>alerta</a:t>
            </a:r>
            <a:r>
              <a:rPr lang="en-US" sz="2133" u="sng" dirty="0">
                <a:solidFill>
                  <a:srgbClr val="000000"/>
                </a:solidFill>
                <a:latin typeface="Calibri (MS)"/>
                <a:ea typeface="Calibri (MS)"/>
                <a:cs typeface="Calibri (MS)"/>
                <a:sym typeface="Calibri (MS)"/>
              </a:rPr>
              <a:t>, la persona </a:t>
            </a:r>
            <a:r>
              <a:rPr lang="en-US" sz="2133" u="sng" dirty="0" err="1">
                <a:solidFill>
                  <a:srgbClr val="000000"/>
                </a:solidFill>
                <a:latin typeface="Calibri (MS)"/>
                <a:ea typeface="Calibri (MS)"/>
                <a:cs typeface="Calibri (MS)"/>
                <a:sym typeface="Calibri (MS)"/>
              </a:rPr>
              <a:t>debe</a:t>
            </a:r>
            <a:r>
              <a:rPr lang="en-US" sz="2133" u="sng" dirty="0">
                <a:solidFill>
                  <a:srgbClr val="000000"/>
                </a:solidFill>
                <a:latin typeface="Calibri (MS)"/>
                <a:ea typeface="Calibri (MS)"/>
                <a:cs typeface="Calibri (MS)"/>
                <a:sym typeface="Calibri (MS)"/>
              </a:rPr>
              <a:t> </a:t>
            </a:r>
            <a:r>
              <a:rPr lang="en-US" sz="2133" u="sng" dirty="0" err="1">
                <a:solidFill>
                  <a:srgbClr val="000000"/>
                </a:solidFill>
                <a:latin typeface="Calibri (MS)"/>
                <a:ea typeface="Calibri (MS)"/>
                <a:cs typeface="Calibri (MS)"/>
                <a:sym typeface="Calibri (MS)"/>
              </a:rPr>
              <a:t>ser</a:t>
            </a:r>
            <a:r>
              <a:rPr lang="en-US" sz="2133" u="sng" dirty="0">
                <a:solidFill>
                  <a:srgbClr val="000000"/>
                </a:solidFill>
                <a:latin typeface="Calibri (MS)"/>
                <a:ea typeface="Calibri (MS)"/>
                <a:cs typeface="Calibri (MS)"/>
                <a:sym typeface="Calibri (MS)"/>
              </a:rPr>
              <a:t> </a:t>
            </a:r>
            <a:r>
              <a:rPr lang="en-US" sz="2133" u="sng" dirty="0" err="1">
                <a:solidFill>
                  <a:srgbClr val="000000"/>
                </a:solidFill>
                <a:latin typeface="Calibri (MS)"/>
                <a:ea typeface="Calibri (MS)"/>
                <a:cs typeface="Calibri (MS)"/>
                <a:sym typeface="Calibri (MS)"/>
              </a:rPr>
              <a:t>remitida</a:t>
            </a:r>
            <a:r>
              <a:rPr lang="en-US" sz="2133" u="sng" dirty="0">
                <a:solidFill>
                  <a:srgbClr val="000000"/>
                </a:solidFill>
                <a:latin typeface="Calibri (MS)"/>
                <a:ea typeface="Calibri (MS)"/>
                <a:cs typeface="Calibri (MS)"/>
                <a:sym typeface="Calibri (MS)"/>
              </a:rPr>
              <a:t> de </a:t>
            </a:r>
            <a:r>
              <a:rPr lang="en-US" sz="2133" u="sng" dirty="0" err="1">
                <a:solidFill>
                  <a:srgbClr val="000000"/>
                </a:solidFill>
                <a:latin typeface="Calibri (MS)"/>
                <a:ea typeface="Calibri (MS)"/>
                <a:cs typeface="Calibri (MS)"/>
                <a:sym typeface="Calibri (MS)"/>
              </a:rPr>
              <a:t>inmediato</a:t>
            </a:r>
            <a:r>
              <a:rPr lang="en-US" sz="2133" u="sng" dirty="0">
                <a:solidFill>
                  <a:srgbClr val="000000"/>
                </a:solidFill>
                <a:latin typeface="Calibri (MS)"/>
                <a:ea typeface="Calibri (MS)"/>
                <a:cs typeface="Calibri (MS)"/>
                <a:sym typeface="Calibri (MS)"/>
              </a:rPr>
              <a:t> a </a:t>
            </a:r>
            <a:r>
              <a:rPr lang="en-US" sz="2133" u="sng" dirty="0" err="1">
                <a:solidFill>
                  <a:srgbClr val="000000"/>
                </a:solidFill>
                <a:latin typeface="Calibri (MS)"/>
                <a:ea typeface="Calibri (MS)"/>
                <a:cs typeface="Calibri (MS)"/>
                <a:sym typeface="Calibri (MS)"/>
              </a:rPr>
              <a:t>servicios</a:t>
            </a:r>
            <a:r>
              <a:rPr lang="en-US" sz="2133" u="sng" dirty="0">
                <a:solidFill>
                  <a:srgbClr val="000000"/>
                </a:solidFill>
                <a:latin typeface="Calibri (MS)"/>
                <a:ea typeface="Calibri (MS)"/>
                <a:cs typeface="Calibri (MS)"/>
                <a:sym typeface="Calibri (MS)"/>
              </a:rPr>
              <a:t> de </a:t>
            </a:r>
            <a:r>
              <a:rPr lang="en-US" sz="2133" u="sng" dirty="0" err="1">
                <a:solidFill>
                  <a:srgbClr val="000000"/>
                </a:solidFill>
                <a:latin typeface="Calibri (MS)"/>
                <a:ea typeface="Calibri (MS)"/>
                <a:cs typeface="Calibri (MS)"/>
                <a:sym typeface="Calibri (MS)"/>
              </a:rPr>
              <a:t>salud</a:t>
            </a:r>
            <a:r>
              <a:rPr lang="en-US" sz="2133" u="sng" dirty="0">
                <a:solidFill>
                  <a:srgbClr val="000000"/>
                </a:solidFill>
                <a:latin typeface="Calibri (MS)"/>
                <a:ea typeface="Calibri (MS)"/>
                <a:cs typeface="Calibri (MS)"/>
                <a:sym typeface="Calibri (MS)"/>
              </a:rPr>
              <a:t> mental o, </a:t>
            </a:r>
            <a:r>
              <a:rPr lang="en-US" sz="2133" u="sng" dirty="0" err="1">
                <a:solidFill>
                  <a:srgbClr val="000000"/>
                </a:solidFill>
                <a:latin typeface="Calibri (MS)"/>
                <a:ea typeface="Calibri (MS)"/>
                <a:cs typeface="Calibri (MS)"/>
                <a:sym typeface="Calibri (MS)"/>
              </a:rPr>
              <a:t>en</a:t>
            </a:r>
            <a:r>
              <a:rPr lang="en-US" sz="2133" u="sng" dirty="0">
                <a:solidFill>
                  <a:srgbClr val="000000"/>
                </a:solidFill>
                <a:latin typeface="Calibri (MS)"/>
                <a:ea typeface="Calibri (MS)"/>
                <a:cs typeface="Calibri (MS)"/>
                <a:sym typeface="Calibri (MS)"/>
              </a:rPr>
              <a:t> </a:t>
            </a:r>
            <a:r>
              <a:rPr lang="en-US" sz="2133" u="sng" dirty="0" err="1">
                <a:solidFill>
                  <a:srgbClr val="000000"/>
                </a:solidFill>
                <a:latin typeface="Calibri (MS)"/>
                <a:ea typeface="Calibri (MS)"/>
                <a:cs typeface="Calibri (MS)"/>
                <a:sym typeface="Calibri (MS)"/>
              </a:rPr>
              <a:t>casos</a:t>
            </a:r>
            <a:r>
              <a:rPr lang="en-US" sz="2133" u="sng" dirty="0">
                <a:solidFill>
                  <a:srgbClr val="000000"/>
                </a:solidFill>
                <a:latin typeface="Calibri (MS)"/>
                <a:ea typeface="Calibri (MS)"/>
                <a:cs typeface="Calibri (MS)"/>
                <a:sym typeface="Calibri (MS)"/>
              </a:rPr>
              <a:t> graves, a </a:t>
            </a:r>
            <a:r>
              <a:rPr lang="en-US" sz="2133" u="sng" dirty="0" err="1">
                <a:solidFill>
                  <a:srgbClr val="000000"/>
                </a:solidFill>
                <a:latin typeface="Calibri (MS)"/>
                <a:ea typeface="Calibri (MS)"/>
                <a:cs typeface="Calibri (MS)"/>
                <a:sym typeface="Calibri (MS)"/>
              </a:rPr>
              <a:t>centros</a:t>
            </a:r>
            <a:r>
              <a:rPr lang="en-US" sz="2133" u="sng" dirty="0">
                <a:solidFill>
                  <a:srgbClr val="000000"/>
                </a:solidFill>
                <a:latin typeface="Calibri (MS)"/>
                <a:ea typeface="Calibri (MS)"/>
                <a:cs typeface="Calibri (MS)"/>
                <a:sym typeface="Calibri (MS)"/>
              </a:rPr>
              <a:t> </a:t>
            </a:r>
            <a:r>
              <a:rPr lang="en-US" sz="2133" u="sng" dirty="0" err="1">
                <a:solidFill>
                  <a:srgbClr val="000000"/>
                </a:solidFill>
                <a:latin typeface="Calibri (MS)"/>
                <a:ea typeface="Calibri (MS)"/>
                <a:cs typeface="Calibri (MS)"/>
                <a:sym typeface="Calibri (MS)"/>
              </a:rPr>
              <a:t>especializados</a:t>
            </a:r>
            <a:r>
              <a:rPr lang="en-US" sz="2133" u="sng" dirty="0">
                <a:solidFill>
                  <a:srgbClr val="000000"/>
                </a:solidFill>
                <a:latin typeface="Calibri (MS)"/>
                <a:ea typeface="Calibri (MS)"/>
                <a:cs typeface="Calibri (MS)"/>
                <a:sym typeface="Calibri (MS)"/>
              </a:rPr>
              <a:t>. La </a:t>
            </a:r>
            <a:r>
              <a:rPr lang="en-US" sz="2133" u="sng" dirty="0" err="1">
                <a:solidFill>
                  <a:srgbClr val="000000"/>
                </a:solidFill>
                <a:latin typeface="Calibri (MS)"/>
                <a:ea typeface="Calibri (MS)"/>
                <a:cs typeface="Calibri (MS)"/>
                <a:sym typeface="Calibri (MS)"/>
              </a:rPr>
              <a:t>presencia</a:t>
            </a:r>
            <a:r>
              <a:rPr lang="en-US" sz="2133" u="sng" dirty="0">
                <a:solidFill>
                  <a:srgbClr val="000000"/>
                </a:solidFill>
                <a:latin typeface="Calibri (MS)"/>
                <a:ea typeface="Calibri (MS)"/>
                <a:cs typeface="Calibri (MS)"/>
                <a:sym typeface="Calibri (MS)"/>
              </a:rPr>
              <a:t> </a:t>
            </a:r>
            <a:r>
              <a:rPr lang="en-US" sz="2133" u="sng" dirty="0" err="1">
                <a:solidFill>
                  <a:srgbClr val="000000"/>
                </a:solidFill>
                <a:latin typeface="Calibri (MS)"/>
                <a:ea typeface="Calibri (MS)"/>
                <a:cs typeface="Calibri (MS)"/>
                <a:sym typeface="Calibri (MS)"/>
              </a:rPr>
              <a:t>constante</a:t>
            </a:r>
            <a:r>
              <a:rPr lang="en-US" sz="2133" u="sng" dirty="0">
                <a:solidFill>
                  <a:srgbClr val="000000"/>
                </a:solidFill>
                <a:latin typeface="Calibri (MS)"/>
                <a:ea typeface="Calibri (MS)"/>
                <a:cs typeface="Calibri (MS)"/>
                <a:sym typeface="Calibri (MS)"/>
              </a:rPr>
              <a:t> de </a:t>
            </a:r>
            <a:r>
              <a:rPr lang="en-US" sz="2133" u="sng" dirty="0" err="1">
                <a:solidFill>
                  <a:srgbClr val="000000"/>
                </a:solidFill>
                <a:latin typeface="Calibri (MS)"/>
                <a:ea typeface="Calibri (MS)"/>
                <a:cs typeface="Calibri (MS)"/>
                <a:sym typeface="Calibri (MS)"/>
              </a:rPr>
              <a:t>mediadores</a:t>
            </a:r>
            <a:r>
              <a:rPr lang="en-US" sz="2133" u="sng" dirty="0">
                <a:solidFill>
                  <a:srgbClr val="000000"/>
                </a:solidFill>
                <a:latin typeface="Calibri (MS)"/>
                <a:ea typeface="Calibri (MS)"/>
                <a:cs typeface="Calibri (MS)"/>
                <a:sym typeface="Calibri (MS)"/>
              </a:rPr>
              <a:t> </a:t>
            </a:r>
            <a:r>
              <a:rPr lang="en-US" sz="2133" u="sng" dirty="0" err="1">
                <a:solidFill>
                  <a:srgbClr val="000000"/>
                </a:solidFill>
                <a:latin typeface="Calibri (MS)"/>
                <a:ea typeface="Calibri (MS)"/>
                <a:cs typeface="Calibri (MS)"/>
                <a:sym typeface="Calibri (MS)"/>
              </a:rPr>
              <a:t>lingüísticos</a:t>
            </a:r>
            <a:r>
              <a:rPr lang="en-US" sz="2133" u="sng" dirty="0">
                <a:solidFill>
                  <a:srgbClr val="000000"/>
                </a:solidFill>
                <a:latin typeface="Calibri (MS)"/>
                <a:ea typeface="Calibri (MS)"/>
                <a:cs typeface="Calibri (MS)"/>
                <a:sym typeface="Calibri (MS)"/>
              </a:rPr>
              <a:t> y </a:t>
            </a:r>
            <a:r>
              <a:rPr lang="en-US" sz="2133" u="sng" dirty="0" err="1">
                <a:solidFill>
                  <a:srgbClr val="000000"/>
                </a:solidFill>
                <a:latin typeface="Calibri (MS)"/>
                <a:ea typeface="Calibri (MS)"/>
                <a:cs typeface="Calibri (MS)"/>
                <a:sym typeface="Calibri (MS)"/>
              </a:rPr>
              <a:t>culturales</a:t>
            </a:r>
            <a:r>
              <a:rPr lang="en-US" sz="2133" u="sng" dirty="0">
                <a:solidFill>
                  <a:srgbClr val="000000"/>
                </a:solidFill>
                <a:latin typeface="Calibri (MS)"/>
                <a:ea typeface="Calibri (MS)"/>
                <a:cs typeface="Calibri (MS)"/>
                <a:sym typeface="Calibri (MS)"/>
              </a:rPr>
              <a:t> con </a:t>
            </a:r>
            <a:r>
              <a:rPr lang="en-US" sz="2133" u="sng" dirty="0" err="1">
                <a:solidFill>
                  <a:srgbClr val="000000"/>
                </a:solidFill>
                <a:latin typeface="Calibri (MS)"/>
                <a:ea typeface="Calibri (MS)"/>
                <a:cs typeface="Calibri (MS)"/>
                <a:sym typeface="Calibri (MS)"/>
              </a:rPr>
              <a:t>experiencia</a:t>
            </a:r>
            <a:r>
              <a:rPr lang="en-US" sz="2133" u="sng" dirty="0">
                <a:solidFill>
                  <a:srgbClr val="000000"/>
                </a:solidFill>
                <a:latin typeface="Calibri (MS)"/>
                <a:ea typeface="Calibri (MS)"/>
                <a:cs typeface="Calibri (MS)"/>
                <a:sym typeface="Calibri (MS)"/>
              </a:rPr>
              <a:t> </a:t>
            </a:r>
            <a:r>
              <a:rPr lang="en-US" sz="2133" u="sng" dirty="0" err="1">
                <a:solidFill>
                  <a:srgbClr val="000000"/>
                </a:solidFill>
                <a:latin typeface="Calibri (MS)"/>
                <a:ea typeface="Calibri (MS)"/>
                <a:cs typeface="Calibri (MS)"/>
                <a:sym typeface="Calibri (MS)"/>
              </a:rPr>
              <a:t>en</a:t>
            </a:r>
            <a:r>
              <a:rPr lang="en-US" sz="2133" u="sng" dirty="0">
                <a:solidFill>
                  <a:srgbClr val="000000"/>
                </a:solidFill>
                <a:latin typeface="Calibri (MS)"/>
                <a:ea typeface="Calibri (MS)"/>
                <a:cs typeface="Calibri (MS)"/>
                <a:sym typeface="Calibri (MS)"/>
              </a:rPr>
              <a:t> el </a:t>
            </a:r>
            <a:r>
              <a:rPr lang="en-US" sz="2133" u="sng" dirty="0" err="1">
                <a:solidFill>
                  <a:srgbClr val="000000"/>
                </a:solidFill>
                <a:latin typeface="Calibri (MS)"/>
                <a:ea typeface="Calibri (MS)"/>
                <a:cs typeface="Calibri (MS)"/>
                <a:sym typeface="Calibri (MS)"/>
              </a:rPr>
              <a:t>tratamiento</a:t>
            </a:r>
            <a:r>
              <a:rPr lang="en-US" sz="2133" u="sng" dirty="0">
                <a:solidFill>
                  <a:srgbClr val="000000"/>
                </a:solidFill>
                <a:latin typeface="Calibri (MS)"/>
                <a:ea typeface="Calibri (MS)"/>
                <a:cs typeface="Calibri (MS)"/>
                <a:sym typeface="Calibri (MS)"/>
              </a:rPr>
              <a:t> del trauma </a:t>
            </a:r>
            <a:r>
              <a:rPr lang="en-US" sz="2133" u="sng" dirty="0" err="1">
                <a:solidFill>
                  <a:srgbClr val="000000"/>
                </a:solidFill>
                <a:latin typeface="Calibri (MS)"/>
                <a:ea typeface="Calibri (MS)"/>
                <a:cs typeface="Calibri (MS)"/>
                <a:sym typeface="Calibri (MS)"/>
              </a:rPr>
              <a:t>es</a:t>
            </a:r>
            <a:r>
              <a:rPr lang="en-US" sz="2133" u="sng" dirty="0">
                <a:solidFill>
                  <a:srgbClr val="000000"/>
                </a:solidFill>
                <a:latin typeface="Calibri (MS)"/>
                <a:ea typeface="Calibri (MS)"/>
                <a:cs typeface="Calibri (MS)"/>
                <a:sym typeface="Calibri (MS)"/>
              </a:rPr>
              <a:t> fundamental. </a:t>
            </a:r>
          </a:p>
        </p:txBody>
      </p:sp>
      <p:pic>
        <p:nvPicPr>
          <p:cNvPr id="8" name="Imagen 7"/>
          <p:cNvPicPr>
            <a:picLocks noChangeAspect="1"/>
          </p:cNvPicPr>
          <p:nvPr/>
        </p:nvPicPr>
        <p:blipFill>
          <a:blip r:embed="rId3"/>
          <a:stretch>
            <a:fillRect/>
          </a:stretch>
        </p:blipFill>
        <p:spPr>
          <a:xfrm>
            <a:off x="7772400" y="263494"/>
            <a:ext cx="1682642" cy="1072989"/>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4"/>
          <p:cNvSpPr txBox="1"/>
          <p:nvPr/>
        </p:nvSpPr>
        <p:spPr>
          <a:xfrm>
            <a:off x="-304800" y="199112"/>
            <a:ext cx="8778240" cy="1290638"/>
          </a:xfrm>
          <a:prstGeom prst="rect">
            <a:avLst/>
          </a:prstGeom>
        </p:spPr>
        <p:txBody>
          <a:bodyPr lIns="0" tIns="0" rIns="0" bIns="0" rtlCol="0" anchor="ctr"/>
          <a:lstStyle/>
          <a:p>
            <a:pPr marL="0" lvl="0" indent="0" algn="ctr">
              <a:lnSpc>
                <a:spcPts val="5632"/>
              </a:lnSpc>
            </a:pPr>
            <a:r>
              <a:rPr lang="en-US" sz="4693" dirty="0" err="1">
                <a:solidFill>
                  <a:srgbClr val="000000"/>
                </a:solidFill>
                <a:latin typeface="Calibri (MS)"/>
                <a:ea typeface="Calibri (MS)"/>
                <a:cs typeface="Calibri (MS)"/>
                <a:sym typeface="Calibri (MS)"/>
              </a:rPr>
              <a:t>Evaluación</a:t>
            </a:r>
            <a:r>
              <a:rPr lang="en-US" sz="4693" dirty="0">
                <a:solidFill>
                  <a:srgbClr val="000000"/>
                </a:solidFill>
                <a:latin typeface="Calibri (MS)"/>
                <a:ea typeface="Calibri (MS)"/>
                <a:cs typeface="Calibri (MS)"/>
                <a:sym typeface="Calibri (MS)"/>
              </a:rPr>
              <a:t> social y </a:t>
            </a:r>
            <a:r>
              <a:rPr lang="en-US" sz="4693" dirty="0" err="1">
                <a:solidFill>
                  <a:srgbClr val="000000"/>
                </a:solidFill>
                <a:latin typeface="Calibri (MS)"/>
                <a:ea typeface="Calibri (MS)"/>
                <a:cs typeface="Calibri (MS)"/>
                <a:sym typeface="Calibri (MS)"/>
              </a:rPr>
              <a:t>educativa</a:t>
            </a:r>
            <a:endParaRPr lang="en-US" sz="4693" dirty="0">
              <a:solidFill>
                <a:srgbClr val="000000"/>
              </a:solidFill>
              <a:latin typeface="Calibri (MS)"/>
              <a:ea typeface="Calibri (MS)"/>
              <a:cs typeface="Calibri (MS)"/>
              <a:sym typeface="Calibri (MS)"/>
            </a:endParaRPr>
          </a:p>
        </p:txBody>
      </p:sp>
      <p:sp>
        <p:nvSpPr>
          <p:cNvPr id="5" name="TextBox 5"/>
          <p:cNvSpPr txBox="1"/>
          <p:nvPr/>
        </p:nvSpPr>
        <p:spPr>
          <a:xfrm>
            <a:off x="534381" y="2528211"/>
            <a:ext cx="8662473" cy="3609975"/>
          </a:xfrm>
          <a:prstGeom prst="rect">
            <a:avLst/>
          </a:prstGeom>
        </p:spPr>
        <p:txBody>
          <a:bodyPr lIns="0" tIns="0" rIns="0" bIns="0" rtlCol="0" anchor="t">
            <a:spAutoFit/>
          </a:bodyPr>
          <a:lstStyle/>
          <a:p>
            <a:pPr marL="0" lvl="0" indent="0" algn="just">
              <a:lnSpc>
                <a:spcPts val="2559"/>
              </a:lnSpc>
            </a:pP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Composición</a:t>
            </a:r>
            <a:r>
              <a:rPr lang="en-US" sz="2133" dirty="0">
                <a:solidFill>
                  <a:srgbClr val="000000"/>
                </a:solidFill>
                <a:latin typeface="Calibri (MS)"/>
                <a:ea typeface="Calibri (MS)"/>
                <a:cs typeface="Calibri (MS)"/>
                <a:sym typeface="Calibri (MS)"/>
              </a:rPr>
              <a:t> familiar </a:t>
            </a:r>
          </a:p>
          <a:p>
            <a:pPr marL="0" lvl="0" indent="0" algn="just">
              <a:lnSpc>
                <a:spcPts val="2559"/>
              </a:lnSpc>
            </a:pP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Condiciones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previas</a:t>
            </a:r>
            <a:r>
              <a:rPr lang="en-US" sz="2133" dirty="0">
                <a:solidFill>
                  <a:srgbClr val="000000"/>
                </a:solidFill>
                <a:latin typeface="Calibri (MS)"/>
                <a:ea typeface="Calibri (MS)"/>
                <a:cs typeface="Calibri (MS)"/>
                <a:sym typeface="Calibri (MS)"/>
              </a:rPr>
              <a:t> de </a:t>
            </a:r>
            <a:r>
              <a:rPr lang="en-US" sz="2133" dirty="0" err="1">
                <a:solidFill>
                  <a:srgbClr val="000000"/>
                </a:solidFill>
                <a:latin typeface="Calibri (MS)"/>
                <a:ea typeface="Calibri (MS)"/>
                <a:cs typeface="Calibri (MS)"/>
                <a:sym typeface="Calibri (MS)"/>
              </a:rPr>
              <a:t>vivienda</a:t>
            </a:r>
            <a:r>
              <a:rPr lang="en-US" sz="2133" dirty="0">
                <a:solidFill>
                  <a:srgbClr val="000000"/>
                </a:solidFill>
                <a:latin typeface="Calibri (MS)"/>
                <a:ea typeface="Calibri (MS)"/>
                <a:cs typeface="Calibri (MS)"/>
                <a:sym typeface="Calibri (MS)"/>
              </a:rPr>
              <a:t> y </a:t>
            </a:r>
            <a:r>
              <a:rPr lang="en-US" sz="2133" dirty="0" err="1">
                <a:solidFill>
                  <a:srgbClr val="000000"/>
                </a:solidFill>
                <a:latin typeface="Calibri (MS)"/>
                <a:ea typeface="Calibri (MS)"/>
                <a:cs typeface="Calibri (MS)"/>
                <a:sym typeface="Calibri (MS)"/>
              </a:rPr>
              <a:t>trabajo</a:t>
            </a:r>
            <a:r>
              <a:rPr lang="en-US" sz="2133" dirty="0">
                <a:solidFill>
                  <a:srgbClr val="000000"/>
                </a:solidFill>
                <a:latin typeface="Calibri (MS)"/>
                <a:ea typeface="Calibri (MS)"/>
                <a:cs typeface="Calibri (MS)"/>
                <a:sym typeface="Calibri (MS)"/>
              </a:rPr>
              <a:t> </a:t>
            </a:r>
          </a:p>
          <a:p>
            <a:pPr marL="0" lvl="0" indent="0" algn="just">
              <a:lnSpc>
                <a:spcPts val="2559"/>
              </a:lnSpc>
            </a:pP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Nivel</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educativo</a:t>
            </a:r>
            <a:r>
              <a:rPr lang="en-US" sz="2133" dirty="0">
                <a:solidFill>
                  <a:srgbClr val="000000"/>
                </a:solidFill>
                <a:latin typeface="Calibri (MS)"/>
                <a:ea typeface="Calibri (MS)"/>
                <a:cs typeface="Calibri (MS)"/>
                <a:sym typeface="Calibri (MS)"/>
              </a:rPr>
              <a:t> y </a:t>
            </a:r>
            <a:r>
              <a:rPr lang="en-US" sz="2133" dirty="0" err="1">
                <a:solidFill>
                  <a:srgbClr val="000000"/>
                </a:solidFill>
                <a:latin typeface="Calibri (MS)"/>
                <a:ea typeface="Calibri (MS)"/>
                <a:cs typeface="Calibri (MS)"/>
                <a:sym typeface="Calibri (MS)"/>
              </a:rPr>
              <a:t>habilidades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profesionales</a:t>
            </a:r>
            <a:r>
              <a:rPr lang="en-US" sz="2133" dirty="0">
                <a:solidFill>
                  <a:srgbClr val="000000"/>
                </a:solidFill>
                <a:latin typeface="Calibri (MS)"/>
                <a:ea typeface="Calibri (MS)"/>
                <a:cs typeface="Calibri (MS)"/>
                <a:sym typeface="Calibri (MS)"/>
              </a:rPr>
              <a:t> </a:t>
            </a:r>
          </a:p>
          <a:p>
            <a:pPr marL="0" lvl="0" indent="0" algn="just">
              <a:lnSpc>
                <a:spcPts val="2559"/>
              </a:lnSpc>
            </a:pP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Existencia</a:t>
            </a:r>
            <a:r>
              <a:rPr lang="en-US" sz="2133" dirty="0">
                <a:solidFill>
                  <a:srgbClr val="000000"/>
                </a:solidFill>
                <a:latin typeface="Calibri (MS)"/>
                <a:ea typeface="Calibri (MS)"/>
                <a:cs typeface="Calibri (MS)"/>
                <a:sym typeface="Calibri (MS)"/>
              </a:rPr>
              <a:t> de </a:t>
            </a:r>
            <a:r>
              <a:rPr lang="en-US" sz="2133" dirty="0" err="1">
                <a:solidFill>
                  <a:srgbClr val="000000"/>
                </a:solidFill>
                <a:latin typeface="Calibri (MS)"/>
                <a:ea typeface="Calibri (MS)"/>
                <a:cs typeface="Calibri (MS)"/>
                <a:sym typeface="Calibri (MS)"/>
              </a:rPr>
              <a:t>redes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sociales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formales</a:t>
            </a:r>
            <a:r>
              <a:rPr lang="en-US" sz="2133" dirty="0">
                <a:solidFill>
                  <a:srgbClr val="000000"/>
                </a:solidFill>
                <a:latin typeface="Calibri (MS)"/>
                <a:ea typeface="Calibri (MS)"/>
                <a:cs typeface="Calibri (MS)"/>
                <a:sym typeface="Calibri (MS)"/>
              </a:rPr>
              <a:t> o </a:t>
            </a:r>
            <a:r>
              <a:rPr lang="en-US" sz="2133" dirty="0" err="1">
                <a:solidFill>
                  <a:srgbClr val="000000"/>
                </a:solidFill>
                <a:latin typeface="Calibri (MS)"/>
                <a:ea typeface="Calibri (MS)"/>
                <a:cs typeface="Calibri (MS)"/>
                <a:sym typeface="Calibri (MS)"/>
              </a:rPr>
              <a:t>informales</a:t>
            </a:r>
            <a:r>
              <a:rPr lang="en-US" sz="2133" dirty="0">
                <a:solidFill>
                  <a:srgbClr val="000000"/>
                </a:solidFill>
                <a:latin typeface="Calibri (MS)"/>
                <a:ea typeface="Calibri (MS)"/>
                <a:cs typeface="Calibri (MS)"/>
                <a:sym typeface="Calibri (MS)"/>
              </a:rPr>
              <a:t> </a:t>
            </a:r>
          </a:p>
          <a:p>
            <a:pPr marL="0" lvl="0" indent="0" algn="just">
              <a:lnSpc>
                <a:spcPts val="2559"/>
              </a:lnSpc>
            </a:pP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Cualquier</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experiencia</a:t>
            </a:r>
            <a:r>
              <a:rPr lang="en-US" sz="2133" dirty="0">
                <a:solidFill>
                  <a:srgbClr val="000000"/>
                </a:solidFill>
                <a:latin typeface="Calibri (MS)"/>
                <a:ea typeface="Calibri (MS)"/>
                <a:cs typeface="Calibri (MS)"/>
                <a:sym typeface="Calibri (MS)"/>
              </a:rPr>
              <a:t> de </a:t>
            </a:r>
            <a:r>
              <a:rPr lang="en-US" sz="2133" dirty="0" err="1">
                <a:solidFill>
                  <a:srgbClr val="000000"/>
                </a:solidFill>
                <a:latin typeface="Calibri (MS)"/>
                <a:ea typeface="Calibri (MS)"/>
                <a:cs typeface="Calibri (MS)"/>
                <a:sym typeface="Calibri (MS)"/>
              </a:rPr>
              <a:t>trata</a:t>
            </a:r>
            <a:r>
              <a:rPr lang="en-US" sz="2133" dirty="0">
                <a:solidFill>
                  <a:srgbClr val="000000"/>
                </a:solidFill>
                <a:latin typeface="Calibri (MS)"/>
                <a:ea typeface="Calibri (MS)"/>
                <a:cs typeface="Calibri (MS)"/>
                <a:sym typeface="Calibri (MS)"/>
              </a:rPr>
              <a:t> de personas, </a:t>
            </a:r>
            <a:r>
              <a:rPr lang="en-US" sz="2133" dirty="0" err="1">
                <a:solidFill>
                  <a:srgbClr val="000000"/>
                </a:solidFill>
                <a:latin typeface="Calibri (MS)"/>
                <a:ea typeface="Calibri (MS)"/>
                <a:cs typeface="Calibri (MS)"/>
                <a:sym typeface="Calibri (MS)"/>
              </a:rPr>
              <a:t>explotación</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laboral</a:t>
            </a:r>
            <a:r>
              <a:rPr lang="en-US" sz="2133" dirty="0">
                <a:solidFill>
                  <a:srgbClr val="000000"/>
                </a:solidFill>
                <a:latin typeface="Calibri (MS)"/>
                <a:ea typeface="Calibri (MS)"/>
                <a:cs typeface="Calibri (MS)"/>
                <a:sym typeface="Calibri (MS)"/>
              </a:rPr>
              <a:t> o </a:t>
            </a:r>
            <a:r>
              <a:rPr lang="en-US" sz="2133" dirty="0" err="1">
                <a:solidFill>
                  <a:srgbClr val="000000"/>
                </a:solidFill>
                <a:latin typeface="Calibri (MS)"/>
                <a:ea typeface="Calibri (MS)"/>
                <a:cs typeface="Calibri (MS)"/>
                <a:sym typeface="Calibri (MS)"/>
              </a:rPr>
              <a:t>violencia</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doméstica</a:t>
            </a:r>
            <a:r>
              <a:rPr lang="en-US" sz="2133" dirty="0">
                <a:solidFill>
                  <a:srgbClr val="000000"/>
                </a:solidFill>
                <a:latin typeface="Calibri (MS)"/>
                <a:ea typeface="Calibri (MS)"/>
                <a:cs typeface="Calibri (MS)"/>
                <a:sym typeface="Calibri (MS)"/>
              </a:rPr>
              <a:t>.</a:t>
            </a:r>
          </a:p>
          <a:p>
            <a:pPr marL="0" lvl="0" indent="0" algn="just">
              <a:lnSpc>
                <a:spcPts val="2559"/>
              </a:lnSpc>
            </a:pPr>
            <a:endParaRPr lang="en-US" sz="2133" dirty="0">
              <a:solidFill>
                <a:srgbClr val="000000"/>
              </a:solidFill>
              <a:latin typeface="Calibri (MS)"/>
              <a:ea typeface="Calibri (MS)"/>
              <a:cs typeface="Calibri (MS)"/>
              <a:sym typeface="Calibri (MS)"/>
            </a:endParaRPr>
          </a:p>
          <a:p>
            <a:pPr marL="0" lvl="0" indent="0" algn="just">
              <a:lnSpc>
                <a:spcPts val="2559"/>
              </a:lnSpc>
            </a:pPr>
            <a:endParaRPr lang="en-US" sz="2133" dirty="0">
              <a:solidFill>
                <a:srgbClr val="000000"/>
              </a:solidFill>
              <a:latin typeface="Calibri (MS)"/>
              <a:ea typeface="Calibri (MS)"/>
              <a:cs typeface="Calibri (MS)"/>
              <a:sym typeface="Calibri (MS)"/>
            </a:endParaRPr>
          </a:p>
          <a:p>
            <a:pPr marL="0" lvl="0" indent="0" algn="just">
              <a:lnSpc>
                <a:spcPts val="2559"/>
              </a:lnSpc>
            </a:pPr>
            <a:r>
              <a:rPr lang="en-US" sz="2133" dirty="0" err="1">
                <a:solidFill>
                  <a:srgbClr val="000000"/>
                </a:solidFill>
                <a:latin typeface="Calibri (MS)"/>
                <a:ea typeface="Calibri (MS)"/>
                <a:cs typeface="Calibri (MS)"/>
                <a:sym typeface="Calibri (MS)"/>
              </a:rPr>
              <a:t>Esta</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recopilación</a:t>
            </a:r>
            <a:r>
              <a:rPr lang="en-US" sz="2133" dirty="0">
                <a:solidFill>
                  <a:srgbClr val="000000"/>
                </a:solidFill>
                <a:latin typeface="Calibri (MS)"/>
                <a:ea typeface="Calibri (MS)"/>
                <a:cs typeface="Calibri (MS)"/>
                <a:sym typeface="Calibri (MS)"/>
              </a:rPr>
              <a:t> de </a:t>
            </a:r>
            <a:r>
              <a:rPr lang="en-US" sz="2133" dirty="0" err="1">
                <a:solidFill>
                  <a:srgbClr val="000000"/>
                </a:solidFill>
                <a:latin typeface="Calibri (MS)"/>
                <a:ea typeface="Calibri (MS)"/>
                <a:cs typeface="Calibri (MS)"/>
                <a:sym typeface="Calibri (MS)"/>
              </a:rPr>
              <a:t>datos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debe</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ir</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acompañada</a:t>
            </a:r>
            <a:r>
              <a:rPr lang="en-US" sz="2133" dirty="0">
                <a:solidFill>
                  <a:srgbClr val="000000"/>
                </a:solidFill>
                <a:latin typeface="Calibri (MS)"/>
                <a:ea typeface="Calibri (MS)"/>
                <a:cs typeface="Calibri (MS)"/>
                <a:sym typeface="Calibri (MS)"/>
              </a:rPr>
              <a:t> de un plan de </a:t>
            </a:r>
            <a:r>
              <a:rPr lang="en-US" sz="2133" dirty="0" err="1">
                <a:solidFill>
                  <a:srgbClr val="000000"/>
                </a:solidFill>
                <a:latin typeface="Calibri (MS)"/>
                <a:ea typeface="Calibri (MS)"/>
                <a:cs typeface="Calibri (MS)"/>
                <a:sym typeface="Calibri (MS)"/>
              </a:rPr>
              <a:t>derivación</a:t>
            </a:r>
            <a:r>
              <a:rPr lang="en-US" sz="2133" dirty="0">
                <a:solidFill>
                  <a:srgbClr val="000000"/>
                </a:solidFill>
                <a:latin typeface="Calibri (MS)"/>
                <a:ea typeface="Calibri (MS)"/>
                <a:cs typeface="Calibri (MS)"/>
                <a:sym typeface="Calibri (MS)"/>
              </a:rPr>
              <a:t> a </a:t>
            </a:r>
            <a:r>
              <a:rPr lang="en-US" sz="2133" dirty="0" err="1">
                <a:solidFill>
                  <a:srgbClr val="000000"/>
                </a:solidFill>
                <a:latin typeface="Calibri (MS)"/>
                <a:ea typeface="Calibri (MS)"/>
                <a:cs typeface="Calibri (MS)"/>
                <a:sym typeface="Calibri (MS)"/>
              </a:rPr>
              <a:t>servicios</a:t>
            </a:r>
            <a:r>
              <a:rPr lang="en-US" sz="2133" dirty="0">
                <a:solidFill>
                  <a:srgbClr val="000000"/>
                </a:solidFill>
                <a:latin typeface="Calibri (MS)"/>
                <a:ea typeface="Calibri (MS)"/>
                <a:cs typeface="Calibri (MS)"/>
                <a:sym typeface="Calibri (MS)"/>
              </a:rPr>
              <a:t> locales (</a:t>
            </a:r>
            <a:r>
              <a:rPr lang="en-US" sz="2133" dirty="0" err="1">
                <a:solidFill>
                  <a:srgbClr val="000000"/>
                </a:solidFill>
                <a:latin typeface="Calibri (MS)"/>
                <a:ea typeface="Calibri (MS)"/>
                <a:cs typeface="Calibri (MS)"/>
                <a:sym typeface="Calibri (MS)"/>
              </a:rPr>
              <a:t>escuelas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centros</a:t>
            </a:r>
            <a:r>
              <a:rPr lang="en-US" sz="2133" dirty="0">
                <a:solidFill>
                  <a:srgbClr val="000000"/>
                </a:solidFill>
                <a:latin typeface="Calibri (MS)"/>
                <a:ea typeface="Calibri (MS)"/>
                <a:cs typeface="Calibri (MS)"/>
                <a:sym typeface="Calibri (MS)"/>
              </a:rPr>
              <a:t> de </a:t>
            </a:r>
            <a:r>
              <a:rPr lang="en-US" sz="2133" dirty="0" err="1">
                <a:solidFill>
                  <a:srgbClr val="000000"/>
                </a:solidFill>
                <a:latin typeface="Calibri (MS)"/>
                <a:ea typeface="Calibri (MS)"/>
                <a:cs typeface="Calibri (MS)"/>
                <a:sym typeface="Calibri (MS)"/>
              </a:rPr>
              <a:t>empleo</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formación</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lingüística</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asistencia</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jurídica</a:t>
            </a:r>
            <a:r>
              <a:rPr lang="en-US" sz="2133" dirty="0">
                <a:solidFill>
                  <a:srgbClr val="000000"/>
                </a:solidFill>
                <a:latin typeface="Calibri (MS)"/>
                <a:ea typeface="Calibri (MS)"/>
                <a:cs typeface="Calibri (MS)"/>
                <a:sym typeface="Calibri (MS)"/>
              </a:rPr>
              <a:t>), que </a:t>
            </a:r>
            <a:r>
              <a:rPr lang="en-US" sz="2133" dirty="0" err="1">
                <a:solidFill>
                  <a:srgbClr val="000000"/>
                </a:solidFill>
                <a:latin typeface="Calibri (MS)"/>
                <a:ea typeface="Calibri (MS)"/>
                <a:cs typeface="Calibri (MS)"/>
                <a:sym typeface="Calibri (MS)"/>
              </a:rPr>
              <a:t>facilite</a:t>
            </a:r>
            <a:r>
              <a:rPr lang="en-US" sz="2133" dirty="0">
                <a:solidFill>
                  <a:srgbClr val="000000"/>
                </a:solidFill>
                <a:latin typeface="Calibri (MS)"/>
                <a:ea typeface="Calibri (MS)"/>
                <a:cs typeface="Calibri (MS)"/>
                <a:sym typeface="Calibri (MS)"/>
              </a:rPr>
              <a:t> la </a:t>
            </a:r>
            <a:r>
              <a:rPr lang="en-US" sz="2133" dirty="0" err="1">
                <a:solidFill>
                  <a:srgbClr val="000000"/>
                </a:solidFill>
                <a:latin typeface="Calibri (MS)"/>
                <a:ea typeface="Calibri (MS)"/>
                <a:cs typeface="Calibri (MS)"/>
                <a:sym typeface="Calibri (MS)"/>
              </a:rPr>
              <a:t>recuperación</a:t>
            </a:r>
            <a:r>
              <a:rPr lang="en-US" sz="2133" dirty="0">
                <a:solidFill>
                  <a:srgbClr val="000000"/>
                </a:solidFill>
                <a:latin typeface="Calibri (MS)"/>
                <a:ea typeface="Calibri (MS)"/>
                <a:cs typeface="Calibri (MS)"/>
                <a:sym typeface="Calibri (MS)"/>
              </a:rPr>
              <a:t> de la </a:t>
            </a:r>
            <a:r>
              <a:rPr lang="en-US" sz="2133" dirty="0" err="1">
                <a:solidFill>
                  <a:srgbClr val="000000"/>
                </a:solidFill>
                <a:latin typeface="Calibri (MS)"/>
                <a:ea typeface="Calibri (MS)"/>
                <a:cs typeface="Calibri (MS)"/>
                <a:sym typeface="Calibri (MS)"/>
              </a:rPr>
              <a:t>autonomía</a:t>
            </a:r>
            <a:r>
              <a:rPr lang="en-US" sz="2133" dirty="0">
                <a:solidFill>
                  <a:srgbClr val="000000"/>
                </a:solidFill>
                <a:latin typeface="Calibri (MS)"/>
                <a:ea typeface="Calibri (MS)"/>
                <a:cs typeface="Calibri (MS)"/>
                <a:sym typeface="Calibri (MS)"/>
              </a:rPr>
              <a:t> individual. </a:t>
            </a:r>
          </a:p>
        </p:txBody>
      </p:sp>
      <p:pic>
        <p:nvPicPr>
          <p:cNvPr id="8" name="Imagen 7"/>
          <p:cNvPicPr>
            <a:picLocks noChangeAspect="1"/>
          </p:cNvPicPr>
          <p:nvPr/>
        </p:nvPicPr>
        <p:blipFill>
          <a:blip r:embed="rId2"/>
          <a:stretch>
            <a:fillRect/>
          </a:stretch>
        </p:blipFill>
        <p:spPr>
          <a:xfrm>
            <a:off x="7924800" y="228600"/>
            <a:ext cx="1682642" cy="1072989"/>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24450" y="469773"/>
            <a:ext cx="8778240"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95250"/>
              <a:ext cx="11704320" cy="1720850"/>
            </a:xfrm>
            <a:prstGeom prst="rect">
              <a:avLst/>
            </a:prstGeom>
          </p:spPr>
          <p:txBody>
            <a:bodyPr lIns="0" tIns="0" rIns="0" bIns="0" rtlCol="0" anchor="ctr"/>
            <a:lstStyle/>
            <a:p>
              <a:pPr marL="0" lvl="0" indent="0" algn="ctr">
                <a:lnSpc>
                  <a:spcPts val="5632"/>
                </a:lnSpc>
              </a:pPr>
              <a:r>
                <a:rPr lang="en-US" sz="4693">
                  <a:solidFill>
                    <a:srgbClr val="000000"/>
                  </a:solidFill>
                  <a:latin typeface="Calibri (MS)"/>
                  <a:ea typeface="Calibri (MS)"/>
                  <a:cs typeface="Calibri (MS)"/>
                  <a:sym typeface="Calibri (MS)"/>
                </a:rPr>
                <a:t>Estrategias de recuperación</a:t>
              </a:r>
            </a:p>
          </p:txBody>
        </p:sp>
      </p:grpSp>
      <p:sp>
        <p:nvSpPr>
          <p:cNvPr id="5" name="TextBox 5"/>
          <p:cNvSpPr txBox="1"/>
          <p:nvPr/>
        </p:nvSpPr>
        <p:spPr>
          <a:xfrm>
            <a:off x="579120" y="2348674"/>
            <a:ext cx="8595360" cy="4762500"/>
          </a:xfrm>
          <a:prstGeom prst="rect">
            <a:avLst/>
          </a:prstGeom>
        </p:spPr>
        <p:txBody>
          <a:bodyPr lIns="0" tIns="0" rIns="0" bIns="0" rtlCol="0" anchor="t">
            <a:spAutoFit/>
          </a:bodyPr>
          <a:lstStyle/>
          <a:p>
            <a:pPr marL="307485" lvl="1" indent="-153742" algn="just">
              <a:lnSpc>
                <a:spcPts val="2867"/>
              </a:lnSpc>
              <a:buFont typeface="Arial"/>
              <a:buChar char="•"/>
            </a:pPr>
            <a:r>
              <a:rPr lang="en-US" sz="2389">
                <a:solidFill>
                  <a:srgbClr val="000000"/>
                </a:solidFill>
                <a:latin typeface="Calibri (MS)"/>
                <a:ea typeface="Calibri (MS)"/>
                <a:cs typeface="Calibri (MS)"/>
                <a:sym typeface="Calibri (MS)"/>
              </a:rPr>
              <a:t>El término «afrontamiento» se refiere al conjunto de pensamientos y comportamientos que una persona adopta para gestionar las demandas internas o externas que percibe como estresantes. Lazarus y Folkman (1984), dos de los principales teóricos del afrontamiento, distinguen dos grandes categorías: el afrontamiento centrado en el problema y el afrontamiento centrado en la emoción. El primero busca modificar la situación estresante, mientras que el segundo pretende regular las emociones negativas asociadas a ella. Posteriormente se añadieron otras categorías, como el afrontamiento evitativo y el afrontamiento centrado en el significado, que resulta especialmente relevante en contextos de migración forzada, donde la sensación de pérdida y desorientación puede ser profunda.  </a:t>
            </a:r>
          </a:p>
        </p:txBody>
      </p:sp>
      <p:pic>
        <p:nvPicPr>
          <p:cNvPr id="8" name="Imagen 7"/>
          <p:cNvPicPr>
            <a:picLocks noChangeAspect="1"/>
          </p:cNvPicPr>
          <p:nvPr/>
        </p:nvPicPr>
        <p:blipFill>
          <a:blip r:embed="rId3"/>
          <a:stretch>
            <a:fillRect/>
          </a:stretch>
        </p:blipFill>
        <p:spPr>
          <a:xfrm>
            <a:off x="7848600" y="304800"/>
            <a:ext cx="1682642" cy="1072989"/>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6057" y="292951"/>
            <a:ext cx="8778240"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95250"/>
              <a:ext cx="11704320" cy="1720850"/>
            </a:xfrm>
            <a:prstGeom prst="rect">
              <a:avLst/>
            </a:prstGeom>
          </p:spPr>
          <p:txBody>
            <a:bodyPr lIns="0" tIns="0" rIns="0" bIns="0" rtlCol="0" anchor="ctr"/>
            <a:lstStyle/>
            <a:p>
              <a:pPr marL="0" lvl="0" indent="0" algn="ctr">
                <a:lnSpc>
                  <a:spcPts val="5632"/>
                </a:lnSpc>
              </a:pPr>
              <a:r>
                <a:rPr lang="en-US" sz="4693">
                  <a:solidFill>
                    <a:srgbClr val="000000"/>
                  </a:solidFill>
                  <a:latin typeface="Calibri (MS)"/>
                  <a:ea typeface="Calibri (MS)"/>
                  <a:cs typeface="Calibri (MS)"/>
                  <a:sym typeface="Calibri (MS)"/>
                </a:rPr>
                <a:t>Recomendaciones finales</a:t>
              </a:r>
            </a:p>
          </p:txBody>
        </p:sp>
      </p:grpSp>
      <p:sp>
        <p:nvSpPr>
          <p:cNvPr id="5" name="TextBox 5"/>
          <p:cNvSpPr txBox="1"/>
          <p:nvPr/>
        </p:nvSpPr>
        <p:spPr>
          <a:xfrm>
            <a:off x="426996" y="1678134"/>
            <a:ext cx="8662473" cy="4905375"/>
          </a:xfrm>
          <a:prstGeom prst="rect">
            <a:avLst/>
          </a:prstGeom>
        </p:spPr>
        <p:txBody>
          <a:bodyPr lIns="0" tIns="0" rIns="0" bIns="0" rtlCol="0" anchor="t">
            <a:spAutoFit/>
          </a:bodyPr>
          <a:lstStyle/>
          <a:p>
            <a:pPr marL="0" lvl="0" indent="0" algn="just">
              <a:lnSpc>
                <a:spcPts val="2559"/>
              </a:lnSpc>
            </a:pPr>
            <a:r>
              <a:rPr lang="en-US" sz="2133" dirty="0">
                <a:solidFill>
                  <a:srgbClr val="000000"/>
                </a:solidFill>
                <a:latin typeface="Calibri (MS)"/>
                <a:ea typeface="Calibri (MS)"/>
                <a:cs typeface="Calibri (MS)"/>
                <a:sym typeface="Calibri (MS)"/>
              </a:rPr>
              <a:t>Para </a:t>
            </a:r>
            <a:r>
              <a:rPr lang="en-US" sz="2133" dirty="0" err="1">
                <a:solidFill>
                  <a:srgbClr val="000000"/>
                </a:solidFill>
                <a:latin typeface="Calibri (MS)"/>
                <a:ea typeface="Calibri (MS)"/>
                <a:cs typeface="Calibri (MS)"/>
                <a:sym typeface="Calibri (MS)"/>
              </a:rPr>
              <a:t>garantizar</a:t>
            </a:r>
            <a:r>
              <a:rPr lang="en-US" sz="2133" dirty="0">
                <a:solidFill>
                  <a:srgbClr val="000000"/>
                </a:solidFill>
                <a:latin typeface="Calibri (MS)"/>
                <a:ea typeface="Calibri (MS)"/>
                <a:cs typeface="Calibri (MS)"/>
                <a:sym typeface="Calibri (MS)"/>
              </a:rPr>
              <a:t> la </a:t>
            </a:r>
            <a:r>
              <a:rPr lang="en-US" sz="2133" dirty="0" err="1">
                <a:solidFill>
                  <a:srgbClr val="000000"/>
                </a:solidFill>
                <a:latin typeface="Calibri (MS)"/>
                <a:ea typeface="Calibri (MS)"/>
                <a:cs typeface="Calibri (MS)"/>
                <a:sym typeface="Calibri (MS)"/>
              </a:rPr>
              <a:t>eficacia</a:t>
            </a:r>
            <a:r>
              <a:rPr lang="en-US" sz="2133" dirty="0">
                <a:solidFill>
                  <a:srgbClr val="000000"/>
                </a:solidFill>
                <a:latin typeface="Calibri (MS)"/>
                <a:ea typeface="Calibri (MS)"/>
                <a:cs typeface="Calibri (MS)"/>
                <a:sym typeface="Calibri (MS)"/>
              </a:rPr>
              <a:t> de la </a:t>
            </a:r>
            <a:r>
              <a:rPr lang="en-US" sz="2133" dirty="0" err="1">
                <a:solidFill>
                  <a:srgbClr val="000000"/>
                </a:solidFill>
                <a:latin typeface="Calibri (MS)"/>
                <a:ea typeface="Calibri (MS)"/>
                <a:cs typeface="Calibri (MS)"/>
                <a:sym typeface="Calibri (MS)"/>
              </a:rPr>
              <a:t>evaluación</a:t>
            </a:r>
            <a:r>
              <a:rPr lang="en-US" sz="2133" dirty="0">
                <a:solidFill>
                  <a:srgbClr val="000000"/>
                </a:solidFill>
                <a:latin typeface="Calibri (MS)"/>
                <a:ea typeface="Calibri (MS)"/>
                <a:cs typeface="Calibri (MS)"/>
                <a:sym typeface="Calibri (MS)"/>
              </a:rPr>
              <a:t> y el </a:t>
            </a:r>
            <a:r>
              <a:rPr lang="en-US" sz="2133" dirty="0" err="1">
                <a:solidFill>
                  <a:srgbClr val="000000"/>
                </a:solidFill>
                <a:latin typeface="Calibri (MS)"/>
                <a:ea typeface="Calibri (MS)"/>
                <a:cs typeface="Calibri (MS)"/>
                <a:sym typeface="Calibri (MS)"/>
              </a:rPr>
              <a:t>cribado</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recomendamos</a:t>
            </a:r>
            <a:r>
              <a:rPr lang="en-US" sz="2133" dirty="0">
                <a:solidFill>
                  <a:srgbClr val="000000"/>
                </a:solidFill>
                <a:latin typeface="Calibri (MS)"/>
                <a:ea typeface="Calibri (MS)"/>
                <a:cs typeface="Calibri (MS)"/>
                <a:sym typeface="Calibri (MS)"/>
              </a:rPr>
              <a:t>: </a:t>
            </a:r>
          </a:p>
          <a:p>
            <a:pPr marL="0" lvl="0" indent="0" algn="just">
              <a:lnSpc>
                <a:spcPts val="2559"/>
              </a:lnSpc>
            </a:pPr>
            <a:endParaRPr lang="en-US" sz="2133" dirty="0">
              <a:solidFill>
                <a:srgbClr val="000000"/>
              </a:solidFill>
              <a:latin typeface="Calibri (MS)"/>
              <a:ea typeface="Calibri (MS)"/>
              <a:cs typeface="Calibri (MS)"/>
              <a:sym typeface="Calibri (MS)"/>
            </a:endParaRPr>
          </a:p>
          <a:p>
            <a:pPr marL="0" lvl="0" indent="0" algn="just">
              <a:lnSpc>
                <a:spcPts val="2559"/>
              </a:lnSpc>
            </a:pPr>
            <a:r>
              <a:rPr lang="en-US" sz="2133" dirty="0">
                <a:solidFill>
                  <a:srgbClr val="000000"/>
                </a:solidFill>
                <a:latin typeface="Calibri (MS)"/>
                <a:ea typeface="Calibri (MS)"/>
                <a:cs typeface="Calibri (MS)"/>
                <a:sym typeface="Calibri (MS)"/>
              </a:rPr>
              <a:t>	• </a:t>
            </a:r>
            <a:r>
              <a:rPr lang="en-US" sz="2133" dirty="0" err="1">
                <a:solidFill>
                  <a:srgbClr val="000000"/>
                </a:solidFill>
                <a:latin typeface="Calibri (MS)"/>
                <a:ea typeface="Calibri (MS)"/>
                <a:cs typeface="Calibri (MS)"/>
                <a:sym typeface="Calibri (MS)"/>
              </a:rPr>
              <a:t>Formación</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obligatoria</a:t>
            </a:r>
            <a:r>
              <a:rPr lang="en-US" sz="2133" dirty="0">
                <a:solidFill>
                  <a:srgbClr val="000000"/>
                </a:solidFill>
                <a:latin typeface="Calibri (MS)"/>
                <a:ea typeface="Calibri (MS)"/>
                <a:cs typeface="Calibri (MS)"/>
                <a:sym typeface="Calibri (MS)"/>
              </a:rPr>
              <a:t> y continua para </a:t>
            </a:r>
            <a:r>
              <a:rPr lang="en-US" sz="2133" dirty="0" err="1">
                <a:solidFill>
                  <a:srgbClr val="000000"/>
                </a:solidFill>
                <a:latin typeface="Calibri (MS)"/>
                <a:ea typeface="Calibri (MS)"/>
                <a:cs typeface="Calibri (MS)"/>
                <a:sym typeface="Calibri (MS)"/>
              </a:rPr>
              <a:t>los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profesionales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implicados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centrada</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en</a:t>
            </a:r>
            <a:r>
              <a:rPr lang="en-US" sz="2133" dirty="0">
                <a:solidFill>
                  <a:srgbClr val="000000"/>
                </a:solidFill>
                <a:latin typeface="Calibri (MS)"/>
                <a:ea typeface="Calibri (MS)"/>
                <a:cs typeface="Calibri (MS)"/>
                <a:sym typeface="Calibri (MS)"/>
              </a:rPr>
              <a:t> el trauma, </a:t>
            </a:r>
            <a:r>
              <a:rPr lang="en-US" sz="2133" dirty="0" err="1">
                <a:solidFill>
                  <a:srgbClr val="000000"/>
                </a:solidFill>
                <a:latin typeface="Calibri (MS)"/>
                <a:ea typeface="Calibri (MS)"/>
                <a:cs typeface="Calibri (MS)"/>
                <a:sym typeface="Calibri (MS)"/>
              </a:rPr>
              <a:t>los</a:t>
            </a:r>
            <a:r>
              <a:rPr lang="en-US" sz="2133" dirty="0">
                <a:solidFill>
                  <a:srgbClr val="000000"/>
                </a:solidFill>
                <a:latin typeface="Calibri (MS)"/>
                <a:ea typeface="Calibri (MS)"/>
                <a:cs typeface="Calibri (MS)"/>
                <a:sym typeface="Calibri (MS)"/>
              </a:rPr>
              <a:t> derechos </a:t>
            </a:r>
            <a:r>
              <a:rPr lang="en-US" sz="2133" dirty="0" err="1">
                <a:solidFill>
                  <a:srgbClr val="000000"/>
                </a:solidFill>
                <a:latin typeface="Calibri (MS)"/>
                <a:ea typeface="Calibri (MS)"/>
                <a:cs typeface="Calibri (MS)"/>
                <a:sym typeface="Calibri (MS)"/>
              </a:rPr>
              <a:t>humanos</a:t>
            </a:r>
            <a:r>
              <a:rPr lang="en-US" sz="2133" dirty="0">
                <a:solidFill>
                  <a:srgbClr val="000000"/>
                </a:solidFill>
                <a:latin typeface="Calibri (MS)"/>
                <a:ea typeface="Calibri (MS)"/>
                <a:cs typeface="Calibri (MS)"/>
                <a:sym typeface="Calibri (MS)"/>
              </a:rPr>
              <a:t>, la </a:t>
            </a:r>
            <a:r>
              <a:rPr lang="en-US" sz="2133" dirty="0" err="1">
                <a:solidFill>
                  <a:srgbClr val="000000"/>
                </a:solidFill>
                <a:latin typeface="Calibri (MS)"/>
                <a:ea typeface="Calibri (MS)"/>
                <a:cs typeface="Calibri (MS)"/>
                <a:sym typeface="Calibri (MS)"/>
              </a:rPr>
              <a:t>comunicación</a:t>
            </a:r>
            <a:r>
              <a:rPr lang="en-US" sz="2133" dirty="0">
                <a:solidFill>
                  <a:srgbClr val="000000"/>
                </a:solidFill>
                <a:latin typeface="Calibri (MS)"/>
                <a:ea typeface="Calibri (MS)"/>
                <a:cs typeface="Calibri (MS)"/>
                <a:sym typeface="Calibri (MS)"/>
              </a:rPr>
              <a:t> intercultural y la </a:t>
            </a:r>
            <a:r>
              <a:rPr lang="en-US" sz="2133" dirty="0" err="1">
                <a:solidFill>
                  <a:srgbClr val="000000"/>
                </a:solidFill>
                <a:latin typeface="Calibri (MS)"/>
                <a:ea typeface="Calibri (MS)"/>
                <a:cs typeface="Calibri (MS)"/>
                <a:sym typeface="Calibri (MS)"/>
              </a:rPr>
              <a:t>salud</a:t>
            </a:r>
            <a:r>
              <a:rPr lang="en-US" sz="2133" dirty="0">
                <a:solidFill>
                  <a:srgbClr val="000000"/>
                </a:solidFill>
                <a:latin typeface="Calibri (MS)"/>
                <a:ea typeface="Calibri (MS)"/>
                <a:cs typeface="Calibri (MS)"/>
                <a:sym typeface="Calibri (MS)"/>
              </a:rPr>
              <a:t> global.</a:t>
            </a:r>
          </a:p>
          <a:p>
            <a:pPr marL="0" lvl="0" indent="0" algn="just">
              <a:lnSpc>
                <a:spcPts val="2559"/>
              </a:lnSpc>
            </a:pPr>
            <a:r>
              <a:rPr lang="en-US" sz="2133" dirty="0">
                <a:solidFill>
                  <a:srgbClr val="000000"/>
                </a:solidFill>
                <a:latin typeface="Calibri (MS)"/>
                <a:ea typeface="Calibri (MS)"/>
                <a:cs typeface="Calibri (MS)"/>
                <a:sym typeface="Calibri (MS)"/>
              </a:rPr>
              <a:t>	• </a:t>
            </a:r>
            <a:r>
              <a:rPr lang="en-US" sz="2133" dirty="0" err="1">
                <a:solidFill>
                  <a:srgbClr val="000000"/>
                </a:solidFill>
                <a:latin typeface="Calibri (MS)"/>
                <a:ea typeface="Calibri (MS)"/>
                <a:cs typeface="Calibri (MS)"/>
                <a:sym typeface="Calibri (MS)"/>
              </a:rPr>
              <a:t>Adopción</a:t>
            </a:r>
            <a:r>
              <a:rPr lang="en-US" sz="2133" dirty="0">
                <a:solidFill>
                  <a:srgbClr val="000000"/>
                </a:solidFill>
                <a:latin typeface="Calibri (MS)"/>
                <a:ea typeface="Calibri (MS)"/>
                <a:cs typeface="Calibri (MS)"/>
                <a:sym typeface="Calibri (MS)"/>
              </a:rPr>
              <a:t> de </a:t>
            </a:r>
            <a:r>
              <a:rPr lang="en-US" sz="2133" dirty="0" err="1">
                <a:solidFill>
                  <a:srgbClr val="000000"/>
                </a:solidFill>
                <a:latin typeface="Calibri (MS)"/>
                <a:ea typeface="Calibri (MS)"/>
                <a:cs typeface="Calibri (MS)"/>
                <a:sym typeface="Calibri (MS)"/>
              </a:rPr>
              <a:t>protocolos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nacionales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compartidos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adaptables</a:t>
            </a:r>
            <a:r>
              <a:rPr lang="en-US" sz="2133" dirty="0">
                <a:solidFill>
                  <a:srgbClr val="000000"/>
                </a:solidFill>
                <a:latin typeface="Calibri (MS)"/>
                <a:ea typeface="Calibri (MS)"/>
                <a:cs typeface="Calibri (MS)"/>
                <a:sym typeface="Calibri (MS)"/>
              </a:rPr>
              <a:t> a las </a:t>
            </a:r>
            <a:r>
              <a:rPr lang="en-US" sz="2133" dirty="0" err="1">
                <a:solidFill>
                  <a:srgbClr val="000000"/>
                </a:solidFill>
                <a:latin typeface="Calibri (MS)"/>
                <a:ea typeface="Calibri (MS)"/>
                <a:cs typeface="Calibri (MS)"/>
                <a:sym typeface="Calibri (MS)"/>
              </a:rPr>
              <a:t>circunstancias</a:t>
            </a:r>
            <a:r>
              <a:rPr lang="en-US" sz="2133" dirty="0">
                <a:solidFill>
                  <a:srgbClr val="000000"/>
                </a:solidFill>
                <a:latin typeface="Calibri (MS)"/>
                <a:ea typeface="Calibri (MS)"/>
                <a:cs typeface="Calibri (MS)"/>
                <a:sym typeface="Calibri (MS)"/>
              </a:rPr>
              <a:t> locales, que </a:t>
            </a:r>
            <a:r>
              <a:rPr lang="en-US" sz="2133" dirty="0" err="1">
                <a:solidFill>
                  <a:srgbClr val="000000"/>
                </a:solidFill>
                <a:latin typeface="Calibri (MS)"/>
                <a:ea typeface="Calibri (MS)"/>
                <a:cs typeface="Calibri (MS)"/>
                <a:sym typeface="Calibri (MS)"/>
              </a:rPr>
              <a:t>integren</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indicadores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claros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herramientas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validadas</a:t>
            </a:r>
            <a:r>
              <a:rPr lang="en-US" sz="2133" dirty="0">
                <a:solidFill>
                  <a:srgbClr val="000000"/>
                </a:solidFill>
                <a:latin typeface="Calibri (MS)"/>
                <a:ea typeface="Calibri (MS)"/>
                <a:cs typeface="Calibri (MS)"/>
                <a:sym typeface="Calibri (MS)"/>
              </a:rPr>
              <a:t> y </a:t>
            </a:r>
            <a:r>
              <a:rPr lang="en-US" sz="2133" dirty="0" err="1">
                <a:solidFill>
                  <a:srgbClr val="000000"/>
                </a:solidFill>
                <a:latin typeface="Calibri (MS)"/>
                <a:ea typeface="Calibri (MS)"/>
                <a:cs typeface="Calibri (MS)"/>
                <a:sym typeface="Calibri (MS)"/>
              </a:rPr>
              <a:t>procedimientos</a:t>
            </a:r>
            <a:r>
              <a:rPr lang="en-US" sz="2133" dirty="0">
                <a:solidFill>
                  <a:srgbClr val="000000"/>
                </a:solidFill>
                <a:latin typeface="Calibri (MS)"/>
                <a:ea typeface="Calibri (MS)"/>
                <a:cs typeface="Calibri (MS)"/>
                <a:sym typeface="Calibri (MS)"/>
              </a:rPr>
              <a:t> de </a:t>
            </a:r>
            <a:r>
              <a:rPr lang="en-US" sz="2133" dirty="0" err="1">
                <a:solidFill>
                  <a:srgbClr val="000000"/>
                </a:solidFill>
                <a:latin typeface="Calibri (MS)"/>
                <a:ea typeface="Calibri (MS)"/>
                <a:cs typeface="Calibri (MS)"/>
                <a:sym typeface="Calibri (MS)"/>
              </a:rPr>
              <a:t>derivación</a:t>
            </a:r>
            <a:r>
              <a:rPr lang="en-US" sz="2133" dirty="0">
                <a:solidFill>
                  <a:srgbClr val="000000"/>
                </a:solidFill>
                <a:latin typeface="Calibri (MS)"/>
                <a:ea typeface="Calibri (MS)"/>
                <a:cs typeface="Calibri (MS)"/>
                <a:sym typeface="Calibri (MS)"/>
              </a:rPr>
              <a:t>. </a:t>
            </a:r>
          </a:p>
          <a:p>
            <a:pPr marL="0" lvl="0" indent="0" algn="just">
              <a:lnSpc>
                <a:spcPts val="2559"/>
              </a:lnSpc>
            </a:pPr>
            <a:r>
              <a:rPr lang="en-US" sz="2133" dirty="0">
                <a:solidFill>
                  <a:srgbClr val="000000"/>
                </a:solidFill>
                <a:latin typeface="Calibri (MS)"/>
                <a:ea typeface="Calibri (MS)"/>
                <a:cs typeface="Calibri (MS)"/>
                <a:sym typeface="Calibri (MS)"/>
              </a:rPr>
              <a:t>	• </a:t>
            </a:r>
            <a:r>
              <a:rPr lang="en-US" sz="2133" dirty="0" err="1">
                <a:solidFill>
                  <a:srgbClr val="000000"/>
                </a:solidFill>
                <a:latin typeface="Calibri (MS)"/>
                <a:ea typeface="Calibri (MS)"/>
                <a:cs typeface="Calibri (MS)"/>
                <a:sym typeface="Calibri (MS)"/>
              </a:rPr>
              <a:t>Centralización</a:t>
            </a:r>
            <a:r>
              <a:rPr lang="en-US" sz="2133" dirty="0">
                <a:solidFill>
                  <a:srgbClr val="000000"/>
                </a:solidFill>
                <a:latin typeface="Calibri (MS)"/>
                <a:ea typeface="Calibri (MS)"/>
                <a:cs typeface="Calibri (MS)"/>
                <a:sym typeface="Calibri (MS)"/>
              </a:rPr>
              <a:t> de la </a:t>
            </a:r>
            <a:r>
              <a:rPr lang="en-US" sz="2133" dirty="0" err="1">
                <a:solidFill>
                  <a:srgbClr val="000000"/>
                </a:solidFill>
                <a:latin typeface="Calibri (MS)"/>
                <a:ea typeface="Calibri (MS)"/>
                <a:cs typeface="Calibri (MS)"/>
                <a:sym typeface="Calibri (MS)"/>
              </a:rPr>
              <a:t>mediación</a:t>
            </a:r>
            <a:r>
              <a:rPr lang="en-US" sz="2133" dirty="0">
                <a:solidFill>
                  <a:srgbClr val="000000"/>
                </a:solidFill>
                <a:latin typeface="Calibri (MS)"/>
                <a:ea typeface="Calibri (MS)"/>
                <a:cs typeface="Calibri (MS)"/>
                <a:sym typeface="Calibri (MS)"/>
              </a:rPr>
              <a:t> cultural, </a:t>
            </a:r>
            <a:r>
              <a:rPr lang="en-US" sz="2133" dirty="0" err="1">
                <a:solidFill>
                  <a:srgbClr val="000000"/>
                </a:solidFill>
                <a:latin typeface="Calibri (MS)"/>
                <a:ea typeface="Calibri (MS)"/>
                <a:cs typeface="Calibri (MS)"/>
                <a:sym typeface="Calibri (MS)"/>
              </a:rPr>
              <a:t>considerada</a:t>
            </a:r>
            <a:r>
              <a:rPr lang="en-US" sz="2133" dirty="0">
                <a:solidFill>
                  <a:srgbClr val="000000"/>
                </a:solidFill>
                <a:latin typeface="Calibri (MS)"/>
                <a:ea typeface="Calibri (MS)"/>
                <a:cs typeface="Calibri (MS)"/>
                <a:sym typeface="Calibri (MS)"/>
              </a:rPr>
              <a:t> parte integral del </a:t>
            </a:r>
            <a:r>
              <a:rPr lang="en-US" sz="2133" dirty="0" err="1">
                <a:solidFill>
                  <a:srgbClr val="000000"/>
                </a:solidFill>
                <a:latin typeface="Calibri (MS)"/>
                <a:ea typeface="Calibri (MS)"/>
                <a:cs typeface="Calibri (MS)"/>
                <a:sym typeface="Calibri (MS)"/>
              </a:rPr>
              <a:t>equipo</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operativo</a:t>
            </a:r>
            <a:r>
              <a:rPr lang="en-US" sz="2133" dirty="0">
                <a:solidFill>
                  <a:srgbClr val="000000"/>
                </a:solidFill>
                <a:latin typeface="Calibri (MS)"/>
                <a:ea typeface="Calibri (MS)"/>
                <a:cs typeface="Calibri (MS)"/>
                <a:sym typeface="Calibri (MS)"/>
              </a:rPr>
              <a:t>. </a:t>
            </a:r>
          </a:p>
          <a:p>
            <a:pPr marL="0" lvl="0" indent="0" algn="just">
              <a:lnSpc>
                <a:spcPts val="2559"/>
              </a:lnSpc>
            </a:pPr>
            <a:r>
              <a:rPr lang="en-US" sz="2133" dirty="0">
                <a:solidFill>
                  <a:srgbClr val="000000"/>
                </a:solidFill>
                <a:latin typeface="Calibri (MS)"/>
                <a:ea typeface="Calibri (MS)"/>
                <a:cs typeface="Calibri (MS)"/>
                <a:sym typeface="Calibri (MS)"/>
              </a:rPr>
              <a:t>	• </a:t>
            </a:r>
            <a:r>
              <a:rPr lang="en-US" sz="2133" dirty="0" err="1">
                <a:solidFill>
                  <a:srgbClr val="000000"/>
                </a:solidFill>
                <a:latin typeface="Calibri (MS)"/>
                <a:ea typeface="Calibri (MS)"/>
                <a:cs typeface="Calibri (MS)"/>
                <a:sym typeface="Calibri (MS)"/>
              </a:rPr>
              <a:t>Uso</a:t>
            </a:r>
            <a:r>
              <a:rPr lang="en-US" sz="2133" dirty="0">
                <a:solidFill>
                  <a:srgbClr val="000000"/>
                </a:solidFill>
                <a:latin typeface="Calibri (MS)"/>
                <a:ea typeface="Calibri (MS)"/>
                <a:cs typeface="Calibri (MS)"/>
                <a:sym typeface="Calibri (MS)"/>
              </a:rPr>
              <a:t> de </a:t>
            </a:r>
            <a:r>
              <a:rPr lang="en-US" sz="2133" dirty="0" err="1">
                <a:solidFill>
                  <a:srgbClr val="000000"/>
                </a:solidFill>
                <a:latin typeface="Calibri (MS)"/>
                <a:ea typeface="Calibri (MS)"/>
                <a:cs typeface="Calibri (MS)"/>
                <a:sym typeface="Calibri (MS)"/>
              </a:rPr>
              <a:t>herramientas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informáticas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seguras</a:t>
            </a:r>
            <a:r>
              <a:rPr lang="en-US" sz="2133" dirty="0">
                <a:solidFill>
                  <a:srgbClr val="000000"/>
                </a:solidFill>
                <a:latin typeface="Calibri (MS)"/>
                <a:ea typeface="Calibri (MS)"/>
                <a:cs typeface="Calibri (MS)"/>
                <a:sym typeface="Calibri (MS)"/>
              </a:rPr>
              <a:t> y </a:t>
            </a:r>
            <a:r>
              <a:rPr lang="en-US" sz="2133" dirty="0" err="1">
                <a:solidFill>
                  <a:srgbClr val="000000"/>
                </a:solidFill>
                <a:latin typeface="Calibri (MS)"/>
                <a:ea typeface="Calibri (MS)"/>
                <a:cs typeface="Calibri (MS)"/>
                <a:sym typeface="Calibri (MS)"/>
              </a:rPr>
              <a:t>protegidas</a:t>
            </a:r>
            <a:r>
              <a:rPr lang="en-US" sz="2133" dirty="0">
                <a:solidFill>
                  <a:srgbClr val="000000"/>
                </a:solidFill>
                <a:latin typeface="Calibri (MS)"/>
                <a:ea typeface="Calibri (MS)"/>
                <a:cs typeface="Calibri (MS)"/>
                <a:sym typeface="Calibri (MS)"/>
              </a:rPr>
              <a:t> para la </a:t>
            </a:r>
            <a:r>
              <a:rPr lang="en-US" sz="2133" dirty="0" err="1">
                <a:solidFill>
                  <a:srgbClr val="000000"/>
                </a:solidFill>
                <a:latin typeface="Calibri (MS)"/>
                <a:ea typeface="Calibri (MS)"/>
                <a:cs typeface="Calibri (MS)"/>
                <a:sym typeface="Calibri (MS)"/>
              </a:rPr>
              <a:t>gestión</a:t>
            </a:r>
            <a:r>
              <a:rPr lang="en-US" sz="2133" dirty="0">
                <a:solidFill>
                  <a:srgbClr val="000000"/>
                </a:solidFill>
                <a:latin typeface="Calibri (MS)"/>
                <a:ea typeface="Calibri (MS)"/>
                <a:cs typeface="Calibri (MS)"/>
                <a:sym typeface="Calibri (MS)"/>
              </a:rPr>
              <a:t> de </a:t>
            </a:r>
            <a:r>
              <a:rPr lang="en-US" sz="2133" dirty="0" err="1">
                <a:solidFill>
                  <a:srgbClr val="000000"/>
                </a:solidFill>
                <a:latin typeface="Calibri (MS)"/>
                <a:ea typeface="Calibri (MS)"/>
                <a:cs typeface="Calibri (MS)"/>
                <a:sym typeface="Calibri (MS)"/>
              </a:rPr>
              <a:t>datos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sensibles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en</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cumplimiento</a:t>
            </a:r>
            <a:r>
              <a:rPr lang="en-US" sz="2133" dirty="0">
                <a:solidFill>
                  <a:srgbClr val="000000"/>
                </a:solidFill>
                <a:latin typeface="Calibri (MS)"/>
                <a:ea typeface="Calibri (MS)"/>
                <a:cs typeface="Calibri (MS)"/>
                <a:sym typeface="Calibri (MS)"/>
              </a:rPr>
              <a:t> de la </a:t>
            </a:r>
            <a:r>
              <a:rPr lang="en-US" sz="2133" dirty="0" err="1">
                <a:solidFill>
                  <a:srgbClr val="000000"/>
                </a:solidFill>
                <a:latin typeface="Calibri (MS)"/>
                <a:ea typeface="Calibri (MS)"/>
                <a:cs typeface="Calibri (MS)"/>
                <a:sym typeface="Calibri (MS)"/>
              </a:rPr>
              <a:t>normativa</a:t>
            </a:r>
            <a:r>
              <a:rPr lang="en-US" sz="2133" dirty="0">
                <a:solidFill>
                  <a:srgbClr val="000000"/>
                </a:solidFill>
                <a:latin typeface="Calibri (MS)"/>
                <a:ea typeface="Calibri (MS)"/>
                <a:cs typeface="Calibri (MS)"/>
                <a:sym typeface="Calibri (MS)"/>
              </a:rPr>
              <a:t> de </a:t>
            </a:r>
            <a:r>
              <a:rPr lang="en-US" sz="2133" dirty="0" err="1">
                <a:solidFill>
                  <a:srgbClr val="000000"/>
                </a:solidFill>
                <a:latin typeface="Calibri (MS)"/>
                <a:ea typeface="Calibri (MS)"/>
                <a:cs typeface="Calibri (MS)"/>
                <a:sym typeface="Calibri (MS)"/>
              </a:rPr>
              <a:t>privacidad</a:t>
            </a:r>
            <a:r>
              <a:rPr lang="en-US" sz="2133" dirty="0">
                <a:solidFill>
                  <a:srgbClr val="000000"/>
                </a:solidFill>
                <a:latin typeface="Calibri (MS)"/>
                <a:ea typeface="Calibri (MS)"/>
                <a:cs typeface="Calibri (MS)"/>
                <a:sym typeface="Calibri (MS)"/>
              </a:rPr>
              <a:t> (RGPD y </a:t>
            </a:r>
            <a:r>
              <a:rPr lang="en-US" sz="2133" dirty="0" err="1">
                <a:solidFill>
                  <a:srgbClr val="000000"/>
                </a:solidFill>
                <a:latin typeface="Calibri (MS)"/>
                <a:ea typeface="Calibri (MS)"/>
                <a:cs typeface="Calibri (MS)"/>
                <a:sym typeface="Calibri (MS)"/>
              </a:rPr>
              <a:t>legislación</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nacional</a:t>
            </a:r>
            <a:r>
              <a:rPr lang="en-US" sz="2133" dirty="0">
                <a:solidFill>
                  <a:srgbClr val="000000"/>
                </a:solidFill>
                <a:latin typeface="Calibri (MS)"/>
                <a:ea typeface="Calibri (MS)"/>
                <a:cs typeface="Calibri (MS)"/>
                <a:sym typeface="Calibri (MS)"/>
              </a:rPr>
              <a:t>). </a:t>
            </a:r>
          </a:p>
          <a:p>
            <a:pPr marL="0" lvl="0" indent="0" algn="just">
              <a:lnSpc>
                <a:spcPts val="2559"/>
              </a:lnSpc>
            </a:pPr>
            <a:r>
              <a:rPr lang="en-US" sz="2133" dirty="0">
                <a:solidFill>
                  <a:srgbClr val="000000"/>
                </a:solidFill>
                <a:latin typeface="Calibri (MS)"/>
                <a:ea typeface="Calibri (MS)"/>
                <a:cs typeface="Calibri (MS)"/>
                <a:sym typeface="Calibri (MS)"/>
              </a:rPr>
              <a:t>	• </a:t>
            </a:r>
            <a:r>
              <a:rPr lang="en-US" sz="2133" dirty="0" err="1">
                <a:solidFill>
                  <a:srgbClr val="000000"/>
                </a:solidFill>
                <a:latin typeface="Calibri (MS)"/>
                <a:ea typeface="Calibri (MS)"/>
                <a:cs typeface="Calibri (MS)"/>
                <a:sym typeface="Calibri (MS)"/>
              </a:rPr>
              <a:t>Participación</a:t>
            </a:r>
            <a:r>
              <a:rPr lang="en-US" sz="2133" dirty="0">
                <a:solidFill>
                  <a:srgbClr val="000000"/>
                </a:solidFill>
                <a:latin typeface="Calibri (MS)"/>
                <a:ea typeface="Calibri (MS)"/>
                <a:cs typeface="Calibri (MS)"/>
                <a:sym typeface="Calibri (MS)"/>
              </a:rPr>
              <a:t> de las </a:t>
            </a:r>
            <a:r>
              <a:rPr lang="en-US" sz="2133" dirty="0" err="1">
                <a:solidFill>
                  <a:srgbClr val="000000"/>
                </a:solidFill>
                <a:latin typeface="Calibri (MS)"/>
                <a:ea typeface="Calibri (MS)"/>
                <a:cs typeface="Calibri (MS)"/>
                <a:sym typeface="Calibri (MS)"/>
              </a:rPr>
              <a:t>comunidades</a:t>
            </a:r>
            <a:r>
              <a:rPr lang="en-US" sz="2133" dirty="0">
                <a:solidFill>
                  <a:srgbClr val="000000"/>
                </a:solidFill>
                <a:latin typeface="Calibri (MS)"/>
                <a:ea typeface="Calibri (MS)"/>
                <a:cs typeface="Calibri (MS)"/>
                <a:sym typeface="Calibri (MS)"/>
              </a:rPr>
              <a:t> y </a:t>
            </a:r>
            <a:r>
              <a:rPr lang="en-US" sz="2133" dirty="0" err="1">
                <a:solidFill>
                  <a:srgbClr val="000000"/>
                </a:solidFill>
                <a:latin typeface="Calibri (MS)"/>
                <a:ea typeface="Calibri (MS)"/>
                <a:cs typeface="Calibri (MS)"/>
                <a:sym typeface="Calibri (MS)"/>
              </a:rPr>
              <a:t>asociaciones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migrantes</a:t>
            </a:r>
            <a:r>
              <a:rPr lang="en-US" sz="2133" dirty="0">
                <a:solidFill>
                  <a:srgbClr val="000000"/>
                </a:solidFill>
                <a:latin typeface="Calibri (MS)"/>
                <a:ea typeface="Calibri (MS)"/>
                <a:cs typeface="Calibri (MS)"/>
                <a:sym typeface="Calibri (MS)"/>
              </a:rPr>
              <a:t> </a:t>
            </a:r>
            <a:r>
              <a:rPr lang="en-US" sz="2133" dirty="0" err="1">
                <a:solidFill>
                  <a:srgbClr val="000000"/>
                </a:solidFill>
                <a:latin typeface="Calibri (MS)"/>
                <a:ea typeface="Calibri (MS)"/>
                <a:cs typeface="Calibri (MS)"/>
                <a:sym typeface="Calibri (MS)"/>
              </a:rPr>
              <a:t>en</a:t>
            </a:r>
            <a:r>
              <a:rPr lang="en-US" sz="2133" dirty="0">
                <a:solidFill>
                  <a:srgbClr val="000000"/>
                </a:solidFill>
                <a:latin typeface="Calibri (MS)"/>
                <a:ea typeface="Calibri (MS)"/>
                <a:cs typeface="Calibri (MS)"/>
                <a:sym typeface="Calibri (MS)"/>
              </a:rPr>
              <a:t> el </a:t>
            </a:r>
            <a:r>
              <a:rPr lang="en-US" sz="2133" dirty="0" err="1">
                <a:solidFill>
                  <a:srgbClr val="000000"/>
                </a:solidFill>
                <a:latin typeface="Calibri (MS)"/>
                <a:ea typeface="Calibri (MS)"/>
                <a:cs typeface="Calibri (MS)"/>
                <a:sym typeface="Calibri (MS)"/>
              </a:rPr>
              <a:t>codiseño</a:t>
            </a:r>
            <a:r>
              <a:rPr lang="en-US" sz="2133" dirty="0">
                <a:solidFill>
                  <a:srgbClr val="000000"/>
                </a:solidFill>
                <a:latin typeface="Calibri (MS)"/>
                <a:ea typeface="Calibri (MS)"/>
                <a:cs typeface="Calibri (MS)"/>
                <a:sym typeface="Calibri (MS)"/>
              </a:rPr>
              <a:t> y </a:t>
            </a:r>
            <a:r>
              <a:rPr lang="en-US" sz="2133" dirty="0" err="1">
                <a:solidFill>
                  <a:srgbClr val="000000"/>
                </a:solidFill>
                <a:latin typeface="Calibri (MS)"/>
                <a:ea typeface="Calibri (MS)"/>
                <a:cs typeface="Calibri (MS)"/>
                <a:sym typeface="Calibri (MS)"/>
              </a:rPr>
              <a:t>seguimiento</a:t>
            </a:r>
            <a:r>
              <a:rPr lang="en-US" sz="2133" dirty="0">
                <a:solidFill>
                  <a:srgbClr val="000000"/>
                </a:solidFill>
                <a:latin typeface="Calibri (MS)"/>
                <a:ea typeface="Calibri (MS)"/>
                <a:cs typeface="Calibri (MS)"/>
                <a:sym typeface="Calibri (MS)"/>
              </a:rPr>
              <a:t> de las </a:t>
            </a:r>
            <a:r>
              <a:rPr lang="en-US" sz="2133" dirty="0" err="1">
                <a:solidFill>
                  <a:srgbClr val="000000"/>
                </a:solidFill>
                <a:latin typeface="Calibri (MS)"/>
                <a:ea typeface="Calibri (MS)"/>
                <a:cs typeface="Calibri (MS)"/>
                <a:sym typeface="Calibri (MS)"/>
              </a:rPr>
              <a:t>prácticas</a:t>
            </a:r>
            <a:r>
              <a:rPr lang="en-US" sz="2133" dirty="0">
                <a:solidFill>
                  <a:srgbClr val="000000"/>
                </a:solidFill>
                <a:latin typeface="Calibri (MS)"/>
                <a:ea typeface="Calibri (MS)"/>
                <a:cs typeface="Calibri (MS)"/>
                <a:sym typeface="Calibri (MS)"/>
              </a:rPr>
              <a:t> de </a:t>
            </a:r>
            <a:r>
              <a:rPr lang="en-US" sz="2133" dirty="0" err="1">
                <a:solidFill>
                  <a:srgbClr val="000000"/>
                </a:solidFill>
                <a:latin typeface="Calibri (MS)"/>
                <a:ea typeface="Calibri (MS)"/>
                <a:cs typeface="Calibri (MS)"/>
                <a:sym typeface="Calibri (MS)"/>
              </a:rPr>
              <a:t>evaluación</a:t>
            </a:r>
            <a:r>
              <a:rPr lang="en-US" sz="2133" dirty="0">
                <a:solidFill>
                  <a:srgbClr val="000000"/>
                </a:solidFill>
                <a:latin typeface="Calibri (MS)"/>
                <a:ea typeface="Calibri (MS)"/>
                <a:cs typeface="Calibri (MS)"/>
                <a:sym typeface="Calibri (MS)"/>
              </a:rPr>
              <a:t>. </a:t>
            </a:r>
          </a:p>
        </p:txBody>
      </p:sp>
      <p:pic>
        <p:nvPicPr>
          <p:cNvPr id="8" name="Imagen 7"/>
          <p:cNvPicPr>
            <a:picLocks noChangeAspect="1"/>
          </p:cNvPicPr>
          <p:nvPr/>
        </p:nvPicPr>
        <p:blipFill>
          <a:blip r:embed="rId3"/>
          <a:stretch>
            <a:fillRect/>
          </a:stretch>
        </p:blipFill>
        <p:spPr>
          <a:xfrm>
            <a:off x="7772400" y="218361"/>
            <a:ext cx="1682642" cy="1072989"/>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1553527"/>
            <a:ext cx="2523601" cy="4208145"/>
            <a:chOff x="0" y="0"/>
            <a:chExt cx="3364802" cy="5610860"/>
          </a:xfrm>
        </p:grpSpPr>
        <p:sp>
          <p:nvSpPr>
            <p:cNvPr id="3" name="Freeform 3"/>
            <p:cNvSpPr/>
            <p:nvPr/>
          </p:nvSpPr>
          <p:spPr>
            <a:xfrm>
              <a:off x="0" y="0"/>
              <a:ext cx="3364865" cy="5610860"/>
            </a:xfrm>
            <a:custGeom>
              <a:avLst/>
              <a:gdLst/>
              <a:ahLst/>
              <a:cxnLst/>
              <a:rect l="l" t="t" r="r" b="b"/>
              <a:pathLst>
                <a:path w="3364865" h="5610860">
                  <a:moveTo>
                    <a:pt x="0" y="0"/>
                  </a:moveTo>
                  <a:lnTo>
                    <a:pt x="3364865" y="0"/>
                  </a:lnTo>
                  <a:lnTo>
                    <a:pt x="3364865" y="5610860"/>
                  </a:lnTo>
                  <a:lnTo>
                    <a:pt x="0" y="5610860"/>
                  </a:lnTo>
                  <a:lnTo>
                    <a:pt x="0" y="0"/>
                  </a:lnTo>
                  <a:close/>
                </a:path>
              </a:pathLst>
            </a:custGeom>
            <a:blipFill>
              <a:blip r:embed="rId2"/>
              <a:stretch>
                <a:fillRect l="-147377" r="-180808"/>
              </a:stretch>
            </a:blipFill>
          </p:spPr>
        </p:sp>
      </p:grpSp>
      <p:grpSp>
        <p:nvGrpSpPr>
          <p:cNvPr id="4" name="Group 4"/>
          <p:cNvGrpSpPr/>
          <p:nvPr/>
        </p:nvGrpSpPr>
        <p:grpSpPr>
          <a:xfrm>
            <a:off x="4379652" y="5113449"/>
            <a:ext cx="1411081" cy="2016500"/>
            <a:chOff x="0" y="0"/>
            <a:chExt cx="1881442" cy="2688666"/>
          </a:xfrm>
        </p:grpSpPr>
        <p:sp>
          <p:nvSpPr>
            <p:cNvPr id="5" name="Freeform 5"/>
            <p:cNvSpPr/>
            <p:nvPr/>
          </p:nvSpPr>
          <p:spPr>
            <a:xfrm>
              <a:off x="0" y="0"/>
              <a:ext cx="1881378" cy="2688717"/>
            </a:xfrm>
            <a:custGeom>
              <a:avLst/>
              <a:gdLst/>
              <a:ahLst/>
              <a:cxnLst/>
              <a:rect l="l" t="t" r="r" b="b"/>
              <a:pathLst>
                <a:path w="1881378" h="2688717">
                  <a:moveTo>
                    <a:pt x="0" y="0"/>
                  </a:moveTo>
                  <a:lnTo>
                    <a:pt x="1881378" y="0"/>
                  </a:lnTo>
                  <a:lnTo>
                    <a:pt x="1881378" y="2688717"/>
                  </a:lnTo>
                  <a:lnTo>
                    <a:pt x="0" y="2688717"/>
                  </a:lnTo>
                  <a:lnTo>
                    <a:pt x="0" y="0"/>
                  </a:lnTo>
                  <a:close/>
                </a:path>
              </a:pathLst>
            </a:custGeom>
            <a:blipFill>
              <a:blip r:embed="rId2"/>
              <a:stretch>
                <a:fillRect l="-116769" r="-150200" b="1"/>
              </a:stretch>
            </a:blipFill>
          </p:spPr>
        </p:sp>
      </p:grpSp>
      <p:grpSp>
        <p:nvGrpSpPr>
          <p:cNvPr id="6" name="Group 6"/>
          <p:cNvGrpSpPr/>
          <p:nvPr/>
        </p:nvGrpSpPr>
        <p:grpSpPr>
          <a:xfrm>
            <a:off x="7225008" y="3729961"/>
            <a:ext cx="2523601" cy="3585239"/>
            <a:chOff x="0" y="0"/>
            <a:chExt cx="3364802" cy="4780318"/>
          </a:xfrm>
        </p:grpSpPr>
        <p:sp>
          <p:nvSpPr>
            <p:cNvPr id="7" name="Freeform 7"/>
            <p:cNvSpPr/>
            <p:nvPr/>
          </p:nvSpPr>
          <p:spPr>
            <a:xfrm>
              <a:off x="0" y="0"/>
              <a:ext cx="3364865" cy="4780280"/>
            </a:xfrm>
            <a:custGeom>
              <a:avLst/>
              <a:gdLst/>
              <a:ahLst/>
              <a:cxnLst/>
              <a:rect l="l" t="t" r="r" b="b"/>
              <a:pathLst>
                <a:path w="3364865" h="4780280">
                  <a:moveTo>
                    <a:pt x="0" y="0"/>
                  </a:moveTo>
                  <a:lnTo>
                    <a:pt x="3364865" y="0"/>
                  </a:lnTo>
                  <a:lnTo>
                    <a:pt x="3364865" y="4780280"/>
                  </a:lnTo>
                  <a:lnTo>
                    <a:pt x="0" y="4780280"/>
                  </a:lnTo>
                  <a:lnTo>
                    <a:pt x="0" y="0"/>
                  </a:lnTo>
                  <a:close/>
                </a:path>
              </a:pathLst>
            </a:custGeom>
            <a:blipFill>
              <a:blip r:embed="rId2"/>
              <a:stretch>
                <a:fillRect l="-115690" r="-149114"/>
              </a:stretch>
            </a:blipFill>
          </p:spPr>
        </p:sp>
      </p:grpSp>
      <p:grpSp>
        <p:nvGrpSpPr>
          <p:cNvPr id="8" name="Group 8"/>
          <p:cNvGrpSpPr/>
          <p:nvPr/>
        </p:nvGrpSpPr>
        <p:grpSpPr>
          <a:xfrm>
            <a:off x="4175950" y="362"/>
            <a:ext cx="4470778" cy="2506704"/>
            <a:chOff x="0" y="0"/>
            <a:chExt cx="5961037" cy="3342272"/>
          </a:xfrm>
        </p:grpSpPr>
        <p:sp>
          <p:nvSpPr>
            <p:cNvPr id="9" name="Freeform 9"/>
            <p:cNvSpPr/>
            <p:nvPr/>
          </p:nvSpPr>
          <p:spPr>
            <a:xfrm>
              <a:off x="0" y="0"/>
              <a:ext cx="5960999" cy="3342259"/>
            </a:xfrm>
            <a:custGeom>
              <a:avLst/>
              <a:gdLst/>
              <a:ahLst/>
              <a:cxnLst/>
              <a:rect l="l" t="t" r="r" b="b"/>
              <a:pathLst>
                <a:path w="5960999" h="3342259">
                  <a:moveTo>
                    <a:pt x="0" y="0"/>
                  </a:moveTo>
                  <a:lnTo>
                    <a:pt x="5960999" y="0"/>
                  </a:lnTo>
                  <a:lnTo>
                    <a:pt x="5960999" y="3342259"/>
                  </a:lnTo>
                  <a:lnTo>
                    <a:pt x="0" y="3342259"/>
                  </a:lnTo>
                  <a:lnTo>
                    <a:pt x="0" y="0"/>
                  </a:lnTo>
                  <a:close/>
                </a:path>
              </a:pathLst>
            </a:custGeom>
            <a:blipFill>
              <a:blip r:embed="rId2"/>
              <a:stretch>
                <a:fillRect l="-5273" r="-38703"/>
              </a:stretch>
            </a:blipFill>
          </p:spPr>
        </p:sp>
      </p:grpSp>
      <p:sp>
        <p:nvSpPr>
          <p:cNvPr id="10" name="Freeform 10"/>
          <p:cNvSpPr/>
          <p:nvPr/>
        </p:nvSpPr>
        <p:spPr>
          <a:xfrm>
            <a:off x="5333762" y="2942063"/>
            <a:ext cx="1248289" cy="1647692"/>
          </a:xfrm>
          <a:custGeom>
            <a:avLst/>
            <a:gdLst/>
            <a:ahLst/>
            <a:cxnLst/>
            <a:rect l="l" t="t" r="r" b="b"/>
            <a:pathLst>
              <a:path w="1248289" h="1647692">
                <a:moveTo>
                  <a:pt x="0" y="0"/>
                </a:moveTo>
                <a:lnTo>
                  <a:pt x="1248289" y="0"/>
                </a:lnTo>
                <a:lnTo>
                  <a:pt x="1248289" y="1647692"/>
                </a:lnTo>
                <a:lnTo>
                  <a:pt x="0" y="1647692"/>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11" name="Freeform 11"/>
          <p:cNvSpPr/>
          <p:nvPr/>
        </p:nvSpPr>
        <p:spPr>
          <a:xfrm>
            <a:off x="3256236" y="2756573"/>
            <a:ext cx="1128493" cy="1797577"/>
          </a:xfrm>
          <a:custGeom>
            <a:avLst/>
            <a:gdLst/>
            <a:ahLst/>
            <a:cxnLst/>
            <a:rect l="l" t="t" r="r" b="b"/>
            <a:pathLst>
              <a:path w="1128493" h="1797577">
                <a:moveTo>
                  <a:pt x="0" y="0"/>
                </a:moveTo>
                <a:lnTo>
                  <a:pt x="1128493" y="0"/>
                </a:lnTo>
                <a:lnTo>
                  <a:pt x="1128493" y="1797577"/>
                </a:lnTo>
                <a:lnTo>
                  <a:pt x="0" y="179757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
        <p:nvSpPr>
          <p:cNvPr id="12" name="TextBox 12"/>
          <p:cNvSpPr txBox="1"/>
          <p:nvPr/>
        </p:nvSpPr>
        <p:spPr>
          <a:xfrm>
            <a:off x="4869809" y="866080"/>
            <a:ext cx="3181664" cy="619125"/>
          </a:xfrm>
          <a:prstGeom prst="rect">
            <a:avLst/>
          </a:prstGeom>
        </p:spPr>
        <p:txBody>
          <a:bodyPr lIns="0" tIns="0" rIns="0" bIns="0" rtlCol="0" anchor="t">
            <a:spAutoFit/>
          </a:bodyPr>
          <a:lstStyle/>
          <a:p>
            <a:pPr marL="0" lvl="0" indent="0" algn="ctr">
              <a:lnSpc>
                <a:spcPts val="2304"/>
              </a:lnSpc>
            </a:pPr>
            <a:r>
              <a:rPr lang="en-US" sz="1920" b="1" i="1" u="sng">
                <a:solidFill>
                  <a:srgbClr val="000000"/>
                </a:solidFill>
                <a:latin typeface="Calibri (MS) Bold Italics"/>
                <a:ea typeface="Calibri (MS) Bold Italics"/>
                <a:cs typeface="Calibri (MS) Bold Italics"/>
                <a:sym typeface="Calibri (MS) Bold Italics"/>
              </a:rPr>
              <a:t>Activo y centrado en la resolución de problemas</a:t>
            </a:r>
          </a:p>
        </p:txBody>
      </p:sp>
      <p:sp>
        <p:nvSpPr>
          <p:cNvPr id="13" name="TextBox 13"/>
          <p:cNvSpPr txBox="1"/>
          <p:nvPr/>
        </p:nvSpPr>
        <p:spPr>
          <a:xfrm>
            <a:off x="6895976" y="5323694"/>
            <a:ext cx="3181664" cy="333375"/>
          </a:xfrm>
          <a:prstGeom prst="rect">
            <a:avLst/>
          </a:prstGeom>
        </p:spPr>
        <p:txBody>
          <a:bodyPr lIns="0" tIns="0" rIns="0" bIns="0" rtlCol="0" anchor="t">
            <a:spAutoFit/>
          </a:bodyPr>
          <a:lstStyle/>
          <a:p>
            <a:pPr marL="0" lvl="0" indent="0" algn="ctr">
              <a:lnSpc>
                <a:spcPts val="2304"/>
              </a:lnSpc>
            </a:pPr>
            <a:r>
              <a:rPr lang="en-US" sz="1920" b="1" i="1" u="sng">
                <a:solidFill>
                  <a:srgbClr val="000000"/>
                </a:solidFill>
                <a:latin typeface="Calibri (MS) Bold Italics"/>
                <a:ea typeface="Calibri (MS) Bold Italics"/>
                <a:cs typeface="Calibri (MS) Bold Italics"/>
                <a:sym typeface="Calibri (MS) Bold Italics"/>
              </a:rPr>
              <a:t>Emocional</a:t>
            </a:r>
          </a:p>
        </p:txBody>
      </p:sp>
      <p:sp>
        <p:nvSpPr>
          <p:cNvPr id="14" name="TextBox 14"/>
          <p:cNvSpPr txBox="1"/>
          <p:nvPr/>
        </p:nvSpPr>
        <p:spPr>
          <a:xfrm>
            <a:off x="3425542" y="5843416"/>
            <a:ext cx="3181664" cy="333375"/>
          </a:xfrm>
          <a:prstGeom prst="rect">
            <a:avLst/>
          </a:prstGeom>
        </p:spPr>
        <p:txBody>
          <a:bodyPr lIns="0" tIns="0" rIns="0" bIns="0" rtlCol="0" anchor="t">
            <a:spAutoFit/>
          </a:bodyPr>
          <a:lstStyle/>
          <a:p>
            <a:pPr marL="0" lvl="0" indent="0" algn="ctr">
              <a:lnSpc>
                <a:spcPts val="2304"/>
              </a:lnSpc>
            </a:pPr>
            <a:r>
              <a:rPr lang="en-US" sz="1920" b="1" i="1" u="sng">
                <a:solidFill>
                  <a:srgbClr val="000000"/>
                </a:solidFill>
                <a:latin typeface="Calibri (MS) Bold Italics"/>
                <a:ea typeface="Calibri (MS) Bold Italics"/>
                <a:cs typeface="Calibri (MS) Bold Italics"/>
                <a:sym typeface="Calibri (MS) Bold Italics"/>
              </a:rPr>
              <a:t>Evitativo</a:t>
            </a:r>
          </a:p>
        </p:txBody>
      </p:sp>
      <p:sp>
        <p:nvSpPr>
          <p:cNvPr id="15" name="TextBox 15"/>
          <p:cNvSpPr txBox="1"/>
          <p:nvPr/>
        </p:nvSpPr>
        <p:spPr>
          <a:xfrm>
            <a:off x="650805" y="3333369"/>
            <a:ext cx="1222000" cy="323850"/>
          </a:xfrm>
          <a:prstGeom prst="rect">
            <a:avLst/>
          </a:prstGeom>
        </p:spPr>
        <p:txBody>
          <a:bodyPr lIns="0" tIns="0" rIns="0" bIns="0" rtlCol="0" anchor="t">
            <a:spAutoFit/>
          </a:bodyPr>
          <a:lstStyle/>
          <a:p>
            <a:pPr marL="0" lvl="0" indent="0" algn="ctr">
              <a:lnSpc>
                <a:spcPts val="2250"/>
              </a:lnSpc>
            </a:pPr>
            <a:r>
              <a:rPr lang="en-US" sz="1875" b="1" i="1" u="sng">
                <a:solidFill>
                  <a:srgbClr val="000000"/>
                </a:solidFill>
                <a:latin typeface="Calibri (MS) Bold Italics"/>
                <a:ea typeface="Calibri (MS) Bold Italics"/>
                <a:cs typeface="Calibri (MS) Bold Italics"/>
                <a:sym typeface="Calibri (MS) Bold Italics"/>
              </a:rPr>
              <a:t>Significativo</a:t>
            </a:r>
          </a:p>
        </p:txBody>
      </p:sp>
      <p:sp>
        <p:nvSpPr>
          <p:cNvPr id="16" name="TextBox 16"/>
          <p:cNvSpPr txBox="1"/>
          <p:nvPr/>
        </p:nvSpPr>
        <p:spPr>
          <a:xfrm>
            <a:off x="4175950" y="3447669"/>
            <a:ext cx="1430536" cy="581025"/>
          </a:xfrm>
          <a:prstGeom prst="rect">
            <a:avLst/>
          </a:prstGeom>
        </p:spPr>
        <p:txBody>
          <a:bodyPr lIns="0" tIns="0" rIns="0" bIns="0" rtlCol="0" anchor="t">
            <a:spAutoFit/>
          </a:bodyPr>
          <a:lstStyle/>
          <a:p>
            <a:pPr algn="ctr">
              <a:lnSpc>
                <a:spcPts val="4095"/>
              </a:lnSpc>
            </a:pPr>
            <a:r>
              <a:rPr lang="en-US" sz="3413" b="1">
                <a:solidFill>
                  <a:srgbClr val="7030A0"/>
                </a:solidFill>
                <a:latin typeface="Calibri (MS) Bold"/>
                <a:ea typeface="Calibri (MS) Bold"/>
                <a:cs typeface="Calibri (MS) Bold"/>
                <a:sym typeface="Calibri (MS) Bold"/>
              </a:rPr>
              <a:t>COPING</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24450" y="469773"/>
            <a:ext cx="8778240"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95250"/>
              <a:ext cx="11704320" cy="1720850"/>
            </a:xfrm>
            <a:prstGeom prst="rect">
              <a:avLst/>
            </a:prstGeom>
          </p:spPr>
          <p:txBody>
            <a:bodyPr lIns="0" tIns="0" rIns="0" bIns="0" rtlCol="0" anchor="ctr"/>
            <a:lstStyle/>
            <a:p>
              <a:pPr marL="0" lvl="0" indent="0" algn="ctr">
                <a:lnSpc>
                  <a:spcPts val="5632"/>
                </a:lnSpc>
              </a:pPr>
              <a:r>
                <a:rPr lang="en-US" sz="4693">
                  <a:solidFill>
                    <a:srgbClr val="000000"/>
                  </a:solidFill>
                  <a:latin typeface="Calibri (MS)"/>
                  <a:ea typeface="Calibri (MS)"/>
                  <a:cs typeface="Calibri (MS)"/>
                  <a:sym typeface="Calibri (MS)"/>
                </a:rPr>
                <a:t>Estrategias de recuperación</a:t>
              </a:r>
            </a:p>
          </p:txBody>
        </p:sp>
      </p:grpSp>
      <p:sp>
        <p:nvSpPr>
          <p:cNvPr id="5" name="TextBox 5"/>
          <p:cNvSpPr txBox="1"/>
          <p:nvPr/>
        </p:nvSpPr>
        <p:spPr>
          <a:xfrm>
            <a:off x="579120" y="2339149"/>
            <a:ext cx="8595360" cy="4676775"/>
          </a:xfrm>
          <a:prstGeom prst="rect">
            <a:avLst/>
          </a:prstGeom>
        </p:spPr>
        <p:txBody>
          <a:bodyPr lIns="0" tIns="0" rIns="0" bIns="0" rtlCol="0" anchor="t">
            <a:spAutoFit/>
          </a:bodyPr>
          <a:lstStyle/>
          <a:p>
            <a:pPr marL="357218" lvl="1" indent="-178609" algn="just">
              <a:lnSpc>
                <a:spcPts val="3330"/>
              </a:lnSpc>
              <a:buFont typeface="Arial"/>
              <a:buChar char="•"/>
            </a:pPr>
            <a:r>
              <a:rPr lang="en-US" sz="2775">
                <a:solidFill>
                  <a:srgbClr val="000000"/>
                </a:solidFill>
                <a:latin typeface="Calibri (MS)"/>
                <a:ea typeface="Calibri (MS)"/>
                <a:cs typeface="Calibri (MS)"/>
                <a:sym typeface="Calibri (MS)"/>
              </a:rPr>
              <a:t>Las estrategias para afrontar el trauma en los refugiados pueden ser especialmente eficaces cuando se integran con técnicas de relajación y atención plena, que ayudan a controlar la ansiedad, la disociación y los síntomas del trastorno de estrés postraumático (TEPT). </a:t>
            </a:r>
          </a:p>
          <a:p>
            <a:pPr marL="357218" lvl="1" indent="-178609" algn="just">
              <a:lnSpc>
                <a:spcPts val="3330"/>
              </a:lnSpc>
              <a:buFont typeface="Arial"/>
              <a:buChar char="•"/>
            </a:pPr>
            <a:r>
              <a:rPr lang="en-US" sz="2775">
                <a:solidFill>
                  <a:srgbClr val="000000"/>
                </a:solidFill>
                <a:latin typeface="Calibri (MS)"/>
                <a:ea typeface="Calibri (MS)"/>
                <a:cs typeface="Calibri (MS)"/>
                <a:sym typeface="Calibri (MS)"/>
              </a:rPr>
              <a:t>Aquí se presenta una descripción general de las principales estrategias utilizadas con el objetivo de reducir los síntomas del TEPT, la ansiedad y la depresión, promover una sensación de seguridad, restablecer el control sobre el cuerpo y la mente, fortalecer los recursos internos y promover la adaptación a la nueva realidad.  </a:t>
            </a:r>
          </a:p>
        </p:txBody>
      </p:sp>
      <p:pic>
        <p:nvPicPr>
          <p:cNvPr id="8" name="Imagen 7"/>
          <p:cNvPicPr>
            <a:picLocks noChangeAspect="1"/>
          </p:cNvPicPr>
          <p:nvPr/>
        </p:nvPicPr>
        <p:blipFill>
          <a:blip r:embed="rId3"/>
          <a:stretch>
            <a:fillRect/>
          </a:stretch>
        </p:blipFill>
        <p:spPr>
          <a:xfrm>
            <a:off x="7696200" y="304800"/>
            <a:ext cx="1682642" cy="1072989"/>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24450" y="469773"/>
            <a:ext cx="8778240"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95250"/>
              <a:ext cx="11704320" cy="1720850"/>
            </a:xfrm>
            <a:prstGeom prst="rect">
              <a:avLst/>
            </a:prstGeom>
          </p:spPr>
          <p:txBody>
            <a:bodyPr lIns="0" tIns="0" rIns="0" bIns="0" rtlCol="0" anchor="ctr"/>
            <a:lstStyle/>
            <a:p>
              <a:pPr marL="0" lvl="0" indent="0" algn="ctr">
                <a:lnSpc>
                  <a:spcPts val="5632"/>
                </a:lnSpc>
              </a:pPr>
              <a:r>
                <a:rPr lang="en-US" sz="4693">
                  <a:solidFill>
                    <a:srgbClr val="000000"/>
                  </a:solidFill>
                  <a:latin typeface="Calibri (MS)"/>
                  <a:ea typeface="Calibri (MS)"/>
                  <a:cs typeface="Calibri (MS)"/>
                  <a:sym typeface="Calibri (MS)"/>
                </a:rPr>
                <a:t>Estrategias de recuperación</a:t>
              </a:r>
            </a:p>
          </p:txBody>
        </p:sp>
      </p:grpSp>
      <p:sp>
        <p:nvSpPr>
          <p:cNvPr id="5" name="TextBox 5"/>
          <p:cNvSpPr txBox="1"/>
          <p:nvPr/>
        </p:nvSpPr>
        <p:spPr>
          <a:xfrm>
            <a:off x="731520" y="2231626"/>
            <a:ext cx="8595360" cy="4610100"/>
          </a:xfrm>
          <a:prstGeom prst="rect">
            <a:avLst/>
          </a:prstGeom>
        </p:spPr>
        <p:txBody>
          <a:bodyPr lIns="0" tIns="0" rIns="0" bIns="0" rtlCol="0" anchor="t">
            <a:spAutoFit/>
          </a:bodyPr>
          <a:lstStyle/>
          <a:p>
            <a:pPr marL="0" lvl="0" indent="0" algn="l">
              <a:lnSpc>
                <a:spcPts val="2463"/>
              </a:lnSpc>
            </a:pPr>
            <a:r>
              <a:rPr lang="en-US" sz="2053" u="sng">
                <a:solidFill>
                  <a:srgbClr val="000000"/>
                </a:solidFill>
                <a:latin typeface="Calibri (MS)"/>
                <a:ea typeface="Calibri (MS)"/>
                <a:cs typeface="Calibri (MS)"/>
                <a:sym typeface="Calibri (MS)"/>
              </a:rPr>
              <a:t>Técnicas de respiración consciente:</a:t>
            </a:r>
          </a:p>
          <a:p>
            <a:pPr marL="0" lvl="0" indent="0" algn="l">
              <a:lnSpc>
                <a:spcPts val="2463"/>
              </a:lnSpc>
            </a:pPr>
            <a:r>
              <a:rPr lang="en-US" sz="2053">
                <a:solidFill>
                  <a:srgbClr val="000000"/>
                </a:solidFill>
                <a:latin typeface="Calibri (MS)"/>
                <a:ea typeface="Calibri (MS)"/>
                <a:cs typeface="Calibri (MS)"/>
                <a:sym typeface="Calibri (MS)"/>
              </a:rPr>
              <a:t>Método: Respiración 4-4-6 (inhala durante 4 segundos, mantén la respiración durante 4, exhala durante 6). </a:t>
            </a:r>
          </a:p>
          <a:p>
            <a:pPr marL="0" lvl="0" indent="0" algn="l">
              <a:lnSpc>
                <a:spcPts val="2463"/>
              </a:lnSpc>
            </a:pPr>
            <a:r>
              <a:rPr lang="en-US" sz="2053">
                <a:solidFill>
                  <a:srgbClr val="000000"/>
                </a:solidFill>
                <a:latin typeface="Calibri (MS)"/>
                <a:ea typeface="Calibri (MS)"/>
                <a:cs typeface="Calibri (MS)"/>
                <a:sym typeface="Calibri (MS)"/>
              </a:rPr>
              <a:t>Objetivos: Reducir la activación del sistema nervioso simpático. </a:t>
            </a:r>
          </a:p>
          <a:p>
            <a:pPr marL="0" lvl="0" indent="0" algn="l">
              <a:lnSpc>
                <a:spcPts val="2463"/>
              </a:lnSpc>
            </a:pPr>
            <a:endParaRPr lang="en-US" sz="2053">
              <a:solidFill>
                <a:srgbClr val="000000"/>
              </a:solidFill>
              <a:latin typeface="Calibri (MS)"/>
              <a:ea typeface="Calibri (MS)"/>
              <a:cs typeface="Calibri (MS)"/>
              <a:sym typeface="Calibri (MS)"/>
            </a:endParaRPr>
          </a:p>
          <a:p>
            <a:pPr marL="0" lvl="0" indent="0" algn="l">
              <a:lnSpc>
                <a:spcPts val="2463"/>
              </a:lnSpc>
            </a:pPr>
            <a:r>
              <a:rPr lang="en-US" sz="2053" u="sng">
                <a:solidFill>
                  <a:srgbClr val="000000"/>
                </a:solidFill>
                <a:latin typeface="Calibri (MS)"/>
                <a:ea typeface="Calibri (MS)"/>
                <a:cs typeface="Calibri (MS)"/>
                <a:sym typeface="Calibri (MS)"/>
              </a:rPr>
              <a:t>Escaneo corporal: </a:t>
            </a:r>
          </a:p>
          <a:p>
            <a:pPr marL="0" lvl="0" indent="0" algn="l">
              <a:lnSpc>
                <a:spcPts val="2463"/>
              </a:lnSpc>
            </a:pPr>
            <a:r>
              <a:rPr lang="en-US" sz="2053">
                <a:solidFill>
                  <a:srgbClr val="000000"/>
                </a:solidFill>
                <a:latin typeface="Calibri (MS)"/>
                <a:ea typeface="Calibri (MS)"/>
                <a:cs typeface="Calibri (MS)"/>
                <a:sym typeface="Calibri (MS)"/>
              </a:rPr>
              <a:t>Método: Dirija su atención a diferentes partes del cuerpo, prestando atención a las sensaciones sin juzgarlas. </a:t>
            </a:r>
          </a:p>
          <a:p>
            <a:pPr marL="0" lvl="0" indent="0" algn="l">
              <a:lnSpc>
                <a:spcPts val="2463"/>
              </a:lnSpc>
            </a:pPr>
            <a:r>
              <a:rPr lang="en-US" sz="2053">
                <a:solidFill>
                  <a:srgbClr val="000000"/>
                </a:solidFill>
                <a:latin typeface="Calibri (MS)"/>
                <a:ea typeface="Calibri (MS)"/>
                <a:cs typeface="Calibri (MS)"/>
                <a:sym typeface="Calibri (MS)"/>
              </a:rPr>
              <a:t>Objetivos: Promueve la conexión mente-cuerpo, útil para la disociación. </a:t>
            </a:r>
          </a:p>
          <a:p>
            <a:pPr marL="0" lvl="0" indent="0" algn="l">
              <a:lnSpc>
                <a:spcPts val="2463"/>
              </a:lnSpc>
            </a:pPr>
            <a:endParaRPr lang="en-US" sz="2053">
              <a:solidFill>
                <a:srgbClr val="000000"/>
              </a:solidFill>
              <a:latin typeface="Calibri (MS)"/>
              <a:ea typeface="Calibri (MS)"/>
              <a:cs typeface="Calibri (MS)"/>
              <a:sym typeface="Calibri (MS)"/>
            </a:endParaRPr>
          </a:p>
          <a:p>
            <a:pPr marL="0" lvl="0" indent="0" algn="l">
              <a:lnSpc>
                <a:spcPts val="2463"/>
              </a:lnSpc>
            </a:pPr>
            <a:r>
              <a:rPr lang="en-US" sz="2053" u="sng">
                <a:solidFill>
                  <a:srgbClr val="000000"/>
                </a:solidFill>
                <a:latin typeface="Calibri (MS)"/>
                <a:ea typeface="Calibri (MS)"/>
                <a:cs typeface="Calibri (MS)"/>
                <a:sym typeface="Calibri (MS)"/>
              </a:rPr>
              <a:t>Visualizaciones guiadas: </a:t>
            </a:r>
          </a:p>
          <a:p>
            <a:pPr marL="0" lvl="0" indent="0" algn="l">
              <a:lnSpc>
                <a:spcPts val="2463"/>
              </a:lnSpc>
            </a:pPr>
            <a:r>
              <a:rPr lang="en-US" sz="2053">
                <a:solidFill>
                  <a:srgbClr val="000000"/>
                </a:solidFill>
                <a:latin typeface="Calibri (MS)"/>
                <a:ea typeface="Calibri (MS)"/>
                <a:cs typeface="Calibri (MS)"/>
                <a:sym typeface="Calibri (MS)"/>
              </a:rPr>
              <a:t>Método: "Lugar seguro": imagine un entorno donde la persona se sienta protegida. </a:t>
            </a:r>
          </a:p>
          <a:p>
            <a:pPr marL="0" lvl="0" indent="0" algn="l">
              <a:lnSpc>
                <a:spcPts val="2463"/>
              </a:lnSpc>
            </a:pPr>
            <a:r>
              <a:rPr lang="en-US" sz="2053">
                <a:solidFill>
                  <a:srgbClr val="000000"/>
                </a:solidFill>
                <a:latin typeface="Calibri (MS)"/>
                <a:ea typeface="Calibri (MS)"/>
                <a:cs typeface="Calibri (MS)"/>
                <a:sym typeface="Calibri (MS)"/>
              </a:rPr>
              <a:t>Objetivos: Reduce la sensación de amenaza y puede servir de apoyo en tiempos de crisis. </a:t>
            </a:r>
          </a:p>
        </p:txBody>
      </p:sp>
      <p:pic>
        <p:nvPicPr>
          <p:cNvPr id="8" name="Imagen 7"/>
          <p:cNvPicPr>
            <a:picLocks noChangeAspect="1"/>
          </p:cNvPicPr>
          <p:nvPr/>
        </p:nvPicPr>
        <p:blipFill>
          <a:blip r:embed="rId3"/>
          <a:stretch>
            <a:fillRect/>
          </a:stretch>
        </p:blipFill>
        <p:spPr>
          <a:xfrm>
            <a:off x="7848600" y="304800"/>
            <a:ext cx="1682642" cy="1072989"/>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24450" y="469773"/>
            <a:ext cx="8778240"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95250"/>
              <a:ext cx="11704320" cy="1720850"/>
            </a:xfrm>
            <a:prstGeom prst="rect">
              <a:avLst/>
            </a:prstGeom>
          </p:spPr>
          <p:txBody>
            <a:bodyPr lIns="0" tIns="0" rIns="0" bIns="0" rtlCol="0" anchor="ctr"/>
            <a:lstStyle/>
            <a:p>
              <a:pPr marL="0" lvl="0" indent="0" algn="ctr">
                <a:lnSpc>
                  <a:spcPts val="5632"/>
                </a:lnSpc>
              </a:pPr>
              <a:r>
                <a:rPr lang="en-US" sz="4693">
                  <a:solidFill>
                    <a:srgbClr val="000000"/>
                  </a:solidFill>
                  <a:latin typeface="Calibri (MS)"/>
                  <a:ea typeface="Calibri (MS)"/>
                  <a:cs typeface="Calibri (MS)"/>
                  <a:sym typeface="Calibri (MS)"/>
                </a:rPr>
                <a:t>Estrategias de recuperación</a:t>
              </a:r>
            </a:p>
          </p:txBody>
        </p:sp>
      </p:grpSp>
      <p:sp>
        <p:nvSpPr>
          <p:cNvPr id="5" name="TextBox 5"/>
          <p:cNvSpPr txBox="1"/>
          <p:nvPr/>
        </p:nvSpPr>
        <p:spPr>
          <a:xfrm>
            <a:off x="579120" y="2358199"/>
            <a:ext cx="8595360" cy="4581525"/>
          </a:xfrm>
          <a:prstGeom prst="rect">
            <a:avLst/>
          </a:prstGeom>
        </p:spPr>
        <p:txBody>
          <a:bodyPr lIns="0" tIns="0" rIns="0" bIns="0" rtlCol="0" anchor="t">
            <a:spAutoFit/>
          </a:bodyPr>
          <a:lstStyle/>
          <a:p>
            <a:pPr marL="0" lvl="0" indent="0" algn="l">
              <a:lnSpc>
                <a:spcPts val="2559"/>
              </a:lnSpc>
            </a:pPr>
            <a:r>
              <a:rPr lang="en-US" sz="2133" u="sng">
                <a:solidFill>
                  <a:srgbClr val="000000"/>
                </a:solidFill>
                <a:latin typeface="Calibri (MS)"/>
                <a:ea typeface="Calibri (MS)"/>
                <a:cs typeface="Calibri (MS)"/>
                <a:sym typeface="Calibri (MS)"/>
              </a:rPr>
              <a:t>Toma de tierra: </a:t>
            </a:r>
          </a:p>
          <a:p>
            <a:pPr marL="0" lvl="0" indent="0" algn="l">
              <a:lnSpc>
                <a:spcPts val="2559"/>
              </a:lnSpc>
            </a:pPr>
            <a:r>
              <a:rPr lang="en-US" sz="2133">
                <a:solidFill>
                  <a:srgbClr val="000000"/>
                </a:solidFill>
                <a:latin typeface="Calibri (MS)"/>
                <a:ea typeface="Calibri (MS)"/>
                <a:cs typeface="Calibri (MS)"/>
                <a:sym typeface="Calibri (MS)"/>
              </a:rPr>
              <a:t>Método: Técnicas básicas: contar objetos, tocar superficies, enumerar los colores que te rodean. </a:t>
            </a:r>
          </a:p>
          <a:p>
            <a:pPr marL="0" lvl="0" indent="0" algn="l">
              <a:lnSpc>
                <a:spcPts val="2559"/>
              </a:lnSpc>
            </a:pPr>
            <a:r>
              <a:rPr lang="en-US" sz="2133">
                <a:solidFill>
                  <a:srgbClr val="000000"/>
                </a:solidFill>
                <a:latin typeface="Calibri (MS)"/>
                <a:ea typeface="Calibri (MS)"/>
                <a:cs typeface="Calibri (MS)"/>
                <a:sym typeface="Calibri (MS)"/>
              </a:rPr>
              <a:t>Objetivos: Ayuda con los flashbacks o la disociación.</a:t>
            </a:r>
          </a:p>
          <a:p>
            <a:pPr marL="0" lvl="0" indent="0" algn="l">
              <a:lnSpc>
                <a:spcPts val="2559"/>
              </a:lnSpc>
            </a:pPr>
            <a:endParaRPr lang="en-US" sz="2133">
              <a:solidFill>
                <a:srgbClr val="000000"/>
              </a:solidFill>
              <a:latin typeface="Calibri (MS)"/>
              <a:ea typeface="Calibri (MS)"/>
              <a:cs typeface="Calibri (MS)"/>
              <a:sym typeface="Calibri (MS)"/>
            </a:endParaRPr>
          </a:p>
          <a:p>
            <a:pPr marL="0" lvl="0" indent="0" algn="l">
              <a:lnSpc>
                <a:spcPts val="2559"/>
              </a:lnSpc>
            </a:pPr>
            <a:r>
              <a:rPr lang="en-US" sz="2133" u="sng">
                <a:solidFill>
                  <a:srgbClr val="000000"/>
                </a:solidFill>
                <a:latin typeface="Calibri (MS)"/>
                <a:ea typeface="Calibri (MS)"/>
                <a:cs typeface="Calibri (MS)"/>
                <a:sym typeface="Calibri (MS)"/>
              </a:rPr>
              <a:t>Ejercicios de relajación muscular progresiva (RMP): </a:t>
            </a:r>
          </a:p>
          <a:p>
            <a:pPr marL="0" lvl="0" indent="0" algn="l">
              <a:lnSpc>
                <a:spcPts val="2559"/>
              </a:lnSpc>
            </a:pPr>
            <a:r>
              <a:rPr lang="en-US" sz="2133">
                <a:solidFill>
                  <a:srgbClr val="000000"/>
                </a:solidFill>
                <a:latin typeface="Calibri (MS)"/>
                <a:ea typeface="Calibri (MS)"/>
                <a:cs typeface="Calibri (MS)"/>
                <a:sym typeface="Calibri (MS)"/>
              </a:rPr>
              <a:t>Método: Alternar la tensión y la relajación muscular. </a:t>
            </a:r>
          </a:p>
          <a:p>
            <a:pPr marL="0" lvl="0" indent="0" algn="l">
              <a:lnSpc>
                <a:spcPts val="2559"/>
              </a:lnSpc>
            </a:pPr>
            <a:r>
              <a:rPr lang="en-US" sz="2133">
                <a:solidFill>
                  <a:srgbClr val="000000"/>
                </a:solidFill>
                <a:latin typeface="Calibri (MS)"/>
                <a:ea typeface="Calibri (MS)"/>
                <a:cs typeface="Calibri (MS)"/>
                <a:sym typeface="Calibri (MS)"/>
              </a:rPr>
              <a:t>Objetivos: Ayuda a reconocer y modular la tensión corporal relacionada con el trauma. </a:t>
            </a:r>
          </a:p>
          <a:p>
            <a:pPr marL="0" lvl="0" indent="0" algn="l">
              <a:lnSpc>
                <a:spcPts val="2559"/>
              </a:lnSpc>
            </a:pPr>
            <a:endParaRPr lang="en-US" sz="2133">
              <a:solidFill>
                <a:srgbClr val="000000"/>
              </a:solidFill>
              <a:latin typeface="Calibri (MS)"/>
              <a:ea typeface="Calibri (MS)"/>
              <a:cs typeface="Calibri (MS)"/>
              <a:sym typeface="Calibri (MS)"/>
            </a:endParaRPr>
          </a:p>
          <a:p>
            <a:pPr marL="0" lvl="0" indent="0" algn="l">
              <a:lnSpc>
                <a:spcPts val="2559"/>
              </a:lnSpc>
            </a:pPr>
            <a:r>
              <a:rPr lang="en-US" sz="2133" u="sng">
                <a:solidFill>
                  <a:srgbClr val="000000"/>
                </a:solidFill>
                <a:latin typeface="Calibri (MS)"/>
                <a:ea typeface="Calibri (MS)"/>
                <a:cs typeface="Calibri (MS)"/>
                <a:sym typeface="Calibri (MS)"/>
              </a:rPr>
              <a:t>Atención plena sin prejuicios:</a:t>
            </a:r>
          </a:p>
          <a:p>
            <a:pPr marL="0" lvl="0" indent="0" algn="l">
              <a:lnSpc>
                <a:spcPts val="2559"/>
              </a:lnSpc>
            </a:pPr>
            <a:r>
              <a:rPr lang="en-US" sz="2133">
                <a:solidFill>
                  <a:srgbClr val="000000"/>
                </a:solidFill>
                <a:latin typeface="Calibri (MS)"/>
                <a:ea typeface="Calibri (MS)"/>
                <a:cs typeface="Calibri (MS)"/>
                <a:sym typeface="Calibri (MS)"/>
              </a:rPr>
              <a:t>Método: Presta atención al momento presente con apertura y aceptación. </a:t>
            </a:r>
          </a:p>
          <a:p>
            <a:pPr marL="0" lvl="0" indent="0" algn="l">
              <a:lnSpc>
                <a:spcPts val="2559"/>
              </a:lnSpc>
            </a:pPr>
            <a:r>
              <a:rPr lang="en-US" sz="2133">
                <a:solidFill>
                  <a:srgbClr val="000000"/>
                </a:solidFill>
                <a:latin typeface="Calibri (MS)"/>
                <a:ea typeface="Calibri (MS)"/>
                <a:cs typeface="Calibri (MS)"/>
                <a:sym typeface="Calibri (MS)"/>
              </a:rPr>
              <a:t>Objetivos: "Observar y dejar ir" los pensamientos intrusivos sin luchar contra ellos. </a:t>
            </a:r>
          </a:p>
        </p:txBody>
      </p:sp>
      <p:pic>
        <p:nvPicPr>
          <p:cNvPr id="8" name="Imagen 7"/>
          <p:cNvPicPr>
            <a:picLocks noChangeAspect="1"/>
          </p:cNvPicPr>
          <p:nvPr/>
        </p:nvPicPr>
        <p:blipFill>
          <a:blip r:embed="rId3"/>
          <a:stretch>
            <a:fillRect/>
          </a:stretch>
        </p:blipFill>
        <p:spPr>
          <a:xfrm>
            <a:off x="7772400" y="304800"/>
            <a:ext cx="1682642" cy="1072989"/>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01339" y="391382"/>
            <a:ext cx="8732744" cy="1212881"/>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66675"/>
              <a:ext cx="11704320" cy="1692275"/>
            </a:xfrm>
            <a:prstGeom prst="rect">
              <a:avLst/>
            </a:prstGeom>
          </p:spPr>
          <p:txBody>
            <a:bodyPr lIns="0" tIns="0" rIns="0" bIns="0" rtlCol="0" anchor="ctr"/>
            <a:lstStyle/>
            <a:p>
              <a:pPr marL="0" lvl="0" indent="0" algn="ctr">
                <a:lnSpc>
                  <a:spcPts val="3768"/>
                </a:lnSpc>
              </a:pPr>
              <a:r>
                <a:rPr lang="en-US" sz="3140">
                  <a:solidFill>
                    <a:srgbClr val="000000"/>
                  </a:solidFill>
                  <a:latin typeface="Calibri (MS)"/>
                  <a:ea typeface="Calibri (MS)"/>
                  <a:cs typeface="Calibri (MS)"/>
                  <a:sym typeface="Calibri (MS)"/>
                </a:rPr>
                <a:t>CONSEJOS PARA LA ADAPTACIÓN CULTURAL</a:t>
              </a:r>
            </a:p>
          </p:txBody>
        </p:sp>
      </p:grpSp>
      <p:sp>
        <p:nvSpPr>
          <p:cNvPr id="5" name="TextBox 5"/>
          <p:cNvSpPr txBox="1"/>
          <p:nvPr/>
        </p:nvSpPr>
        <p:spPr>
          <a:xfrm>
            <a:off x="579120" y="2017799"/>
            <a:ext cx="8595360" cy="4086225"/>
          </a:xfrm>
          <a:prstGeom prst="rect">
            <a:avLst/>
          </a:prstGeom>
        </p:spPr>
        <p:txBody>
          <a:bodyPr lIns="0" tIns="0" rIns="0" bIns="0" rtlCol="0" anchor="t">
            <a:spAutoFit/>
          </a:bodyPr>
          <a:lstStyle/>
          <a:p>
            <a:pPr marL="384363" lvl="1" indent="-192181" algn="l">
              <a:lnSpc>
                <a:spcPts val="3583"/>
              </a:lnSpc>
              <a:buFont typeface="Arial"/>
              <a:buChar char="•"/>
            </a:pPr>
            <a:r>
              <a:rPr lang="en-US" sz="2986" dirty="0" err="1">
                <a:solidFill>
                  <a:srgbClr val="000000"/>
                </a:solidFill>
                <a:latin typeface="Calibri (MS)"/>
                <a:ea typeface="Calibri (MS)"/>
                <a:cs typeface="Calibri (MS)"/>
                <a:sym typeface="Calibri (MS)"/>
              </a:rPr>
              <a:t>Utilizar</a:t>
            </a:r>
            <a:r>
              <a:rPr lang="en-US" sz="2986" dirty="0">
                <a:solidFill>
                  <a:srgbClr val="000000"/>
                </a:solidFill>
                <a:latin typeface="Calibri (MS)"/>
                <a:ea typeface="Calibri (MS)"/>
                <a:cs typeface="Calibri (MS)"/>
                <a:sym typeface="Calibri (MS)"/>
              </a:rPr>
              <a:t> un </a:t>
            </a:r>
            <a:r>
              <a:rPr lang="en-US" sz="2986" dirty="0" err="1">
                <a:solidFill>
                  <a:srgbClr val="000000"/>
                </a:solidFill>
                <a:latin typeface="Calibri (MS)"/>
                <a:ea typeface="Calibri (MS)"/>
                <a:cs typeface="Calibri (MS)"/>
                <a:sym typeface="Calibri (MS)"/>
              </a:rPr>
              <a:t>lenguaje</a:t>
            </a:r>
            <a:r>
              <a:rPr lang="en-US" sz="2986" dirty="0">
                <a:solidFill>
                  <a:srgbClr val="000000"/>
                </a:solidFill>
                <a:latin typeface="Calibri (MS)"/>
                <a:ea typeface="Calibri (MS)"/>
                <a:cs typeface="Calibri (MS)"/>
                <a:sym typeface="Calibri (MS)"/>
              </a:rPr>
              <a:t> </a:t>
            </a:r>
            <a:r>
              <a:rPr lang="en-US" sz="2986" dirty="0" err="1">
                <a:solidFill>
                  <a:srgbClr val="000000"/>
                </a:solidFill>
                <a:latin typeface="Calibri (MS)"/>
                <a:ea typeface="Calibri (MS)"/>
                <a:cs typeface="Calibri (MS)"/>
                <a:sym typeface="Calibri (MS)"/>
              </a:rPr>
              <a:t>sencillo</a:t>
            </a:r>
            <a:r>
              <a:rPr lang="en-US" sz="2986" dirty="0">
                <a:solidFill>
                  <a:srgbClr val="000000"/>
                </a:solidFill>
                <a:latin typeface="Calibri (MS)"/>
                <a:ea typeface="Calibri (MS)"/>
                <a:cs typeface="Calibri (MS)"/>
                <a:sym typeface="Calibri (MS)"/>
              </a:rPr>
              <a:t> y </a:t>
            </a:r>
            <a:r>
              <a:rPr lang="en-US" sz="2986" dirty="0" err="1">
                <a:solidFill>
                  <a:srgbClr val="000000"/>
                </a:solidFill>
                <a:latin typeface="Calibri (MS)"/>
                <a:ea typeface="Calibri (MS)"/>
                <a:cs typeface="Calibri (MS)"/>
                <a:sym typeface="Calibri (MS)"/>
              </a:rPr>
              <a:t>traducciones</a:t>
            </a:r>
            <a:r>
              <a:rPr lang="en-US" sz="2986" dirty="0">
                <a:solidFill>
                  <a:srgbClr val="000000"/>
                </a:solidFill>
                <a:latin typeface="Calibri (MS)"/>
                <a:ea typeface="Calibri (MS)"/>
                <a:cs typeface="Calibri (MS)"/>
                <a:sym typeface="Calibri (MS)"/>
              </a:rPr>
              <a:t> </a:t>
            </a:r>
            <a:r>
              <a:rPr lang="en-US" sz="2986" dirty="0" err="1">
                <a:solidFill>
                  <a:srgbClr val="000000"/>
                </a:solidFill>
                <a:latin typeface="Calibri (MS)"/>
                <a:ea typeface="Calibri (MS)"/>
                <a:cs typeface="Calibri (MS)"/>
                <a:sym typeface="Calibri (MS)"/>
              </a:rPr>
              <a:t>culturalmente</a:t>
            </a:r>
            <a:r>
              <a:rPr lang="en-US" sz="2986" dirty="0">
                <a:solidFill>
                  <a:srgbClr val="000000"/>
                </a:solidFill>
                <a:latin typeface="Calibri (MS)"/>
                <a:ea typeface="Calibri (MS)"/>
                <a:cs typeface="Calibri (MS)"/>
                <a:sym typeface="Calibri (MS)"/>
              </a:rPr>
              <a:t> </a:t>
            </a:r>
            <a:r>
              <a:rPr lang="en-US" sz="2986" dirty="0" err="1">
                <a:solidFill>
                  <a:srgbClr val="000000"/>
                </a:solidFill>
                <a:latin typeface="Calibri (MS)"/>
                <a:ea typeface="Calibri (MS)"/>
                <a:cs typeface="Calibri (MS)"/>
                <a:sym typeface="Calibri (MS)"/>
              </a:rPr>
              <a:t>apropiadas</a:t>
            </a:r>
            <a:r>
              <a:rPr lang="en-US" sz="2986" dirty="0">
                <a:solidFill>
                  <a:srgbClr val="000000"/>
                </a:solidFill>
                <a:latin typeface="Calibri (MS)"/>
                <a:ea typeface="Calibri (MS)"/>
                <a:cs typeface="Calibri (MS)"/>
                <a:sym typeface="Calibri (MS)"/>
              </a:rPr>
              <a:t>. </a:t>
            </a:r>
          </a:p>
          <a:p>
            <a:pPr marL="384363" lvl="1" indent="-192181" algn="l">
              <a:lnSpc>
                <a:spcPts val="3583"/>
              </a:lnSpc>
              <a:buFont typeface="Arial"/>
              <a:buChar char="•"/>
            </a:pPr>
            <a:r>
              <a:rPr lang="en-US" sz="2986" dirty="0" err="1">
                <a:solidFill>
                  <a:srgbClr val="000000"/>
                </a:solidFill>
                <a:latin typeface="Calibri (MS)"/>
                <a:ea typeface="Calibri (MS)"/>
                <a:cs typeface="Calibri (MS)"/>
                <a:sym typeface="Calibri (MS)"/>
              </a:rPr>
              <a:t>Incluir</a:t>
            </a:r>
            <a:r>
              <a:rPr lang="en-US" sz="2986" dirty="0">
                <a:solidFill>
                  <a:srgbClr val="000000"/>
                </a:solidFill>
                <a:latin typeface="Calibri (MS)"/>
                <a:ea typeface="Calibri (MS)"/>
                <a:cs typeface="Calibri (MS)"/>
                <a:sym typeface="Calibri (MS)"/>
              </a:rPr>
              <a:t> </a:t>
            </a:r>
            <a:r>
              <a:rPr lang="en-US" sz="2986" dirty="0" err="1">
                <a:solidFill>
                  <a:srgbClr val="000000"/>
                </a:solidFill>
                <a:latin typeface="Calibri (MS)"/>
                <a:ea typeface="Calibri (MS)"/>
                <a:cs typeface="Calibri (MS)"/>
                <a:sym typeface="Calibri (MS)"/>
              </a:rPr>
              <a:t>símbolos</a:t>
            </a:r>
            <a:r>
              <a:rPr lang="en-US" sz="2986" dirty="0">
                <a:solidFill>
                  <a:srgbClr val="000000"/>
                </a:solidFill>
                <a:latin typeface="Calibri (MS)"/>
                <a:ea typeface="Calibri (MS)"/>
                <a:cs typeface="Calibri (MS)"/>
                <a:sym typeface="Calibri (MS)"/>
              </a:rPr>
              <a:t>, </a:t>
            </a:r>
            <a:r>
              <a:rPr lang="en-US" sz="2986" dirty="0" err="1">
                <a:solidFill>
                  <a:srgbClr val="000000"/>
                </a:solidFill>
                <a:latin typeface="Calibri (MS)"/>
                <a:ea typeface="Calibri (MS)"/>
                <a:cs typeface="Calibri (MS)"/>
                <a:sym typeface="Calibri (MS)"/>
              </a:rPr>
              <a:t>metáforas</a:t>
            </a:r>
            <a:r>
              <a:rPr lang="en-US" sz="2986" dirty="0">
                <a:solidFill>
                  <a:srgbClr val="000000"/>
                </a:solidFill>
                <a:latin typeface="Calibri (MS)"/>
                <a:ea typeface="Calibri (MS)"/>
                <a:cs typeface="Calibri (MS)"/>
                <a:sym typeface="Calibri (MS)"/>
              </a:rPr>
              <a:t> o </a:t>
            </a:r>
            <a:r>
              <a:rPr lang="en-US" sz="2986" dirty="0" err="1">
                <a:solidFill>
                  <a:srgbClr val="000000"/>
                </a:solidFill>
                <a:latin typeface="Calibri (MS)"/>
                <a:ea typeface="Calibri (MS)"/>
                <a:cs typeface="Calibri (MS)"/>
                <a:sym typeface="Calibri (MS)"/>
              </a:rPr>
              <a:t>prácticas</a:t>
            </a:r>
            <a:r>
              <a:rPr lang="en-US" sz="2986" dirty="0">
                <a:solidFill>
                  <a:srgbClr val="000000"/>
                </a:solidFill>
                <a:latin typeface="Calibri (MS)"/>
                <a:ea typeface="Calibri (MS)"/>
                <a:cs typeface="Calibri (MS)"/>
                <a:sym typeface="Calibri (MS)"/>
              </a:rPr>
              <a:t> </a:t>
            </a:r>
            <a:r>
              <a:rPr lang="en-US" sz="2986" dirty="0" err="1">
                <a:solidFill>
                  <a:srgbClr val="000000"/>
                </a:solidFill>
                <a:latin typeface="Calibri (MS)"/>
                <a:ea typeface="Calibri (MS)"/>
                <a:cs typeface="Calibri (MS)"/>
                <a:sym typeface="Calibri (MS)"/>
              </a:rPr>
              <a:t>espirituales</a:t>
            </a:r>
            <a:r>
              <a:rPr lang="en-US" sz="2986" dirty="0">
                <a:solidFill>
                  <a:srgbClr val="000000"/>
                </a:solidFill>
                <a:latin typeface="Calibri (MS)"/>
                <a:ea typeface="Calibri (MS)"/>
                <a:cs typeface="Calibri (MS)"/>
                <a:sym typeface="Calibri (MS)"/>
              </a:rPr>
              <a:t> </a:t>
            </a:r>
            <a:r>
              <a:rPr lang="en-US" sz="2986" dirty="0" err="1">
                <a:solidFill>
                  <a:srgbClr val="000000"/>
                </a:solidFill>
                <a:latin typeface="Calibri (MS)"/>
                <a:ea typeface="Calibri (MS)"/>
                <a:cs typeface="Calibri (MS)"/>
                <a:sym typeface="Calibri (MS)"/>
              </a:rPr>
              <a:t>relevantes</a:t>
            </a:r>
            <a:r>
              <a:rPr lang="en-US" sz="2986" dirty="0">
                <a:solidFill>
                  <a:srgbClr val="000000"/>
                </a:solidFill>
                <a:latin typeface="Calibri (MS)"/>
                <a:ea typeface="Calibri (MS)"/>
                <a:cs typeface="Calibri (MS)"/>
                <a:sym typeface="Calibri (MS)"/>
              </a:rPr>
              <a:t> para el </a:t>
            </a:r>
            <a:r>
              <a:rPr lang="en-US" sz="2986" dirty="0" err="1">
                <a:solidFill>
                  <a:srgbClr val="000000"/>
                </a:solidFill>
                <a:latin typeface="Calibri (MS)"/>
                <a:ea typeface="Calibri (MS)"/>
                <a:cs typeface="Calibri (MS)"/>
                <a:sym typeface="Calibri (MS)"/>
              </a:rPr>
              <a:t>grupo</a:t>
            </a:r>
            <a:r>
              <a:rPr lang="en-US" sz="2986" dirty="0">
                <a:solidFill>
                  <a:srgbClr val="000000"/>
                </a:solidFill>
                <a:latin typeface="Calibri (MS)"/>
                <a:ea typeface="Calibri (MS)"/>
                <a:cs typeface="Calibri (MS)"/>
                <a:sym typeface="Calibri (MS)"/>
              </a:rPr>
              <a:t> de </a:t>
            </a:r>
            <a:r>
              <a:rPr lang="en-US" sz="2986" dirty="0" err="1">
                <a:solidFill>
                  <a:srgbClr val="000000"/>
                </a:solidFill>
                <a:latin typeface="Calibri (MS)"/>
                <a:ea typeface="Calibri (MS)"/>
                <a:cs typeface="Calibri (MS)"/>
                <a:sym typeface="Calibri (MS)"/>
              </a:rPr>
              <a:t>refugiados</a:t>
            </a:r>
            <a:r>
              <a:rPr lang="en-US" sz="2986" dirty="0">
                <a:solidFill>
                  <a:srgbClr val="000000"/>
                </a:solidFill>
                <a:latin typeface="Calibri (MS)"/>
                <a:ea typeface="Calibri (MS)"/>
                <a:cs typeface="Calibri (MS)"/>
                <a:sym typeface="Calibri (MS)"/>
              </a:rPr>
              <a:t>. </a:t>
            </a:r>
          </a:p>
          <a:p>
            <a:pPr marL="384363" lvl="1" indent="-192181" algn="l">
              <a:lnSpc>
                <a:spcPts val="3583"/>
              </a:lnSpc>
              <a:buFont typeface="Arial"/>
              <a:buChar char="•"/>
            </a:pPr>
            <a:r>
              <a:rPr lang="en-US" sz="2986" dirty="0" err="1">
                <a:solidFill>
                  <a:srgbClr val="000000"/>
                </a:solidFill>
                <a:latin typeface="Calibri (MS)"/>
                <a:ea typeface="Calibri (MS)"/>
                <a:cs typeface="Calibri (MS)"/>
                <a:sym typeface="Calibri (MS)"/>
              </a:rPr>
              <a:t>Ofrecer</a:t>
            </a:r>
            <a:r>
              <a:rPr lang="en-US" sz="2986" dirty="0">
                <a:solidFill>
                  <a:srgbClr val="000000"/>
                </a:solidFill>
                <a:latin typeface="Calibri (MS)"/>
                <a:ea typeface="Calibri (MS)"/>
                <a:cs typeface="Calibri (MS)"/>
                <a:sym typeface="Calibri (MS)"/>
              </a:rPr>
              <a:t> </a:t>
            </a:r>
            <a:r>
              <a:rPr lang="en-US" sz="2986" dirty="0" err="1">
                <a:solidFill>
                  <a:srgbClr val="000000"/>
                </a:solidFill>
                <a:latin typeface="Calibri (MS)"/>
                <a:ea typeface="Calibri (MS)"/>
                <a:cs typeface="Calibri (MS)"/>
                <a:sym typeface="Calibri (MS)"/>
              </a:rPr>
              <a:t>opciones</a:t>
            </a:r>
            <a:r>
              <a:rPr lang="en-US" sz="2986" dirty="0">
                <a:solidFill>
                  <a:srgbClr val="000000"/>
                </a:solidFill>
                <a:latin typeface="Calibri (MS)"/>
                <a:ea typeface="Calibri (MS)"/>
                <a:cs typeface="Calibri (MS)"/>
                <a:sym typeface="Calibri (MS)"/>
              </a:rPr>
              <a:t> que </a:t>
            </a:r>
            <a:r>
              <a:rPr lang="en-US" sz="2986" dirty="0" err="1">
                <a:solidFill>
                  <a:srgbClr val="000000"/>
                </a:solidFill>
                <a:latin typeface="Calibri (MS)"/>
                <a:ea typeface="Calibri (MS)"/>
                <a:cs typeface="Calibri (MS)"/>
                <a:sym typeface="Calibri (MS)"/>
              </a:rPr>
              <a:t>respeten</a:t>
            </a:r>
            <a:r>
              <a:rPr lang="en-US" sz="2986" dirty="0">
                <a:solidFill>
                  <a:srgbClr val="000000"/>
                </a:solidFill>
                <a:latin typeface="Calibri (MS)"/>
                <a:ea typeface="Calibri (MS)"/>
                <a:cs typeface="Calibri (MS)"/>
                <a:sym typeface="Calibri (MS)"/>
              </a:rPr>
              <a:t> la </a:t>
            </a:r>
            <a:r>
              <a:rPr lang="en-US" sz="2986" dirty="0" err="1">
                <a:solidFill>
                  <a:srgbClr val="000000"/>
                </a:solidFill>
                <a:latin typeface="Calibri (MS)"/>
                <a:ea typeface="Calibri (MS)"/>
                <a:cs typeface="Calibri (MS)"/>
                <a:sym typeface="Calibri (MS)"/>
              </a:rPr>
              <a:t>sensibilidad</a:t>
            </a:r>
            <a:r>
              <a:rPr lang="en-US" sz="2986" dirty="0">
                <a:solidFill>
                  <a:srgbClr val="000000"/>
                </a:solidFill>
                <a:latin typeface="Calibri (MS)"/>
                <a:ea typeface="Calibri (MS)"/>
                <a:cs typeface="Calibri (MS)"/>
                <a:sym typeface="Calibri (MS)"/>
              </a:rPr>
              <a:t> de </a:t>
            </a:r>
            <a:r>
              <a:rPr lang="en-US" sz="2986" dirty="0" err="1">
                <a:solidFill>
                  <a:srgbClr val="000000"/>
                </a:solidFill>
                <a:latin typeface="Calibri (MS)"/>
                <a:ea typeface="Calibri (MS)"/>
                <a:cs typeface="Calibri (MS)"/>
                <a:sym typeface="Calibri (MS)"/>
              </a:rPr>
              <a:t>género</a:t>
            </a:r>
            <a:r>
              <a:rPr lang="en-US" sz="2986" dirty="0">
                <a:solidFill>
                  <a:srgbClr val="000000"/>
                </a:solidFill>
                <a:latin typeface="Calibri (MS)"/>
                <a:ea typeface="Calibri (MS)"/>
                <a:cs typeface="Calibri (MS)"/>
                <a:sym typeface="Calibri (MS)"/>
              </a:rPr>
              <a:t> y las </a:t>
            </a:r>
            <a:r>
              <a:rPr lang="en-US" sz="2986" dirty="0" err="1">
                <a:solidFill>
                  <a:srgbClr val="000000"/>
                </a:solidFill>
                <a:latin typeface="Calibri (MS)"/>
                <a:ea typeface="Calibri (MS)"/>
                <a:cs typeface="Calibri (MS)"/>
                <a:sym typeface="Calibri (MS)"/>
              </a:rPr>
              <a:t>experiencias</a:t>
            </a:r>
            <a:r>
              <a:rPr lang="en-US" sz="2986" dirty="0">
                <a:solidFill>
                  <a:srgbClr val="000000"/>
                </a:solidFill>
                <a:latin typeface="Calibri (MS)"/>
                <a:ea typeface="Calibri (MS)"/>
                <a:cs typeface="Calibri (MS)"/>
                <a:sym typeface="Calibri (MS)"/>
              </a:rPr>
              <a:t> </a:t>
            </a:r>
            <a:r>
              <a:rPr lang="en-US" sz="2986" dirty="0" err="1">
                <a:solidFill>
                  <a:srgbClr val="000000"/>
                </a:solidFill>
                <a:latin typeface="Calibri (MS)"/>
                <a:ea typeface="Calibri (MS)"/>
                <a:cs typeface="Calibri (MS)"/>
                <a:sym typeface="Calibri (MS)"/>
              </a:rPr>
              <a:t>traumáticas</a:t>
            </a:r>
            <a:r>
              <a:rPr lang="en-US" sz="2986" dirty="0">
                <a:solidFill>
                  <a:srgbClr val="000000"/>
                </a:solidFill>
                <a:latin typeface="Calibri (MS)"/>
                <a:ea typeface="Calibri (MS)"/>
                <a:cs typeface="Calibri (MS)"/>
                <a:sym typeface="Calibri (MS)"/>
              </a:rPr>
              <a:t>. </a:t>
            </a:r>
          </a:p>
          <a:p>
            <a:pPr marL="384363" lvl="1" indent="-192181" algn="l">
              <a:lnSpc>
                <a:spcPts val="3583"/>
              </a:lnSpc>
              <a:buFont typeface="Arial"/>
              <a:buChar char="•"/>
            </a:pPr>
            <a:r>
              <a:rPr lang="en-US" sz="2986" dirty="0">
                <a:solidFill>
                  <a:srgbClr val="000000"/>
                </a:solidFill>
                <a:latin typeface="Calibri (MS)"/>
                <a:ea typeface="Calibri (MS)"/>
                <a:cs typeface="Calibri (MS)"/>
                <a:sym typeface="Calibri (MS)"/>
              </a:rPr>
              <a:t>Las </a:t>
            </a:r>
            <a:r>
              <a:rPr lang="en-US" sz="2986" dirty="0" err="1">
                <a:solidFill>
                  <a:srgbClr val="000000"/>
                </a:solidFill>
                <a:latin typeface="Calibri (MS)"/>
                <a:ea typeface="Calibri (MS)"/>
                <a:cs typeface="Calibri (MS)"/>
                <a:sym typeface="Calibri (MS)"/>
              </a:rPr>
              <a:t>intervenciones</a:t>
            </a:r>
            <a:r>
              <a:rPr lang="en-US" sz="2986" dirty="0">
                <a:solidFill>
                  <a:srgbClr val="000000"/>
                </a:solidFill>
                <a:latin typeface="Calibri (MS)"/>
                <a:ea typeface="Calibri (MS)"/>
                <a:cs typeface="Calibri (MS)"/>
                <a:sym typeface="Calibri (MS)"/>
              </a:rPr>
              <a:t> breves y </a:t>
            </a:r>
            <a:r>
              <a:rPr lang="en-US" sz="2986" dirty="0" err="1">
                <a:solidFill>
                  <a:srgbClr val="000000"/>
                </a:solidFill>
                <a:latin typeface="Calibri (MS)"/>
                <a:ea typeface="Calibri (MS)"/>
                <a:cs typeface="Calibri (MS)"/>
                <a:sym typeface="Calibri (MS)"/>
              </a:rPr>
              <a:t>escalables</a:t>
            </a:r>
            <a:r>
              <a:rPr lang="en-US" sz="2986" dirty="0">
                <a:solidFill>
                  <a:srgbClr val="000000"/>
                </a:solidFill>
                <a:latin typeface="Calibri (MS)"/>
                <a:ea typeface="Calibri (MS)"/>
                <a:cs typeface="Calibri (MS)"/>
                <a:sym typeface="Calibri (MS)"/>
              </a:rPr>
              <a:t> (</a:t>
            </a:r>
            <a:r>
              <a:rPr lang="en-US" sz="2986" dirty="0" err="1">
                <a:solidFill>
                  <a:srgbClr val="000000"/>
                </a:solidFill>
                <a:latin typeface="Calibri (MS)"/>
                <a:ea typeface="Calibri (MS)"/>
                <a:cs typeface="Calibri (MS)"/>
                <a:sym typeface="Calibri (MS)"/>
              </a:rPr>
              <a:t>por</a:t>
            </a:r>
            <a:r>
              <a:rPr lang="en-US" sz="2986" dirty="0">
                <a:solidFill>
                  <a:srgbClr val="000000"/>
                </a:solidFill>
                <a:latin typeface="Calibri (MS)"/>
                <a:ea typeface="Calibri (MS)"/>
                <a:cs typeface="Calibri (MS)"/>
                <a:sym typeface="Calibri (MS)"/>
              </a:rPr>
              <a:t> </a:t>
            </a:r>
            <a:r>
              <a:rPr lang="en-US" sz="2986" dirty="0" err="1">
                <a:solidFill>
                  <a:srgbClr val="000000"/>
                </a:solidFill>
                <a:latin typeface="Calibri (MS)"/>
                <a:ea typeface="Calibri (MS)"/>
                <a:cs typeface="Calibri (MS)"/>
                <a:sym typeface="Calibri (MS)"/>
              </a:rPr>
              <a:t>ejemplo</a:t>
            </a:r>
            <a:r>
              <a:rPr lang="en-US" sz="2986" dirty="0">
                <a:solidFill>
                  <a:srgbClr val="000000"/>
                </a:solidFill>
                <a:latin typeface="Calibri (MS)"/>
                <a:ea typeface="Calibri (MS)"/>
                <a:cs typeface="Calibri (MS)"/>
                <a:sym typeface="Calibri (MS)"/>
              </a:rPr>
              <a:t>, de 10 a 20 </a:t>
            </a:r>
            <a:r>
              <a:rPr lang="en-US" sz="2986" dirty="0" err="1">
                <a:solidFill>
                  <a:srgbClr val="000000"/>
                </a:solidFill>
                <a:latin typeface="Calibri (MS)"/>
                <a:ea typeface="Calibri (MS)"/>
                <a:cs typeface="Calibri (MS)"/>
                <a:sym typeface="Calibri (MS)"/>
              </a:rPr>
              <a:t>minutos</a:t>
            </a:r>
            <a:r>
              <a:rPr lang="en-US" sz="2986" dirty="0">
                <a:solidFill>
                  <a:srgbClr val="000000"/>
                </a:solidFill>
                <a:latin typeface="Calibri (MS)"/>
                <a:ea typeface="Calibri (MS)"/>
                <a:cs typeface="Calibri (MS)"/>
                <a:sym typeface="Calibri (MS)"/>
              </a:rPr>
              <a:t>) son </a:t>
            </a:r>
            <a:r>
              <a:rPr lang="en-US" sz="2986" dirty="0" err="1">
                <a:solidFill>
                  <a:srgbClr val="000000"/>
                </a:solidFill>
                <a:latin typeface="Calibri (MS)"/>
                <a:ea typeface="Calibri (MS)"/>
                <a:cs typeface="Calibri (MS)"/>
                <a:sym typeface="Calibri (MS)"/>
              </a:rPr>
              <a:t>más</a:t>
            </a:r>
            <a:r>
              <a:rPr lang="en-US" sz="2986" dirty="0">
                <a:solidFill>
                  <a:srgbClr val="000000"/>
                </a:solidFill>
                <a:latin typeface="Calibri (MS)"/>
                <a:ea typeface="Calibri (MS)"/>
                <a:cs typeface="Calibri (MS)"/>
                <a:sym typeface="Calibri (MS)"/>
              </a:rPr>
              <a:t> </a:t>
            </a:r>
            <a:r>
              <a:rPr lang="en-US" sz="2986" dirty="0" err="1">
                <a:solidFill>
                  <a:srgbClr val="000000"/>
                </a:solidFill>
                <a:latin typeface="Calibri (MS)"/>
                <a:ea typeface="Calibri (MS)"/>
                <a:cs typeface="Calibri (MS)"/>
                <a:sym typeface="Calibri (MS)"/>
              </a:rPr>
              <a:t>sostenibles</a:t>
            </a:r>
            <a:r>
              <a:rPr lang="en-US" sz="2986" dirty="0">
                <a:solidFill>
                  <a:srgbClr val="000000"/>
                </a:solidFill>
                <a:latin typeface="Calibri (MS)"/>
                <a:ea typeface="Calibri (MS)"/>
                <a:cs typeface="Calibri (MS)"/>
                <a:sym typeface="Calibri (MS)"/>
              </a:rPr>
              <a:t>. </a:t>
            </a:r>
          </a:p>
          <a:p>
            <a:pPr marL="384363" lvl="1" indent="-192181" algn="l">
              <a:lnSpc>
                <a:spcPts val="3583"/>
              </a:lnSpc>
              <a:buFont typeface="Arial"/>
              <a:buChar char="•"/>
            </a:pPr>
            <a:r>
              <a:rPr lang="en-US" sz="2986" dirty="0">
                <a:solidFill>
                  <a:srgbClr val="000000"/>
                </a:solidFill>
                <a:latin typeface="Calibri (MS)"/>
                <a:ea typeface="Calibri (MS)"/>
                <a:cs typeface="Calibri (MS)"/>
                <a:sym typeface="Calibri (MS)"/>
              </a:rPr>
              <a:t>Si </a:t>
            </a:r>
            <a:r>
              <a:rPr lang="en-US" sz="2986" dirty="0" err="1">
                <a:solidFill>
                  <a:srgbClr val="000000"/>
                </a:solidFill>
                <a:latin typeface="Calibri (MS)"/>
                <a:ea typeface="Calibri (MS)"/>
                <a:cs typeface="Calibri (MS)"/>
                <a:sym typeface="Calibri (MS)"/>
              </a:rPr>
              <a:t>es</a:t>
            </a:r>
            <a:r>
              <a:rPr lang="en-US" sz="2986" dirty="0">
                <a:solidFill>
                  <a:srgbClr val="000000"/>
                </a:solidFill>
                <a:latin typeface="Calibri (MS)"/>
                <a:ea typeface="Calibri (MS)"/>
                <a:cs typeface="Calibri (MS)"/>
                <a:sym typeface="Calibri (MS)"/>
              </a:rPr>
              <a:t> </a:t>
            </a:r>
            <a:r>
              <a:rPr lang="en-US" sz="2986" dirty="0" err="1">
                <a:solidFill>
                  <a:srgbClr val="000000"/>
                </a:solidFill>
                <a:latin typeface="Calibri (MS)"/>
                <a:ea typeface="Calibri (MS)"/>
                <a:cs typeface="Calibri (MS)"/>
                <a:sym typeface="Calibri (MS)"/>
              </a:rPr>
              <a:t>posible</a:t>
            </a:r>
            <a:r>
              <a:rPr lang="en-US" sz="2986" dirty="0">
                <a:solidFill>
                  <a:srgbClr val="000000"/>
                </a:solidFill>
                <a:latin typeface="Calibri (MS)"/>
                <a:ea typeface="Calibri (MS)"/>
                <a:cs typeface="Calibri (MS)"/>
                <a:sym typeface="Calibri (MS)"/>
              </a:rPr>
              <a:t>, </a:t>
            </a:r>
            <a:r>
              <a:rPr lang="en-US" sz="2986" dirty="0" err="1">
                <a:solidFill>
                  <a:srgbClr val="000000"/>
                </a:solidFill>
                <a:latin typeface="Calibri (MS)"/>
                <a:ea typeface="Calibri (MS)"/>
                <a:cs typeface="Calibri (MS)"/>
                <a:sym typeface="Calibri (MS)"/>
              </a:rPr>
              <a:t>utilizar</a:t>
            </a:r>
            <a:r>
              <a:rPr lang="en-US" sz="2986" dirty="0">
                <a:solidFill>
                  <a:srgbClr val="000000"/>
                </a:solidFill>
                <a:latin typeface="Calibri (MS)"/>
                <a:ea typeface="Calibri (MS)"/>
                <a:cs typeface="Calibri (MS)"/>
                <a:sym typeface="Calibri (MS)"/>
              </a:rPr>
              <a:t> </a:t>
            </a:r>
            <a:r>
              <a:rPr lang="en-US" sz="2986" dirty="0" err="1">
                <a:solidFill>
                  <a:srgbClr val="000000"/>
                </a:solidFill>
                <a:latin typeface="Calibri (MS)"/>
                <a:ea typeface="Calibri (MS)"/>
                <a:cs typeface="Calibri (MS)"/>
                <a:sym typeface="Calibri (MS)"/>
              </a:rPr>
              <a:t>mediadores</a:t>
            </a:r>
            <a:r>
              <a:rPr lang="en-US" sz="2986" dirty="0">
                <a:solidFill>
                  <a:srgbClr val="000000"/>
                </a:solidFill>
                <a:latin typeface="Calibri (MS)"/>
                <a:ea typeface="Calibri (MS)"/>
                <a:cs typeface="Calibri (MS)"/>
                <a:sym typeface="Calibri (MS)"/>
              </a:rPr>
              <a:t> </a:t>
            </a:r>
            <a:r>
              <a:rPr lang="en-US" sz="2986" dirty="0" err="1">
                <a:solidFill>
                  <a:srgbClr val="000000"/>
                </a:solidFill>
                <a:latin typeface="Calibri (MS)"/>
                <a:ea typeface="Calibri (MS)"/>
                <a:cs typeface="Calibri (MS)"/>
                <a:sym typeface="Calibri (MS)"/>
              </a:rPr>
              <a:t>culturales</a:t>
            </a:r>
            <a:r>
              <a:rPr lang="en-US" sz="2986" dirty="0">
                <a:solidFill>
                  <a:srgbClr val="000000"/>
                </a:solidFill>
                <a:latin typeface="Calibri (MS)"/>
                <a:ea typeface="Calibri (MS)"/>
                <a:cs typeface="Calibri (MS)"/>
                <a:sym typeface="Calibri (MS)"/>
              </a:rPr>
              <a:t>. </a:t>
            </a:r>
          </a:p>
        </p:txBody>
      </p:sp>
      <p:pic>
        <p:nvPicPr>
          <p:cNvPr id="8" name="Imagen 7"/>
          <p:cNvPicPr>
            <a:picLocks noChangeAspect="1"/>
          </p:cNvPicPr>
          <p:nvPr/>
        </p:nvPicPr>
        <p:blipFill>
          <a:blip r:embed="rId3"/>
          <a:stretch>
            <a:fillRect/>
          </a:stretch>
        </p:blipFill>
        <p:spPr>
          <a:xfrm>
            <a:off x="7924800" y="212058"/>
            <a:ext cx="1682642" cy="1072989"/>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33356" y="284507"/>
            <a:ext cx="8867080" cy="1589733"/>
            <a:chOff x="0" y="0"/>
            <a:chExt cx="11704320" cy="2098407"/>
          </a:xfrm>
        </p:grpSpPr>
        <p:sp>
          <p:nvSpPr>
            <p:cNvPr id="3" name="Freeform 3"/>
            <p:cNvSpPr/>
            <p:nvPr/>
          </p:nvSpPr>
          <p:spPr>
            <a:xfrm>
              <a:off x="0" y="0"/>
              <a:ext cx="11704320" cy="2098407"/>
            </a:xfrm>
            <a:custGeom>
              <a:avLst/>
              <a:gdLst/>
              <a:ahLst/>
              <a:cxnLst/>
              <a:rect l="l" t="t" r="r" b="b"/>
              <a:pathLst>
                <a:path w="11704320" h="2098407">
                  <a:moveTo>
                    <a:pt x="0" y="0"/>
                  </a:moveTo>
                  <a:lnTo>
                    <a:pt x="11704320" y="0"/>
                  </a:lnTo>
                  <a:lnTo>
                    <a:pt x="11704320" y="2098407"/>
                  </a:lnTo>
                  <a:lnTo>
                    <a:pt x="0" y="2098407"/>
                  </a:lnTo>
                  <a:close/>
                </a:path>
              </a:pathLst>
            </a:custGeom>
            <a:blipFill>
              <a:blip r:embed="rId2">
                <a:alphaModFix amt="0"/>
              </a:blip>
              <a:stretch>
                <a:fillRect t="-69947" b="-47416"/>
              </a:stretch>
            </a:blipFill>
          </p:spPr>
        </p:sp>
        <p:sp>
          <p:nvSpPr>
            <p:cNvPr id="4" name="TextBox 4"/>
            <p:cNvSpPr txBox="1"/>
            <p:nvPr/>
          </p:nvSpPr>
          <p:spPr>
            <a:xfrm>
              <a:off x="0" y="-76200"/>
              <a:ext cx="11704320" cy="2174607"/>
            </a:xfrm>
            <a:prstGeom prst="rect">
              <a:avLst/>
            </a:prstGeom>
          </p:spPr>
          <p:txBody>
            <a:bodyPr lIns="0" tIns="0" rIns="0" bIns="0" rtlCol="0" anchor="ctr"/>
            <a:lstStyle/>
            <a:p>
              <a:pPr marL="0" lvl="0" indent="0" algn="ctr">
                <a:lnSpc>
                  <a:spcPts val="4665"/>
                </a:lnSpc>
              </a:pPr>
              <a:r>
                <a:rPr lang="en-US" sz="3888">
                  <a:solidFill>
                    <a:srgbClr val="000000"/>
                  </a:solidFill>
                  <a:latin typeface="Calibri (MS)"/>
                  <a:ea typeface="Calibri (MS)"/>
                  <a:cs typeface="Calibri (MS)"/>
                  <a:sym typeface="Calibri (MS)"/>
                </a:rPr>
                <a:t>POR ÚLTIMO, PERO NO MENOS IMPORTANTE</a:t>
              </a:r>
            </a:p>
          </p:txBody>
        </p:sp>
      </p:grpSp>
      <p:sp>
        <p:nvSpPr>
          <p:cNvPr id="5" name="TextBox 5"/>
          <p:cNvSpPr txBox="1"/>
          <p:nvPr/>
        </p:nvSpPr>
        <p:spPr>
          <a:xfrm>
            <a:off x="605961" y="1972847"/>
            <a:ext cx="8595360" cy="4772025"/>
          </a:xfrm>
          <a:prstGeom prst="rect">
            <a:avLst/>
          </a:prstGeom>
        </p:spPr>
        <p:txBody>
          <a:bodyPr lIns="0" tIns="0" rIns="0" bIns="0" rtlCol="0" anchor="t">
            <a:spAutoFit/>
          </a:bodyPr>
          <a:lstStyle/>
          <a:p>
            <a:pPr marL="0" lvl="0" indent="0" algn="ctr">
              <a:lnSpc>
                <a:spcPts val="3409"/>
              </a:lnSpc>
            </a:pPr>
            <a:r>
              <a:rPr lang="en-US" sz="2841" dirty="0">
                <a:solidFill>
                  <a:srgbClr val="000000"/>
                </a:solidFill>
                <a:latin typeface="Calibri (MS)"/>
                <a:ea typeface="Calibri (MS)"/>
                <a:cs typeface="Calibri (MS)"/>
                <a:sym typeface="Calibri (MS)"/>
              </a:rPr>
              <a:t>Las </a:t>
            </a:r>
            <a:r>
              <a:rPr lang="en-US" sz="2841" dirty="0" err="1">
                <a:solidFill>
                  <a:srgbClr val="000000"/>
                </a:solidFill>
                <a:latin typeface="Calibri (MS)"/>
                <a:ea typeface="Calibri (MS)"/>
                <a:cs typeface="Calibri (MS)"/>
                <a:sym typeface="Calibri (MS)"/>
              </a:rPr>
              <a:t>estrategias</a:t>
            </a:r>
            <a:r>
              <a:rPr lang="en-US" sz="2841" dirty="0">
                <a:solidFill>
                  <a:srgbClr val="000000"/>
                </a:solidFill>
                <a:latin typeface="Calibri (MS)"/>
                <a:ea typeface="Calibri (MS)"/>
                <a:cs typeface="Calibri (MS)"/>
                <a:sym typeface="Calibri (MS)"/>
              </a:rPr>
              <a:t> de </a:t>
            </a:r>
            <a:r>
              <a:rPr lang="en-US" sz="2841" dirty="0" err="1">
                <a:solidFill>
                  <a:srgbClr val="000000"/>
                </a:solidFill>
                <a:latin typeface="Calibri (MS)"/>
                <a:ea typeface="Calibri (MS)"/>
                <a:cs typeface="Calibri (MS)"/>
                <a:sym typeface="Calibri (MS)"/>
              </a:rPr>
              <a:t>afrontamiento</a:t>
            </a:r>
            <a:r>
              <a:rPr lang="en-US" sz="2841" dirty="0">
                <a:solidFill>
                  <a:srgbClr val="000000"/>
                </a:solidFill>
                <a:latin typeface="Calibri (MS)"/>
                <a:ea typeface="Calibri (MS)"/>
                <a:cs typeface="Calibri (MS)"/>
                <a:sym typeface="Calibri (MS)"/>
              </a:rPr>
              <a:t> que </a:t>
            </a:r>
            <a:r>
              <a:rPr lang="en-US" sz="2841" dirty="0" err="1">
                <a:solidFill>
                  <a:srgbClr val="000000"/>
                </a:solidFill>
                <a:latin typeface="Calibri (MS)"/>
                <a:ea typeface="Calibri (MS)"/>
                <a:cs typeface="Calibri (MS)"/>
                <a:sym typeface="Calibri (MS)"/>
              </a:rPr>
              <a:t>adoptan</a:t>
            </a:r>
            <a:r>
              <a:rPr lang="en-US" sz="2841" dirty="0">
                <a:solidFill>
                  <a:srgbClr val="000000"/>
                </a:solidFill>
                <a:latin typeface="Calibri (MS)"/>
                <a:ea typeface="Calibri (MS)"/>
                <a:cs typeface="Calibri (MS)"/>
                <a:sym typeface="Calibri (MS)"/>
              </a:rPr>
              <a:t> las personas </a:t>
            </a:r>
            <a:r>
              <a:rPr lang="en-US" sz="2841" dirty="0" err="1">
                <a:solidFill>
                  <a:srgbClr val="000000"/>
                </a:solidFill>
                <a:latin typeface="Calibri (MS)"/>
                <a:ea typeface="Calibri (MS)"/>
                <a:cs typeface="Calibri (MS)"/>
                <a:sym typeface="Calibri (MS)"/>
              </a:rPr>
              <a:t>refugiadas</a:t>
            </a:r>
            <a:r>
              <a:rPr lang="en-US" sz="2841" dirty="0">
                <a:solidFill>
                  <a:srgbClr val="000000"/>
                </a:solidFill>
                <a:latin typeface="Calibri (MS)"/>
                <a:ea typeface="Calibri (MS)"/>
                <a:cs typeface="Calibri (MS)"/>
                <a:sym typeface="Calibri (MS)"/>
              </a:rPr>
              <a:t> son </a:t>
            </a:r>
            <a:r>
              <a:rPr lang="en-US" sz="2841" dirty="0" err="1">
                <a:solidFill>
                  <a:srgbClr val="000000"/>
                </a:solidFill>
                <a:latin typeface="Calibri (MS)"/>
                <a:ea typeface="Calibri (MS)"/>
                <a:cs typeface="Calibri (MS)"/>
                <a:sym typeface="Calibri (MS)"/>
              </a:rPr>
              <a:t>variadas</a:t>
            </a:r>
            <a:r>
              <a:rPr lang="en-US" sz="2841" dirty="0">
                <a:solidFill>
                  <a:srgbClr val="000000"/>
                </a:solidFill>
                <a:latin typeface="Calibri (MS)"/>
                <a:ea typeface="Calibri (MS)"/>
                <a:cs typeface="Calibri (MS)"/>
                <a:sym typeface="Calibri (MS)"/>
              </a:rPr>
              <a:t> y </a:t>
            </a:r>
            <a:r>
              <a:rPr lang="en-US" sz="2841" dirty="0" err="1">
                <a:solidFill>
                  <a:srgbClr val="000000"/>
                </a:solidFill>
                <a:latin typeface="Calibri (MS)"/>
                <a:ea typeface="Calibri (MS)"/>
                <a:cs typeface="Calibri (MS)"/>
                <a:sym typeface="Calibri (MS)"/>
              </a:rPr>
              <a:t>complejas</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influenciadas</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por</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multitud</a:t>
            </a:r>
            <a:r>
              <a:rPr lang="en-US" sz="2841" dirty="0">
                <a:solidFill>
                  <a:srgbClr val="000000"/>
                </a:solidFill>
                <a:latin typeface="Calibri (MS)"/>
                <a:ea typeface="Calibri (MS)"/>
                <a:cs typeface="Calibri (MS)"/>
                <a:sym typeface="Calibri (MS)"/>
              </a:rPr>
              <a:t> de </a:t>
            </a:r>
            <a:r>
              <a:rPr lang="en-US" sz="2841" dirty="0" err="1">
                <a:solidFill>
                  <a:srgbClr val="000000"/>
                </a:solidFill>
                <a:latin typeface="Calibri (MS)"/>
                <a:ea typeface="Calibri (MS)"/>
                <a:cs typeface="Calibri (MS)"/>
                <a:sym typeface="Calibri (MS)"/>
              </a:rPr>
              <a:t>factores</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individuales</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culturales</a:t>
            </a:r>
            <a:r>
              <a:rPr lang="en-US" sz="2841" dirty="0">
                <a:solidFill>
                  <a:srgbClr val="000000"/>
                </a:solidFill>
                <a:latin typeface="Calibri (MS)"/>
                <a:ea typeface="Calibri (MS)"/>
                <a:cs typeface="Calibri (MS)"/>
                <a:sym typeface="Calibri (MS)"/>
              </a:rPr>
              <a:t> y </a:t>
            </a:r>
            <a:r>
              <a:rPr lang="en-US" sz="2841" dirty="0" err="1">
                <a:solidFill>
                  <a:srgbClr val="000000"/>
                </a:solidFill>
                <a:latin typeface="Calibri (MS)"/>
                <a:ea typeface="Calibri (MS)"/>
                <a:cs typeface="Calibri (MS)"/>
                <a:sym typeface="Calibri (MS)"/>
              </a:rPr>
              <a:t>estructurales</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Algunas</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respuestas</a:t>
            </a:r>
            <a:r>
              <a:rPr lang="en-US" sz="2841" dirty="0">
                <a:solidFill>
                  <a:srgbClr val="000000"/>
                </a:solidFill>
                <a:latin typeface="Calibri (MS)"/>
                <a:ea typeface="Calibri (MS)"/>
                <a:cs typeface="Calibri (MS)"/>
                <a:sym typeface="Calibri (MS)"/>
              </a:rPr>
              <a:t> son </a:t>
            </a:r>
            <a:r>
              <a:rPr lang="en-US" sz="2841" dirty="0" err="1">
                <a:solidFill>
                  <a:srgbClr val="000000"/>
                </a:solidFill>
                <a:latin typeface="Calibri (MS)"/>
                <a:ea typeface="Calibri (MS)"/>
                <a:cs typeface="Calibri (MS)"/>
                <a:sym typeface="Calibri (MS)"/>
              </a:rPr>
              <a:t>adaptativas</a:t>
            </a:r>
            <a:r>
              <a:rPr lang="en-US" sz="2841" dirty="0">
                <a:solidFill>
                  <a:srgbClr val="000000"/>
                </a:solidFill>
                <a:latin typeface="Calibri (MS)"/>
                <a:ea typeface="Calibri (MS)"/>
                <a:cs typeface="Calibri (MS)"/>
                <a:sym typeface="Calibri (MS)"/>
              </a:rPr>
              <a:t> y les </a:t>
            </a:r>
            <a:r>
              <a:rPr lang="en-US" sz="2841" dirty="0" err="1">
                <a:solidFill>
                  <a:srgbClr val="000000"/>
                </a:solidFill>
                <a:latin typeface="Calibri (MS)"/>
                <a:ea typeface="Calibri (MS)"/>
                <a:cs typeface="Calibri (MS)"/>
                <a:sym typeface="Calibri (MS)"/>
              </a:rPr>
              <a:t>permiten</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afrontar</a:t>
            </a:r>
            <a:r>
              <a:rPr lang="en-US" sz="2841" dirty="0">
                <a:solidFill>
                  <a:srgbClr val="000000"/>
                </a:solidFill>
                <a:latin typeface="Calibri (MS)"/>
                <a:ea typeface="Calibri (MS)"/>
                <a:cs typeface="Calibri (MS)"/>
                <a:sym typeface="Calibri (MS)"/>
              </a:rPr>
              <a:t> el </a:t>
            </a:r>
            <a:r>
              <a:rPr lang="en-US" sz="2841" dirty="0" err="1">
                <a:solidFill>
                  <a:srgbClr val="000000"/>
                </a:solidFill>
                <a:latin typeface="Calibri (MS)"/>
                <a:ea typeface="Calibri (MS)"/>
                <a:cs typeface="Calibri (MS)"/>
                <a:sym typeface="Calibri (MS)"/>
              </a:rPr>
              <a:t>sufrimiento</a:t>
            </a:r>
            <a:r>
              <a:rPr lang="en-US" sz="2841" dirty="0">
                <a:solidFill>
                  <a:srgbClr val="000000"/>
                </a:solidFill>
                <a:latin typeface="Calibri (MS)"/>
                <a:ea typeface="Calibri (MS)"/>
                <a:cs typeface="Calibri (MS)"/>
                <a:sym typeface="Calibri (MS)"/>
              </a:rPr>
              <a:t> con </a:t>
            </a:r>
            <a:r>
              <a:rPr lang="en-US" sz="2841" dirty="0" err="1">
                <a:solidFill>
                  <a:srgbClr val="000000"/>
                </a:solidFill>
                <a:latin typeface="Calibri (MS)"/>
                <a:ea typeface="Calibri (MS)"/>
                <a:cs typeface="Calibri (MS)"/>
                <a:sym typeface="Calibri (MS)"/>
              </a:rPr>
              <a:t>resiliencia</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otras</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disfuncionales</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amplifican</a:t>
            </a:r>
            <a:r>
              <a:rPr lang="en-US" sz="2841" dirty="0">
                <a:solidFill>
                  <a:srgbClr val="000000"/>
                </a:solidFill>
                <a:latin typeface="Calibri (MS)"/>
                <a:ea typeface="Calibri (MS)"/>
                <a:cs typeface="Calibri (MS)"/>
                <a:sym typeface="Calibri (MS)"/>
              </a:rPr>
              <a:t> el trauma e </a:t>
            </a:r>
            <a:r>
              <a:rPr lang="en-US" sz="2841" dirty="0" err="1">
                <a:solidFill>
                  <a:srgbClr val="000000"/>
                </a:solidFill>
                <a:latin typeface="Calibri (MS)"/>
                <a:ea typeface="Calibri (MS)"/>
                <a:cs typeface="Calibri (MS)"/>
                <a:sym typeface="Calibri (MS)"/>
              </a:rPr>
              <a:t>impiden</a:t>
            </a:r>
            <a:r>
              <a:rPr lang="en-US" sz="2841" dirty="0">
                <a:solidFill>
                  <a:srgbClr val="000000"/>
                </a:solidFill>
                <a:latin typeface="Calibri (MS)"/>
                <a:ea typeface="Calibri (MS)"/>
                <a:cs typeface="Calibri (MS)"/>
                <a:sym typeface="Calibri (MS)"/>
              </a:rPr>
              <a:t> la </a:t>
            </a:r>
            <a:r>
              <a:rPr lang="en-US" sz="2841" dirty="0" err="1">
                <a:solidFill>
                  <a:srgbClr val="000000"/>
                </a:solidFill>
                <a:latin typeface="Calibri (MS)"/>
                <a:ea typeface="Calibri (MS)"/>
                <a:cs typeface="Calibri (MS)"/>
                <a:sym typeface="Calibri (MS)"/>
              </a:rPr>
              <a:t>adaptación</a:t>
            </a:r>
            <a:r>
              <a:rPr lang="en-US" sz="2841" dirty="0">
                <a:solidFill>
                  <a:srgbClr val="000000"/>
                </a:solidFill>
                <a:latin typeface="Calibri (MS)"/>
                <a:ea typeface="Calibri (MS)"/>
                <a:cs typeface="Calibri (MS)"/>
                <a:sym typeface="Calibri (MS)"/>
              </a:rPr>
              <a:t>. El </a:t>
            </a:r>
            <a:r>
              <a:rPr lang="en-US" sz="2841" dirty="0" err="1">
                <a:solidFill>
                  <a:srgbClr val="000000"/>
                </a:solidFill>
                <a:latin typeface="Calibri (MS)"/>
                <a:ea typeface="Calibri (MS)"/>
                <a:cs typeface="Calibri (MS)"/>
                <a:sym typeface="Calibri (MS)"/>
              </a:rPr>
              <a:t>reto</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es</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doble</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comprender</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estas</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estrategias</a:t>
            </a:r>
            <a:r>
              <a:rPr lang="en-US" sz="2841" dirty="0">
                <a:solidFill>
                  <a:srgbClr val="000000"/>
                </a:solidFill>
                <a:latin typeface="Calibri (MS)"/>
                <a:ea typeface="Calibri (MS)"/>
                <a:cs typeface="Calibri (MS)"/>
                <a:sym typeface="Calibri (MS)"/>
              </a:rPr>
              <a:t> sin </a:t>
            </a:r>
            <a:r>
              <a:rPr lang="en-US" sz="2841" dirty="0" err="1">
                <a:solidFill>
                  <a:srgbClr val="000000"/>
                </a:solidFill>
                <a:latin typeface="Calibri (MS)"/>
                <a:ea typeface="Calibri (MS)"/>
                <a:cs typeface="Calibri (MS)"/>
                <a:sym typeface="Calibri (MS)"/>
              </a:rPr>
              <a:t>juzgar</a:t>
            </a:r>
            <a:r>
              <a:rPr lang="en-US" sz="2841" dirty="0">
                <a:solidFill>
                  <a:srgbClr val="000000"/>
                </a:solidFill>
                <a:latin typeface="Calibri (MS)"/>
                <a:ea typeface="Calibri (MS)"/>
                <a:cs typeface="Calibri (MS)"/>
                <a:sym typeface="Calibri (MS)"/>
              </a:rPr>
              <a:t> y </a:t>
            </a:r>
            <a:r>
              <a:rPr lang="en-US" sz="2841" dirty="0" err="1">
                <a:solidFill>
                  <a:srgbClr val="000000"/>
                </a:solidFill>
                <a:latin typeface="Calibri (MS)"/>
                <a:ea typeface="Calibri (MS)"/>
                <a:cs typeface="Calibri (MS)"/>
                <a:sym typeface="Calibri (MS)"/>
              </a:rPr>
              <a:t>ofrecer</a:t>
            </a:r>
            <a:r>
              <a:rPr lang="en-US" sz="2841" dirty="0">
                <a:solidFill>
                  <a:srgbClr val="000000"/>
                </a:solidFill>
                <a:latin typeface="Calibri (MS)"/>
                <a:ea typeface="Calibri (MS)"/>
                <a:cs typeface="Calibri (MS)"/>
                <a:sym typeface="Calibri (MS)"/>
              </a:rPr>
              <a:t> un </a:t>
            </a:r>
            <a:r>
              <a:rPr lang="en-US" sz="2841" dirty="0" err="1">
                <a:solidFill>
                  <a:srgbClr val="000000"/>
                </a:solidFill>
                <a:latin typeface="Calibri (MS)"/>
                <a:ea typeface="Calibri (MS)"/>
                <a:cs typeface="Calibri (MS)"/>
                <a:sym typeface="Calibri (MS)"/>
              </a:rPr>
              <a:t>apoyo</a:t>
            </a:r>
            <a:r>
              <a:rPr lang="en-US" sz="2841" dirty="0">
                <a:solidFill>
                  <a:srgbClr val="000000"/>
                </a:solidFill>
                <a:latin typeface="Calibri (MS)"/>
                <a:ea typeface="Calibri (MS)"/>
                <a:cs typeface="Calibri (MS)"/>
                <a:sym typeface="Calibri (MS)"/>
              </a:rPr>
              <a:t> que </a:t>
            </a:r>
            <a:r>
              <a:rPr lang="en-US" sz="2841" dirty="0" err="1">
                <a:solidFill>
                  <a:srgbClr val="000000"/>
                </a:solidFill>
                <a:latin typeface="Calibri (MS)"/>
                <a:ea typeface="Calibri (MS)"/>
                <a:cs typeface="Calibri (MS)"/>
                <a:sym typeface="Calibri (MS)"/>
              </a:rPr>
              <a:t>respete</a:t>
            </a:r>
            <a:r>
              <a:rPr lang="en-US" sz="2841" dirty="0">
                <a:solidFill>
                  <a:srgbClr val="000000"/>
                </a:solidFill>
                <a:latin typeface="Calibri (MS)"/>
                <a:ea typeface="Calibri (MS)"/>
                <a:cs typeface="Calibri (MS)"/>
                <a:sym typeface="Calibri (MS)"/>
              </a:rPr>
              <a:t> la </a:t>
            </a:r>
            <a:r>
              <a:rPr lang="en-US" sz="2841" dirty="0" err="1">
                <a:solidFill>
                  <a:srgbClr val="000000"/>
                </a:solidFill>
                <a:latin typeface="Calibri (MS)"/>
                <a:ea typeface="Calibri (MS)"/>
                <a:cs typeface="Calibri (MS)"/>
                <a:sym typeface="Calibri (MS)"/>
              </a:rPr>
              <a:t>dignidad</a:t>
            </a:r>
            <a:r>
              <a:rPr lang="en-US" sz="2841" dirty="0">
                <a:solidFill>
                  <a:srgbClr val="000000"/>
                </a:solidFill>
                <a:latin typeface="Calibri (MS)"/>
                <a:ea typeface="Calibri (MS)"/>
                <a:cs typeface="Calibri (MS)"/>
                <a:sym typeface="Calibri (MS)"/>
              </a:rPr>
              <a:t> e </a:t>
            </a:r>
            <a:r>
              <a:rPr lang="en-US" sz="2841" dirty="0" err="1">
                <a:solidFill>
                  <a:srgbClr val="000000"/>
                </a:solidFill>
                <a:latin typeface="Calibri (MS)"/>
                <a:ea typeface="Calibri (MS)"/>
                <a:cs typeface="Calibri (MS)"/>
                <a:sym typeface="Calibri (MS)"/>
              </a:rPr>
              <a:t>individualidad</a:t>
            </a:r>
            <a:r>
              <a:rPr lang="en-US" sz="2841" dirty="0">
                <a:solidFill>
                  <a:srgbClr val="000000"/>
                </a:solidFill>
                <a:latin typeface="Calibri (MS)"/>
                <a:ea typeface="Calibri (MS)"/>
                <a:cs typeface="Calibri (MS)"/>
                <a:sym typeface="Calibri (MS)"/>
              </a:rPr>
              <a:t> de la persona </a:t>
            </a:r>
            <a:r>
              <a:rPr lang="en-US" sz="2841" dirty="0" err="1">
                <a:solidFill>
                  <a:srgbClr val="000000"/>
                </a:solidFill>
                <a:latin typeface="Calibri (MS)"/>
                <a:ea typeface="Calibri (MS)"/>
                <a:cs typeface="Calibri (MS)"/>
                <a:sym typeface="Calibri (MS)"/>
              </a:rPr>
              <a:t>refugiada</a:t>
            </a:r>
            <a:r>
              <a:rPr lang="en-US" sz="2841" dirty="0">
                <a:solidFill>
                  <a:srgbClr val="000000"/>
                </a:solidFill>
                <a:latin typeface="Calibri (MS)"/>
                <a:ea typeface="Calibri (MS)"/>
                <a:cs typeface="Calibri (MS)"/>
                <a:sym typeface="Calibri (MS)"/>
              </a:rPr>
              <a:t>. Solo </a:t>
            </a:r>
            <a:r>
              <a:rPr lang="en-US" sz="2841" dirty="0" err="1">
                <a:solidFill>
                  <a:srgbClr val="000000"/>
                </a:solidFill>
                <a:latin typeface="Calibri (MS)"/>
                <a:ea typeface="Calibri (MS)"/>
                <a:cs typeface="Calibri (MS)"/>
                <a:sym typeface="Calibri (MS)"/>
              </a:rPr>
              <a:t>así</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podremos</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contribuir</a:t>
            </a:r>
            <a:r>
              <a:rPr lang="en-US" sz="2841" dirty="0">
                <a:solidFill>
                  <a:srgbClr val="000000"/>
                </a:solidFill>
                <a:latin typeface="Calibri (MS)"/>
                <a:ea typeface="Calibri (MS)"/>
                <a:cs typeface="Calibri (MS)"/>
                <a:sym typeface="Calibri (MS)"/>
              </a:rPr>
              <a:t> a </a:t>
            </a:r>
            <a:r>
              <a:rPr lang="en-US" sz="2841" dirty="0" err="1">
                <a:solidFill>
                  <a:srgbClr val="000000"/>
                </a:solidFill>
                <a:latin typeface="Calibri (MS)"/>
                <a:ea typeface="Calibri (MS)"/>
                <a:cs typeface="Calibri (MS)"/>
                <a:sym typeface="Calibri (MS)"/>
              </a:rPr>
              <a:t>una</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verdadera</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integración</a:t>
            </a:r>
            <a:r>
              <a:rPr lang="en-US" sz="2841" dirty="0">
                <a:solidFill>
                  <a:srgbClr val="000000"/>
                </a:solidFill>
                <a:latin typeface="Calibri (MS)"/>
                <a:ea typeface="Calibri (MS)"/>
                <a:cs typeface="Calibri (MS)"/>
                <a:sym typeface="Calibri (MS)"/>
              </a:rPr>
              <a:t> y a la </a:t>
            </a:r>
            <a:r>
              <a:rPr lang="en-US" sz="2841" dirty="0" err="1">
                <a:solidFill>
                  <a:srgbClr val="000000"/>
                </a:solidFill>
                <a:latin typeface="Calibri (MS)"/>
                <a:ea typeface="Calibri (MS)"/>
                <a:cs typeface="Calibri (MS)"/>
                <a:sym typeface="Calibri (MS)"/>
              </a:rPr>
              <a:t>construcción</a:t>
            </a:r>
            <a:r>
              <a:rPr lang="en-US" sz="2841" dirty="0">
                <a:solidFill>
                  <a:srgbClr val="000000"/>
                </a:solidFill>
                <a:latin typeface="Calibri (MS)"/>
                <a:ea typeface="Calibri (MS)"/>
                <a:cs typeface="Calibri (MS)"/>
                <a:sym typeface="Calibri (MS)"/>
              </a:rPr>
              <a:t> de </a:t>
            </a:r>
            <a:r>
              <a:rPr lang="en-US" sz="2841" dirty="0" err="1">
                <a:solidFill>
                  <a:srgbClr val="000000"/>
                </a:solidFill>
                <a:latin typeface="Calibri (MS)"/>
                <a:ea typeface="Calibri (MS)"/>
                <a:cs typeface="Calibri (MS)"/>
                <a:sym typeface="Calibri (MS)"/>
              </a:rPr>
              <a:t>sociedades</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más</a:t>
            </a:r>
            <a:r>
              <a:rPr lang="en-US" sz="2841" dirty="0">
                <a:solidFill>
                  <a:srgbClr val="000000"/>
                </a:solidFill>
                <a:latin typeface="Calibri (MS)"/>
                <a:ea typeface="Calibri (MS)"/>
                <a:cs typeface="Calibri (MS)"/>
                <a:sym typeface="Calibri (MS)"/>
              </a:rPr>
              <a:t> </a:t>
            </a:r>
            <a:r>
              <a:rPr lang="en-US" sz="2841" dirty="0" err="1">
                <a:solidFill>
                  <a:srgbClr val="000000"/>
                </a:solidFill>
                <a:latin typeface="Calibri (MS)"/>
                <a:ea typeface="Calibri (MS)"/>
                <a:cs typeface="Calibri (MS)"/>
                <a:sym typeface="Calibri (MS)"/>
              </a:rPr>
              <a:t>inclusivas</a:t>
            </a:r>
            <a:r>
              <a:rPr lang="en-US" sz="2841" dirty="0">
                <a:solidFill>
                  <a:srgbClr val="000000"/>
                </a:solidFill>
                <a:latin typeface="Calibri (MS)"/>
                <a:ea typeface="Calibri (MS)"/>
                <a:cs typeface="Calibri (MS)"/>
                <a:sym typeface="Calibri (MS)"/>
              </a:rPr>
              <a:t> y </a:t>
            </a:r>
            <a:r>
              <a:rPr lang="en-US" sz="2841" dirty="0" err="1">
                <a:solidFill>
                  <a:srgbClr val="000000"/>
                </a:solidFill>
                <a:latin typeface="Calibri (MS)"/>
                <a:ea typeface="Calibri (MS)"/>
                <a:cs typeface="Calibri (MS)"/>
                <a:sym typeface="Calibri (MS)"/>
              </a:rPr>
              <a:t>solidarias</a:t>
            </a:r>
            <a:r>
              <a:rPr lang="en-US" sz="2841" dirty="0">
                <a:solidFill>
                  <a:srgbClr val="000000"/>
                </a:solidFill>
                <a:latin typeface="Calibri (MS)"/>
                <a:ea typeface="Calibri (MS)"/>
                <a:cs typeface="Calibri (MS)"/>
                <a:sym typeface="Calibri (MS)"/>
              </a:rPr>
              <a:t>. </a:t>
            </a:r>
          </a:p>
        </p:txBody>
      </p:sp>
      <p:pic>
        <p:nvPicPr>
          <p:cNvPr id="8" name="Imagen 7"/>
          <p:cNvPicPr>
            <a:picLocks noChangeAspect="1"/>
          </p:cNvPicPr>
          <p:nvPr/>
        </p:nvPicPr>
        <p:blipFill>
          <a:blip r:embed="rId3"/>
          <a:stretch>
            <a:fillRect/>
          </a:stretch>
        </p:blipFill>
        <p:spPr>
          <a:xfrm>
            <a:off x="304800" y="457200"/>
            <a:ext cx="1682642" cy="1072989"/>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2801884" y="3648599"/>
            <a:ext cx="4143318" cy="712826"/>
          </a:xfrm>
          <a:prstGeom prst="rect">
            <a:avLst/>
          </a:prstGeom>
        </p:spPr>
        <p:txBody>
          <a:bodyPr lIns="0" tIns="0" rIns="0" bIns="0" rtlCol="0" anchor="t">
            <a:spAutoFit/>
          </a:bodyPr>
          <a:lstStyle/>
          <a:p>
            <a:pPr marL="0" lvl="0" indent="0" algn="ctr">
              <a:lnSpc>
                <a:spcPts val="5331"/>
              </a:lnSpc>
            </a:pPr>
            <a:r>
              <a:rPr lang="en-US" sz="5120" b="1">
                <a:solidFill>
                  <a:srgbClr val="1157AD"/>
                </a:solidFill>
                <a:latin typeface="Open Sans Bold"/>
                <a:ea typeface="Open Sans Bold"/>
                <a:cs typeface="Open Sans Bold"/>
                <a:sym typeface="Open Sans Bold"/>
              </a:rPr>
              <a:t>¡gracias!</a:t>
            </a:r>
          </a:p>
        </p:txBody>
      </p:sp>
      <p:sp>
        <p:nvSpPr>
          <p:cNvPr id="3" name="Freeform 3"/>
          <p:cNvSpPr/>
          <p:nvPr/>
        </p:nvSpPr>
        <p:spPr>
          <a:xfrm>
            <a:off x="960425" y="3750440"/>
            <a:ext cx="6274879" cy="1010069"/>
          </a:xfrm>
          <a:custGeom>
            <a:avLst/>
            <a:gdLst/>
            <a:ahLst/>
            <a:cxnLst/>
            <a:rect l="l" t="t" r="r" b="b"/>
            <a:pathLst>
              <a:path w="6274879" h="1010069">
                <a:moveTo>
                  <a:pt x="0" y="0"/>
                </a:moveTo>
                <a:lnTo>
                  <a:pt x="6274879" y="0"/>
                </a:lnTo>
                <a:lnTo>
                  <a:pt x="6274879" y="1010069"/>
                </a:lnTo>
                <a:lnTo>
                  <a:pt x="0" y="1010069"/>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grpSp>
        <p:nvGrpSpPr>
          <p:cNvPr id="4" name="Group 4"/>
          <p:cNvGrpSpPr/>
          <p:nvPr/>
        </p:nvGrpSpPr>
        <p:grpSpPr>
          <a:xfrm>
            <a:off x="3388671" y="5095837"/>
            <a:ext cx="2772880" cy="40643"/>
            <a:chOff x="0" y="0"/>
            <a:chExt cx="3697173" cy="54191"/>
          </a:xfrm>
        </p:grpSpPr>
        <p:sp>
          <p:nvSpPr>
            <p:cNvPr id="5" name="Freeform 5"/>
            <p:cNvSpPr/>
            <p:nvPr/>
          </p:nvSpPr>
          <p:spPr>
            <a:xfrm>
              <a:off x="27051" y="0"/>
              <a:ext cx="3642995" cy="54229"/>
            </a:xfrm>
            <a:custGeom>
              <a:avLst/>
              <a:gdLst/>
              <a:ahLst/>
              <a:cxnLst/>
              <a:rect l="l" t="t" r="r" b="b"/>
              <a:pathLst>
                <a:path w="3642995" h="54229">
                  <a:moveTo>
                    <a:pt x="0" y="0"/>
                  </a:moveTo>
                  <a:lnTo>
                    <a:pt x="3642995" y="0"/>
                  </a:lnTo>
                  <a:lnTo>
                    <a:pt x="3642995" y="54229"/>
                  </a:lnTo>
                  <a:lnTo>
                    <a:pt x="0" y="54229"/>
                  </a:lnTo>
                  <a:close/>
                </a:path>
              </a:pathLst>
            </a:custGeom>
            <a:solidFill>
              <a:srgbClr val="1157AD"/>
            </a:solidFill>
          </p:spPr>
        </p:sp>
      </p:grpSp>
      <p:pic>
        <p:nvPicPr>
          <p:cNvPr id="8" name="Imagen 7"/>
          <p:cNvPicPr>
            <a:picLocks noChangeAspect="1"/>
          </p:cNvPicPr>
          <p:nvPr/>
        </p:nvPicPr>
        <p:blipFill>
          <a:blip r:embed="rId4"/>
          <a:stretch>
            <a:fillRect/>
          </a:stretch>
        </p:blipFill>
        <p:spPr>
          <a:xfrm>
            <a:off x="7467600" y="457200"/>
            <a:ext cx="1682642" cy="1072989"/>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a7978869-c604-4444-92be-d58304702ce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o" ma:contentTypeID="0x010100C806A64E2C280840A7E475BE005C260B" ma:contentTypeVersion="18" ma:contentTypeDescription="Crear nuevo documento." ma:contentTypeScope="" ma:versionID="72e1c4f11000bcddc3bdcf8762905e11">
  <xsd:schema xmlns:xsd="http://www.w3.org/2001/XMLSchema" xmlns:xs="http://www.w3.org/2001/XMLSchema" xmlns:p="http://schemas.microsoft.com/office/2006/metadata/properties" xmlns:ns3="a7978869-c604-4444-92be-d58304702ce3" xmlns:ns4="3f4dff65-fb56-4284-8d28-0f29feb797e0" targetNamespace="http://schemas.microsoft.com/office/2006/metadata/properties" ma:root="true" ma:fieldsID="8961f4321fd3216b60456571571cd73c" ns3:_="" ns4:_="">
    <xsd:import namespace="a7978869-c604-4444-92be-d58304702ce3"/>
    <xsd:import namespace="3f4dff65-fb56-4284-8d28-0f29feb797e0"/>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OCR" minOccurs="0"/>
                <xsd:element ref="ns3:_activity" minOccurs="0"/>
                <xsd:element ref="ns3:MediaServiceLocation"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7978869-c604-4444-92be-d58304702ce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element name="MediaServiceAutoTags" ma:index="17" nillable="true" ma:displayName="Tags" ma:internalName="MediaServiceAutoTags"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_activity" ma:index="21" nillable="true" ma:displayName="_activity" ma:hidden="true" ma:internalName="_activity">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f4dff65-fb56-4284-8d28-0f29feb797e0" elementFormDefault="qualified">
    <xsd:import namespace="http://schemas.microsoft.com/office/2006/documentManagement/types"/>
    <xsd:import namespace="http://schemas.microsoft.com/office/infopath/2007/PartnerControls"/>
    <xsd:element name="SharedWithUsers" ma:index="14"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Detalles de uso compartido" ma:internalName="SharedWithDetails" ma:readOnly="true">
      <xsd:simpleType>
        <xsd:restriction base="dms:Note">
          <xsd:maxLength value="255"/>
        </xsd:restriction>
      </xsd:simpleType>
    </xsd:element>
    <xsd:element name="SharingHintHash" ma:index="16" nillable="true" ma:displayName="Hash de la sugerencia para compartir"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6502C64-2EAB-4A43-BBA0-AF381CFA3621}">
  <ds:schemaRefs>
    <ds:schemaRef ds:uri="http://purl.org/dc/terms/"/>
    <ds:schemaRef ds:uri="http://purl.org/dc/elements/1.1/"/>
    <ds:schemaRef ds:uri="http://schemas.microsoft.com/office/2006/documentManagement/types"/>
    <ds:schemaRef ds:uri="a7978869-c604-4444-92be-d58304702ce3"/>
    <ds:schemaRef ds:uri="http://purl.org/dc/dcmitype/"/>
    <ds:schemaRef ds:uri="3f4dff65-fb56-4284-8d28-0f29feb797e0"/>
    <ds:schemaRef ds:uri="http://www.w3.org/XML/1998/namespace"/>
    <ds:schemaRef ds:uri="http://schemas.openxmlformats.org/package/2006/metadata/core-properties"/>
    <ds:schemaRef ds:uri="http://schemas.microsoft.com/office/infopath/2007/PartnerControls"/>
    <ds:schemaRef ds:uri="http://schemas.microsoft.com/office/2006/metadata/properties"/>
  </ds:schemaRefs>
</ds:datastoreItem>
</file>

<file path=customXml/itemProps2.xml><?xml version="1.0" encoding="utf-8"?>
<ds:datastoreItem xmlns:ds="http://schemas.openxmlformats.org/officeDocument/2006/customXml" ds:itemID="{05EF0450-0D56-4100-8572-3B4EE68FBA83}">
  <ds:schemaRefs>
    <ds:schemaRef ds:uri="http://schemas.microsoft.com/sharepoint/v3/contenttype/forms"/>
  </ds:schemaRefs>
</ds:datastoreItem>
</file>

<file path=customXml/itemProps3.xml><?xml version="1.0" encoding="utf-8"?>
<ds:datastoreItem xmlns:ds="http://schemas.openxmlformats.org/officeDocument/2006/customXml" ds:itemID="{D69264A4-D1E6-4FD2-8FA2-04C9F78637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7978869-c604-4444-92be-d58304702ce3"/>
    <ds:schemaRef ds:uri="3f4dff65-fb56-4284-8d28-0f29feb797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TotalTime>
  <Words>1883</Words>
  <Application>Microsoft Office PowerPoint</Application>
  <PresentationFormat>Personalizado</PresentationFormat>
  <Paragraphs>135</Paragraphs>
  <Slides>26</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26</vt:i4>
      </vt:variant>
    </vt:vector>
  </HeadingPairs>
  <TitlesOfParts>
    <vt:vector size="33" baseType="lpstr">
      <vt:lpstr>Calibri (MS) Bold</vt:lpstr>
      <vt:lpstr>Calibri (MS)</vt:lpstr>
      <vt:lpstr>Calibri</vt:lpstr>
      <vt:lpstr>Arial</vt:lpstr>
      <vt:lpstr>Calibri (MS) Bold Italics</vt:lpstr>
      <vt:lpstr>Open Sans Bold</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08 TRAUMA PPT final.pptx</dc:title>
  <dc:creator>Carlos Lopez Fernandez</dc:creator>
  <cp:lastModifiedBy>Carlos Lopez Fernandez</cp:lastModifiedBy>
  <cp:revision>2</cp:revision>
  <dcterms:created xsi:type="dcterms:W3CDTF">2006-08-16T00:00:00Z</dcterms:created>
  <dcterms:modified xsi:type="dcterms:W3CDTF">2026-06-22T11:29:03Z</dcterms:modified>
  <dc:identifier>DAHGKpfx3hQ</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0x010100C806A64E2C280840A7E475BE005C260B</vt:lpwstr>
  </property>
</Properties>
</file>