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x="18288000" cy="10287000"/>
  <p:notesSz cx="6858000" cy="9144000"/>
  <p:embeddedFontLst>
    <p:embeddedFont>
      <p:font typeface="Open Sans 1 Bold" panose="020B0604020202020204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Open Sans 2 Italics" panose="020B0604020202020204" charset="0"/>
      <p:regular r:id="rId38"/>
    </p:embeddedFont>
    <p:embeddedFont>
      <p:font typeface="Open Sans 1" panose="020B0604020202020204" charset="0"/>
      <p:regular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60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46822" y="1472299"/>
            <a:ext cx="2754441" cy="1764859"/>
          </a:xfrm>
          <a:custGeom>
            <a:avLst/>
            <a:gdLst/>
            <a:ahLst/>
            <a:cxnLst/>
            <a:rect l="l" t="t" r="r" b="b"/>
            <a:pathLst>
              <a:path w="2754441" h="1764859">
                <a:moveTo>
                  <a:pt x="0" y="0"/>
                </a:moveTo>
                <a:lnTo>
                  <a:pt x="2754441" y="0"/>
                </a:lnTo>
                <a:lnTo>
                  <a:pt x="2754441" y="1764859"/>
                </a:lnTo>
                <a:lnTo>
                  <a:pt x="0" y="17648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155295" y="3999158"/>
            <a:ext cx="14743555" cy="402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60"/>
              </a:lnSpc>
            </a:pPr>
            <a:r>
              <a:rPr lang="en-US" sz="96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Modulo 4: Aspectos sanitarios, psicológicos y sociales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97320" y="3886834"/>
            <a:ext cx="3388048" cy="4359851"/>
            <a:chOff x="0" y="0"/>
            <a:chExt cx="3133810" cy="40326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3810" cy="4032690"/>
            </a:xfrm>
            <a:custGeom>
              <a:avLst/>
              <a:gdLst/>
              <a:ahLst/>
              <a:cxnLst/>
              <a:rect l="l" t="t" r="r" b="b"/>
              <a:pathLst>
                <a:path w="3133810" h="4032690">
                  <a:moveTo>
                    <a:pt x="3009350" y="4032689"/>
                  </a:moveTo>
                  <a:lnTo>
                    <a:pt x="124460" y="4032689"/>
                  </a:lnTo>
                  <a:cubicBezTo>
                    <a:pt x="55880" y="4032689"/>
                    <a:pt x="0" y="3976809"/>
                    <a:pt x="0" y="390822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009350" y="0"/>
                  </a:lnTo>
                  <a:cubicBezTo>
                    <a:pt x="3077930" y="0"/>
                    <a:pt x="3133810" y="55880"/>
                    <a:pt x="3133810" y="124460"/>
                  </a:cubicBezTo>
                  <a:lnTo>
                    <a:pt x="3133810" y="3908229"/>
                  </a:lnTo>
                  <a:cubicBezTo>
                    <a:pt x="3133810" y="3976809"/>
                    <a:pt x="3077930" y="4032690"/>
                    <a:pt x="3009350" y="4032690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367528" y="3886834"/>
            <a:ext cx="3388048" cy="4359851"/>
            <a:chOff x="0" y="0"/>
            <a:chExt cx="3133810" cy="403268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3810" cy="4032690"/>
            </a:xfrm>
            <a:custGeom>
              <a:avLst/>
              <a:gdLst/>
              <a:ahLst/>
              <a:cxnLst/>
              <a:rect l="l" t="t" r="r" b="b"/>
              <a:pathLst>
                <a:path w="3133810" h="4032690">
                  <a:moveTo>
                    <a:pt x="3009350" y="4032689"/>
                  </a:moveTo>
                  <a:lnTo>
                    <a:pt x="124460" y="4032689"/>
                  </a:lnTo>
                  <a:cubicBezTo>
                    <a:pt x="55880" y="4032689"/>
                    <a:pt x="0" y="3976809"/>
                    <a:pt x="0" y="390822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009350" y="0"/>
                  </a:lnTo>
                  <a:cubicBezTo>
                    <a:pt x="3077930" y="0"/>
                    <a:pt x="3133810" y="55880"/>
                    <a:pt x="3133810" y="124460"/>
                  </a:cubicBezTo>
                  <a:lnTo>
                    <a:pt x="3133810" y="3908229"/>
                  </a:lnTo>
                  <a:cubicBezTo>
                    <a:pt x="3133810" y="3976809"/>
                    <a:pt x="3077930" y="4032690"/>
                    <a:pt x="3009350" y="4032690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3202632" y="3886834"/>
            <a:ext cx="3388048" cy="4359851"/>
            <a:chOff x="0" y="0"/>
            <a:chExt cx="3133810" cy="403268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133810" cy="4032690"/>
            </a:xfrm>
            <a:custGeom>
              <a:avLst/>
              <a:gdLst/>
              <a:ahLst/>
              <a:cxnLst/>
              <a:rect l="l" t="t" r="r" b="b"/>
              <a:pathLst>
                <a:path w="3133810" h="4032690">
                  <a:moveTo>
                    <a:pt x="3009350" y="4032689"/>
                  </a:moveTo>
                  <a:lnTo>
                    <a:pt x="124460" y="4032689"/>
                  </a:lnTo>
                  <a:cubicBezTo>
                    <a:pt x="55880" y="4032689"/>
                    <a:pt x="0" y="3976809"/>
                    <a:pt x="0" y="390822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009350" y="0"/>
                  </a:lnTo>
                  <a:cubicBezTo>
                    <a:pt x="3077930" y="0"/>
                    <a:pt x="3133810" y="55880"/>
                    <a:pt x="3133810" y="124460"/>
                  </a:cubicBezTo>
                  <a:lnTo>
                    <a:pt x="3133810" y="3908229"/>
                  </a:lnTo>
                  <a:cubicBezTo>
                    <a:pt x="3133810" y="3976809"/>
                    <a:pt x="3077930" y="4032690"/>
                    <a:pt x="3009350" y="4032690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5532424" y="3886834"/>
            <a:ext cx="3388048" cy="4359851"/>
            <a:chOff x="0" y="0"/>
            <a:chExt cx="3133810" cy="403268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133810" cy="4032690"/>
            </a:xfrm>
            <a:custGeom>
              <a:avLst/>
              <a:gdLst/>
              <a:ahLst/>
              <a:cxnLst/>
              <a:rect l="l" t="t" r="r" b="b"/>
              <a:pathLst>
                <a:path w="3133810" h="4032690">
                  <a:moveTo>
                    <a:pt x="3009350" y="4032689"/>
                  </a:moveTo>
                  <a:lnTo>
                    <a:pt x="124460" y="4032689"/>
                  </a:lnTo>
                  <a:cubicBezTo>
                    <a:pt x="55880" y="4032689"/>
                    <a:pt x="0" y="3976809"/>
                    <a:pt x="0" y="390822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009350" y="0"/>
                  </a:lnTo>
                  <a:cubicBezTo>
                    <a:pt x="3077930" y="0"/>
                    <a:pt x="3133810" y="55880"/>
                    <a:pt x="3133810" y="124460"/>
                  </a:cubicBezTo>
                  <a:lnTo>
                    <a:pt x="3133810" y="3908229"/>
                  </a:lnTo>
                  <a:cubicBezTo>
                    <a:pt x="3133810" y="3976809"/>
                    <a:pt x="3077930" y="4032690"/>
                    <a:pt x="3009350" y="4032690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3712371" y="1898841"/>
            <a:ext cx="10863257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Índice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846681" y="5884538"/>
            <a:ext cx="2715079" cy="5114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92"/>
              </a:lnSpc>
              <a:spcBef>
                <a:spcPct val="0"/>
              </a:spcBef>
            </a:pPr>
            <a:r>
              <a:rPr lang="en-US" sz="322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Introducción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019375" y="4120127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652"/>
              </a:lnSpc>
              <a:spcBef>
                <a:spcPct val="0"/>
              </a:spcBef>
            </a:pPr>
            <a:r>
              <a:rPr lang="en-US" sz="36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691247" y="5848535"/>
            <a:ext cx="2715079" cy="1559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92"/>
              </a:lnSpc>
              <a:spcBef>
                <a:spcPct val="0"/>
              </a:spcBef>
            </a:pPr>
            <a:r>
              <a:rPr lang="en-US" sz="322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Psicológico: trauma y resiliencia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691247" y="4120127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652"/>
              </a:lnSpc>
              <a:spcBef>
                <a:spcPct val="0"/>
              </a:spcBef>
            </a:pPr>
            <a:r>
              <a:rPr lang="en-US" sz="36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03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539117" y="5848535"/>
            <a:ext cx="2715079" cy="2083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92"/>
              </a:lnSpc>
              <a:spcBef>
                <a:spcPct val="0"/>
              </a:spcBef>
            </a:pPr>
            <a:r>
              <a:rPr lang="en-US" sz="322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Social: integración, dignidad y redes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634182" y="4120127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652"/>
              </a:lnSpc>
              <a:spcBef>
                <a:spcPct val="0"/>
              </a:spcBef>
            </a:pPr>
            <a:r>
              <a:rPr lang="en-US" sz="36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856143" y="5848535"/>
            <a:ext cx="2715079" cy="2083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92"/>
              </a:lnSpc>
              <a:spcBef>
                <a:spcPct val="0"/>
              </a:spcBef>
            </a:pPr>
            <a:r>
              <a:rPr lang="en-US" sz="322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Salud: impactos y atención básica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856143" y="4120127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652"/>
              </a:lnSpc>
              <a:spcBef>
                <a:spcPct val="0"/>
              </a:spcBef>
            </a:pPr>
            <a:r>
              <a:rPr lang="en-US" sz="36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02</a:t>
            </a:r>
          </a:p>
        </p:txBody>
      </p:sp>
      <p:sp>
        <p:nvSpPr>
          <p:cNvPr id="19" name="Freeform 19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3887" y="2166803"/>
            <a:ext cx="14500226" cy="5953393"/>
            <a:chOff x="0" y="0"/>
            <a:chExt cx="19333635" cy="793785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9801" b="19801"/>
            <a:stretch>
              <a:fillRect/>
            </a:stretch>
          </p:blipFill>
          <p:spPr>
            <a:xfrm>
              <a:off x="0" y="0"/>
              <a:ext cx="19333635" cy="7937858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317242" y="5143500"/>
            <a:ext cx="7615975" cy="3773987"/>
            <a:chOff x="0" y="0"/>
            <a:chExt cx="5896657" cy="29220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896658" cy="2922004"/>
            </a:xfrm>
            <a:custGeom>
              <a:avLst/>
              <a:gdLst/>
              <a:ahLst/>
              <a:cxnLst/>
              <a:rect l="l" t="t" r="r" b="b"/>
              <a:pathLst>
                <a:path w="5896658" h="2922004">
                  <a:moveTo>
                    <a:pt x="5772197" y="2922004"/>
                  </a:moveTo>
                  <a:lnTo>
                    <a:pt x="124460" y="2922004"/>
                  </a:lnTo>
                  <a:cubicBezTo>
                    <a:pt x="55880" y="2922004"/>
                    <a:pt x="0" y="2866124"/>
                    <a:pt x="0" y="279754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72197" y="0"/>
                  </a:lnTo>
                  <a:cubicBezTo>
                    <a:pt x="5840777" y="0"/>
                    <a:pt x="5896658" y="55880"/>
                    <a:pt x="5896658" y="124460"/>
                  </a:cubicBezTo>
                  <a:lnTo>
                    <a:pt x="5896658" y="2797544"/>
                  </a:lnTo>
                  <a:cubicBezTo>
                    <a:pt x="5896658" y="2866124"/>
                    <a:pt x="5840777" y="2922004"/>
                    <a:pt x="5772197" y="2922004"/>
                  </a:cubicBezTo>
                  <a:close/>
                </a:path>
              </a:pathLst>
            </a:custGeom>
            <a:solidFill>
              <a:srgbClr val="F2F3F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893887" y="5853140"/>
            <a:ext cx="6531452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00"/>
              </a:lnSpc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01 Introducción</a:t>
            </a:r>
          </a:p>
        </p:txBody>
      </p:sp>
      <p:sp>
        <p:nvSpPr>
          <p:cNvPr id="7" name="Freeform 7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72479" y="5496314"/>
            <a:ext cx="7423022" cy="294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Enfoque integral: salud física, bienestar psicológico e integración social​.</a:t>
            </a:r>
          </a:p>
          <a:p>
            <a:pPr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Destinatarios: profesionales educativos, sanitarios, sociales y voluntarios​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535372" y="1664409"/>
            <a:ext cx="8097236" cy="2781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520"/>
              </a:lnSpc>
              <a:spcBef>
                <a:spcPct val="0"/>
              </a:spcBef>
            </a:pPr>
            <a:r>
              <a:rPr lang="en-US" sz="46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Aspectos sanitarios, psicológicos y sociales en el contexto de refugiados ucranianos​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9144000" y="0"/>
            <a:ext cx="9144000" cy="10287000"/>
            <a:chOff x="0" y="0"/>
            <a:chExt cx="12192000" cy="13716000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l="20666" r="20666"/>
            <a:stretch>
              <a:fillRect/>
            </a:stretch>
          </p:blipFill>
          <p:spPr>
            <a:xfrm>
              <a:off x="0" y="0"/>
              <a:ext cx="12192000" cy="13716000"/>
            </a:xfrm>
            <a:prstGeom prst="rect">
              <a:avLst/>
            </a:prstGeom>
          </p:spPr>
        </p:pic>
      </p:grp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19862" y="2050713"/>
            <a:ext cx="7000610" cy="2878999"/>
            <a:chOff x="0" y="0"/>
            <a:chExt cx="5420212" cy="222906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20212" cy="2229061"/>
            </a:xfrm>
            <a:custGeom>
              <a:avLst/>
              <a:gdLst/>
              <a:ahLst/>
              <a:cxnLst/>
              <a:rect l="l" t="t" r="r" b="b"/>
              <a:pathLst>
                <a:path w="5420212" h="2229061">
                  <a:moveTo>
                    <a:pt x="5295752" y="2229060"/>
                  </a:moveTo>
                  <a:lnTo>
                    <a:pt x="124460" y="2229060"/>
                  </a:lnTo>
                  <a:cubicBezTo>
                    <a:pt x="55880" y="2229060"/>
                    <a:pt x="0" y="2173181"/>
                    <a:pt x="0" y="210460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2104601"/>
                  </a:lnTo>
                  <a:cubicBezTo>
                    <a:pt x="5420212" y="2173181"/>
                    <a:pt x="5364332" y="2229061"/>
                    <a:pt x="5295752" y="222906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19862" y="5376338"/>
            <a:ext cx="7000610" cy="2859949"/>
            <a:chOff x="0" y="0"/>
            <a:chExt cx="5420212" cy="221431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420212" cy="2214311"/>
            </a:xfrm>
            <a:custGeom>
              <a:avLst/>
              <a:gdLst/>
              <a:ahLst/>
              <a:cxnLst/>
              <a:rect l="l" t="t" r="r" b="b"/>
              <a:pathLst>
                <a:path w="5420212" h="2214311">
                  <a:moveTo>
                    <a:pt x="5295752" y="2214311"/>
                  </a:moveTo>
                  <a:lnTo>
                    <a:pt x="124460" y="2214311"/>
                  </a:lnTo>
                  <a:cubicBezTo>
                    <a:pt x="55880" y="2214311"/>
                    <a:pt x="0" y="2158431"/>
                    <a:pt x="0" y="208985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2089851"/>
                  </a:lnTo>
                  <a:cubicBezTo>
                    <a:pt x="5420212" y="2158431"/>
                    <a:pt x="5364332" y="2214311"/>
                    <a:pt x="5295752" y="221431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367528" y="2050713"/>
            <a:ext cx="7000610" cy="2878999"/>
            <a:chOff x="0" y="0"/>
            <a:chExt cx="5420212" cy="22290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420212" cy="2229061"/>
            </a:xfrm>
            <a:custGeom>
              <a:avLst/>
              <a:gdLst/>
              <a:ahLst/>
              <a:cxnLst/>
              <a:rect l="l" t="t" r="r" b="b"/>
              <a:pathLst>
                <a:path w="5420212" h="2229061">
                  <a:moveTo>
                    <a:pt x="5295752" y="2229060"/>
                  </a:moveTo>
                  <a:lnTo>
                    <a:pt x="124460" y="2229060"/>
                  </a:lnTo>
                  <a:cubicBezTo>
                    <a:pt x="55880" y="2229060"/>
                    <a:pt x="0" y="2173181"/>
                    <a:pt x="0" y="210460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2104601"/>
                  </a:lnTo>
                  <a:cubicBezTo>
                    <a:pt x="5420212" y="2173181"/>
                    <a:pt x="5364332" y="2229061"/>
                    <a:pt x="5295752" y="222906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9367528" y="5376338"/>
            <a:ext cx="7000610" cy="2859949"/>
            <a:chOff x="0" y="0"/>
            <a:chExt cx="5420212" cy="221431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420212" cy="2214311"/>
            </a:xfrm>
            <a:custGeom>
              <a:avLst/>
              <a:gdLst/>
              <a:ahLst/>
              <a:cxnLst/>
              <a:rect l="l" t="t" r="r" b="b"/>
              <a:pathLst>
                <a:path w="5420212" h="2214311">
                  <a:moveTo>
                    <a:pt x="5295752" y="2214311"/>
                  </a:moveTo>
                  <a:lnTo>
                    <a:pt x="124460" y="2214311"/>
                  </a:lnTo>
                  <a:cubicBezTo>
                    <a:pt x="55880" y="2214311"/>
                    <a:pt x="0" y="2158431"/>
                    <a:pt x="0" y="208985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2089851"/>
                  </a:lnTo>
                  <a:cubicBezTo>
                    <a:pt x="5420212" y="2158431"/>
                    <a:pt x="5364332" y="2214311"/>
                    <a:pt x="5295752" y="221431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2462601" y="2969195"/>
            <a:ext cx="5915133" cy="965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Mill</a:t>
            </a: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ones de personas desplazadas por la guerra en Ucrania​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462601" y="6037645"/>
            <a:ext cx="5915133" cy="1461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Necesidad de herramientas básicas para profesionales de primera línea​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 u="none" strike="noStrik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0086536" y="6285295"/>
            <a:ext cx="5915133" cy="965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Objetivo: atención holística, sensible y coordinada​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9367528" y="2050713"/>
            <a:ext cx="7000610" cy="2878999"/>
            <a:chOff x="0" y="0"/>
            <a:chExt cx="5420212" cy="222906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420212" cy="2229061"/>
            </a:xfrm>
            <a:custGeom>
              <a:avLst/>
              <a:gdLst/>
              <a:ahLst/>
              <a:cxnLst/>
              <a:rect l="l" t="t" r="r" b="b"/>
              <a:pathLst>
                <a:path w="5420212" h="2229061">
                  <a:moveTo>
                    <a:pt x="5295752" y="2229060"/>
                  </a:moveTo>
                  <a:lnTo>
                    <a:pt x="124460" y="2229060"/>
                  </a:lnTo>
                  <a:cubicBezTo>
                    <a:pt x="55880" y="2229060"/>
                    <a:pt x="0" y="2173181"/>
                    <a:pt x="0" y="210460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2104601"/>
                  </a:lnTo>
                  <a:cubicBezTo>
                    <a:pt x="5420212" y="2173181"/>
                    <a:pt x="5364332" y="2229061"/>
                    <a:pt x="5295752" y="222906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5" name="TextBox 15"/>
          <p:cNvSpPr txBox="1"/>
          <p:nvPr/>
        </p:nvSpPr>
        <p:spPr>
          <a:xfrm>
            <a:off x="10086536" y="2969195"/>
            <a:ext cx="5915133" cy="965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Desafío ético y logístico para países europeos de acogida​</a:t>
            </a:r>
          </a:p>
        </p:txBody>
      </p:sp>
      <p:sp>
        <p:nvSpPr>
          <p:cNvPr id="16" name="Freeform 1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3887" y="2157278"/>
            <a:ext cx="14500226" cy="5953393"/>
            <a:chOff x="0" y="0"/>
            <a:chExt cx="19333635" cy="793785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3504" b="13504"/>
            <a:stretch>
              <a:fillRect/>
            </a:stretch>
          </p:blipFill>
          <p:spPr>
            <a:xfrm>
              <a:off x="0" y="0"/>
              <a:ext cx="19333635" cy="7937858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317242" y="5977939"/>
            <a:ext cx="9169096" cy="3280361"/>
            <a:chOff x="0" y="0"/>
            <a:chExt cx="7099159" cy="253981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099159" cy="2539815"/>
            </a:xfrm>
            <a:custGeom>
              <a:avLst/>
              <a:gdLst/>
              <a:ahLst/>
              <a:cxnLst/>
              <a:rect l="l" t="t" r="r" b="b"/>
              <a:pathLst>
                <a:path w="7099159" h="2539815">
                  <a:moveTo>
                    <a:pt x="6974699" y="2539815"/>
                  </a:moveTo>
                  <a:lnTo>
                    <a:pt x="124460" y="2539815"/>
                  </a:lnTo>
                  <a:cubicBezTo>
                    <a:pt x="55880" y="2539815"/>
                    <a:pt x="0" y="2483935"/>
                    <a:pt x="0" y="241535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974699" y="0"/>
                  </a:lnTo>
                  <a:cubicBezTo>
                    <a:pt x="7043279" y="0"/>
                    <a:pt x="7099159" y="55880"/>
                    <a:pt x="7099159" y="124460"/>
                  </a:cubicBezTo>
                  <a:lnTo>
                    <a:pt x="7099159" y="2415355"/>
                  </a:lnTo>
                  <a:cubicBezTo>
                    <a:pt x="7099159" y="2483935"/>
                    <a:pt x="7043279" y="2539815"/>
                    <a:pt x="6974699" y="2539815"/>
                  </a:cubicBezTo>
                  <a:close/>
                </a:path>
              </a:pathLst>
            </a:custGeom>
            <a:solidFill>
              <a:srgbClr val="F2F3F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741462" y="6570369"/>
            <a:ext cx="8320654" cy="2095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0"/>
              </a:lnSpc>
            </a:pPr>
            <a:r>
              <a:rPr lang="en-US" sz="69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02 Salud: impactos y atención básica</a:t>
            </a:r>
          </a:p>
        </p:txBody>
      </p:sp>
      <p:sp>
        <p:nvSpPr>
          <p:cNvPr id="7" name="Freeform 7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0"/>
            <a:ext cx="9144000" cy="10287000"/>
            <a:chOff x="0" y="0"/>
            <a:chExt cx="12192000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1238" b="11238"/>
            <a:stretch>
              <a:fillRect/>
            </a:stretch>
          </p:blipFill>
          <p:spPr>
            <a:xfrm>
              <a:off x="0" y="0"/>
              <a:ext cx="12192000" cy="13716000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1028700" y="1710280"/>
            <a:ext cx="6638799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Factores de riesgo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09369" y="4291764"/>
            <a:ext cx="7677460" cy="36318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/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Viajes prolongados y condiciones extremas (frío, calor, hacinamiento)​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Escasez de agua, alimentos y refugios adecuados​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Agravamiento de enfermedades preexistentes</a:t>
            </a: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29436" y="2598444"/>
            <a:ext cx="3970576" cy="5930346"/>
          </a:xfrm>
          <a:custGeom>
            <a:avLst/>
            <a:gdLst/>
            <a:ahLst/>
            <a:cxnLst/>
            <a:rect l="l" t="t" r="r" b="b"/>
            <a:pathLst>
              <a:path w="3970576" h="5930346">
                <a:moveTo>
                  <a:pt x="0" y="0"/>
                </a:moveTo>
                <a:lnTo>
                  <a:pt x="3970576" y="0"/>
                </a:lnTo>
                <a:lnTo>
                  <a:pt x="3970576" y="5930346"/>
                </a:lnTo>
                <a:lnTo>
                  <a:pt x="0" y="59303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099361" y="1546440"/>
            <a:ext cx="14084886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Afecciones comunes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45750" y="3447513"/>
            <a:ext cx="14089277" cy="5460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/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Infecciones respiratorias (bronquitis, neumonía, tuberculosis)​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Enfermedades gastrointestinales (diarrea, vómitos, parasitosis)​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Problemas dermatológicos (dermatitis, sarna, piojos)​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Dolores musculoesqueléticos por esfuerzo físico​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523557" lvl="1" indent="-261778" algn="l">
              <a:lnSpc>
                <a:spcPts val="3637"/>
              </a:lnSpc>
              <a:spcBef>
                <a:spcPct val="0"/>
              </a:spcBef>
              <a:buFont typeface="Arial"/>
              <a:buChar char="•"/>
            </a:pPr>
            <a:r>
              <a:rPr lang="en-US" sz="2424" u="non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Descompensación de enfermedades crónicas​</a:t>
            </a:r>
          </a:p>
          <a:p>
            <a:pPr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 u="none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20692" y="1986089"/>
            <a:ext cx="7451405" cy="6294095"/>
            <a:chOff x="0" y="0"/>
            <a:chExt cx="9935206" cy="8392127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10501" r="10501"/>
            <a:stretch>
              <a:fillRect/>
            </a:stretch>
          </p:blipFill>
          <p:spPr>
            <a:xfrm>
              <a:off x="0" y="0"/>
              <a:ext cx="9935206" cy="8392127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10279003" y="4486228"/>
            <a:ext cx="7382924" cy="4432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Mujeres embarazadas o lactantes: seguimiento obstétrico ynutrición​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Niños con vacunación incompleta: sarampión, polio, COVID-19​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Personas mayores con enfermedades crónicas​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Personas con diversidad funcional: accesibilidad y asistencia técnica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851880" y="1655583"/>
            <a:ext cx="6237170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Grupos vulnerables</a:t>
            </a:r>
          </a:p>
        </p:txBody>
      </p: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33313" y="4338166"/>
            <a:ext cx="7130219" cy="4750508"/>
          </a:xfrm>
          <a:custGeom>
            <a:avLst/>
            <a:gdLst/>
            <a:ahLst/>
            <a:cxnLst/>
            <a:rect l="l" t="t" r="r" b="b"/>
            <a:pathLst>
              <a:path w="7130219" h="4750508">
                <a:moveTo>
                  <a:pt x="0" y="0"/>
                </a:moveTo>
                <a:lnTo>
                  <a:pt x="7130219" y="0"/>
                </a:lnTo>
                <a:lnTo>
                  <a:pt x="7130219" y="4750508"/>
                </a:lnTo>
                <a:lnTo>
                  <a:pt x="0" y="47505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50013" y="425694"/>
            <a:ext cx="11987975" cy="2200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760"/>
              </a:lnSpc>
              <a:spcBef>
                <a:spcPct val="0"/>
              </a:spcBef>
            </a:pPr>
            <a:r>
              <a:rPr lang="en-US" sz="73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Recomendaciones para profesionales​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602075" y="4261966"/>
            <a:ext cx="8059890" cy="4928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buFont typeface="Arial"/>
              <a:buChar char="•"/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Evaluación inicial integral: física, psicológica y social​</a:t>
            </a:r>
          </a:p>
          <a:p>
            <a:pPr marL="572134" lvl="1" indent="-286067" algn="l">
              <a:lnSpc>
                <a:spcPts val="3974"/>
              </a:lnSpc>
              <a:buFont typeface="Arial"/>
              <a:buChar char="•"/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Promover acceso equitativo a servicios sanitarios​</a:t>
            </a:r>
          </a:p>
          <a:p>
            <a:pPr marL="572134" lvl="1" indent="-286067" algn="l">
              <a:lnSpc>
                <a:spcPts val="3974"/>
              </a:lnSpc>
              <a:buFont typeface="Arial"/>
              <a:buChar char="•"/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Uso de intérpretes y mediadores culturales​</a:t>
            </a:r>
          </a:p>
          <a:p>
            <a:pPr marL="572134" lvl="1" indent="-286067" algn="l">
              <a:lnSpc>
                <a:spcPts val="3974"/>
              </a:lnSpc>
              <a:buFont typeface="Arial"/>
              <a:buChar char="•"/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Coordinación con servicios de salud y organizaciones sociales​</a:t>
            </a:r>
          </a:p>
          <a:p>
            <a:pPr marL="572134" lvl="1" indent="-286067" algn="l">
              <a:lnSpc>
                <a:spcPts val="3974"/>
              </a:lnSpc>
              <a:buFont typeface="Arial"/>
              <a:buChar char="•"/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Actitud empática, evitando enfoques paternalistas​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r>
              <a:rPr lang="en-US" sz="2649" u="none" strike="noStrike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​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2808605"/>
            <a:ext cx="18288000" cy="497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i="1">
                <a:solidFill>
                  <a:srgbClr val="000000"/>
                </a:solidFill>
                <a:latin typeface="Open Sans 2 Italics"/>
                <a:ea typeface="Open Sans 2 Italics"/>
                <a:cs typeface="Open Sans 2 Italics"/>
                <a:sym typeface="Open Sans 2 Italics"/>
              </a:rPr>
              <a:t>"Evalúa, acompaña, comunica con empatía"​</a:t>
            </a:r>
          </a:p>
        </p:txBody>
      </p: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847353" y="5165808"/>
            <a:ext cx="7411947" cy="3442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UE: Directiva 2001/55/CE de protección temporal​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Barreras lingüísticas, culturales y administrativas​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Miedo, desconfianza o desconocimiento de derechos​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662601" y="889636"/>
            <a:ext cx="6596699" cy="3657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Marco legal y barreras de acceso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0" y="253611"/>
            <a:ext cx="9144000" cy="10287000"/>
            <a:chOff x="0" y="0"/>
            <a:chExt cx="12192000" cy="13716000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t="12874" b="12874"/>
            <a:stretch>
              <a:fillRect/>
            </a:stretch>
          </p:blipFill>
          <p:spPr>
            <a:xfrm>
              <a:off x="0" y="0"/>
              <a:ext cx="12192000" cy="13716000"/>
            </a:xfrm>
            <a:prstGeom prst="rect">
              <a:avLst/>
            </a:prstGeom>
          </p:spPr>
        </p:pic>
      </p:grpSp>
      <p:sp>
        <p:nvSpPr>
          <p:cNvPr id="6" name="Freeform 6"/>
          <p:cNvSpPr/>
          <p:nvPr/>
        </p:nvSpPr>
        <p:spPr>
          <a:xfrm>
            <a:off x="223873" y="310761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99361" y="1546440"/>
            <a:ext cx="14084886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Papel del personal educativo y comunitario​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099361" y="5076825"/>
            <a:ext cx="14089277" cy="226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Explicar el sistema sanitario local y derechos​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Acompañar a citas médicas​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Promover educación sanitaria (higiene, descanso, nutrición, vacunación)​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Actuar como puente cultural entre refugiados y profesionales</a:t>
            </a: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313" b="-9313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791305"/>
            <a:ext cx="16230600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 b="1" u="none" strike="noStrike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Señales de alerta​</a:t>
            </a:r>
          </a:p>
        </p:txBody>
      </p:sp>
      <p:sp>
        <p:nvSpPr>
          <p:cNvPr id="4" name="Freeform 4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46201" y="5413982"/>
            <a:ext cx="3086100" cy="308610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74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264228" y="6260437"/>
            <a:ext cx="2650047" cy="1364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3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Apariencia deteriorada o desnutrición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4038799" y="2511228"/>
            <a:ext cx="3086100" cy="308610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74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4258509" y="3260165"/>
            <a:ext cx="2646680" cy="1578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75"/>
              </a:lnSpc>
              <a:spcBef>
                <a:spcPct val="0"/>
              </a:spcBef>
            </a:pPr>
            <a:r>
              <a:rPr lang="en-US" sz="2442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Cambios en el comportamiento o aislamiento social​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380076" y="2511228"/>
            <a:ext cx="3086100" cy="3086100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74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5665719" y="3357683"/>
            <a:ext cx="2514814" cy="1364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3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Fatiga crónica y síntomas somáticos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9709438" y="5413982"/>
            <a:ext cx="3086100" cy="3086100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74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9916579" y="6031837"/>
            <a:ext cx="2671817" cy="1821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3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Descuidado del cuidado personal o de los niños​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20692" y="1986089"/>
            <a:ext cx="7451405" cy="6294095"/>
            <a:chOff x="0" y="0"/>
            <a:chExt cx="9935206" cy="8392127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10501" r="10501"/>
            <a:stretch>
              <a:fillRect/>
            </a:stretch>
          </p:blipFill>
          <p:spPr>
            <a:xfrm>
              <a:off x="0" y="0"/>
              <a:ext cx="9935206" cy="8392127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10873914" y="4330065"/>
            <a:ext cx="5532090" cy="4928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Higiene personal y cuidado del entorno​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Promoción del descanso y autocuidado​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Nutrición equilibrada con recursos locales​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Salud preventiva y vacunación​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Salud mental: normalización y desestigmatización​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838328" y="1947989"/>
            <a:ext cx="7603261" cy="2238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80"/>
              </a:lnSpc>
              <a:spcBef>
                <a:spcPct val="0"/>
              </a:spcBef>
            </a:pPr>
            <a:r>
              <a:rPr lang="en-US" sz="74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Educación sanitaria básica​</a:t>
            </a:r>
          </a:p>
        </p:txBody>
      </p: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3887" y="2166803"/>
            <a:ext cx="14500226" cy="5953393"/>
            <a:chOff x="0" y="0"/>
            <a:chExt cx="19333635" cy="793785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3578" b="13578"/>
            <a:stretch>
              <a:fillRect/>
            </a:stretch>
          </p:blipFill>
          <p:spPr>
            <a:xfrm>
              <a:off x="0" y="0"/>
              <a:ext cx="19333635" cy="7937858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317242" y="5162550"/>
            <a:ext cx="7615975" cy="3773987"/>
            <a:chOff x="0" y="0"/>
            <a:chExt cx="5896657" cy="29220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896658" cy="2922004"/>
            </a:xfrm>
            <a:custGeom>
              <a:avLst/>
              <a:gdLst/>
              <a:ahLst/>
              <a:cxnLst/>
              <a:rect l="l" t="t" r="r" b="b"/>
              <a:pathLst>
                <a:path w="5896658" h="2922004">
                  <a:moveTo>
                    <a:pt x="5772197" y="2922004"/>
                  </a:moveTo>
                  <a:lnTo>
                    <a:pt x="124460" y="2922004"/>
                  </a:lnTo>
                  <a:cubicBezTo>
                    <a:pt x="55880" y="2922004"/>
                    <a:pt x="0" y="2866124"/>
                    <a:pt x="0" y="279754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72197" y="0"/>
                  </a:lnTo>
                  <a:cubicBezTo>
                    <a:pt x="5840777" y="0"/>
                    <a:pt x="5896658" y="55880"/>
                    <a:pt x="5896658" y="124460"/>
                  </a:cubicBezTo>
                  <a:lnTo>
                    <a:pt x="5896658" y="2797544"/>
                  </a:lnTo>
                  <a:cubicBezTo>
                    <a:pt x="5896658" y="2866124"/>
                    <a:pt x="5840777" y="2922004"/>
                    <a:pt x="5772197" y="2922004"/>
                  </a:cubicBezTo>
                  <a:close/>
                </a:path>
              </a:pathLst>
            </a:custGeom>
            <a:solidFill>
              <a:srgbClr val="F2F3F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893887" y="5126537"/>
            <a:ext cx="7039330" cy="3810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0"/>
              </a:lnSpc>
            </a:pPr>
            <a:r>
              <a:rPr lang="en-US" sz="63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03 </a:t>
            </a:r>
          </a:p>
          <a:p>
            <a:pPr algn="l">
              <a:lnSpc>
                <a:spcPts val="7560"/>
              </a:lnSpc>
            </a:pPr>
            <a:r>
              <a:rPr lang="en-US" sz="63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Psicológico: trauma y resiliencia</a:t>
            </a:r>
          </a:p>
        </p:txBody>
      </p:sp>
      <p:sp>
        <p:nvSpPr>
          <p:cNvPr id="7" name="Freeform 7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20343" r="20343"/>
            <a:stretch>
              <a:fillRect/>
            </a:stretch>
          </p:blipFill>
          <p:spPr>
            <a:xfrm>
              <a:off x="0" y="0"/>
              <a:ext cx="12192000" cy="13716000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10109623" y="3987647"/>
            <a:ext cx="7162587" cy="3442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Ansiedad e hipervigilancia​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Tristeza profunda y anhedonia​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Culpa y vergüenza​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Irritabilidad o ira​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Dificultades cognitivas (concentración, memoria)​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474506" y="1550648"/>
            <a:ext cx="8432820" cy="190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74"/>
              </a:lnSpc>
              <a:spcBef>
                <a:spcPct val="0"/>
              </a:spcBef>
            </a:pPr>
            <a:r>
              <a:rPr lang="en-US" sz="6311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Trauma y resiliencia: reacciones comunes​ </a:t>
            </a:r>
          </a:p>
        </p:txBody>
      </p:sp>
      <p:sp>
        <p:nvSpPr>
          <p:cNvPr id="6" name="Freeform 6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516068" y="418444"/>
            <a:ext cx="13255863" cy="214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14"/>
              </a:lnSpc>
              <a:spcBef>
                <a:spcPct val="0"/>
              </a:spcBef>
            </a:pPr>
            <a:r>
              <a:rPr lang="en-US" sz="7011" b="1" u="none" strike="noStrik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Indicadores de alarma psicológica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59422" y="3778885"/>
            <a:ext cx="7354741" cy="1364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Estrés postraumático, depresión o ansiedad grave​</a:t>
            </a:r>
          </a:p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endParaRPr lang="en-US" sz="2799" b="1" u="none">
              <a:solidFill>
                <a:srgbClr val="1157A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8459422" y="5590544"/>
            <a:ext cx="7354741" cy="907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Tra</a:t>
            </a:r>
            <a:r>
              <a:rPr lang="en-US" sz="2799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stornos del sueño prolongados​</a:t>
            </a:r>
          </a:p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endParaRPr lang="en-US" sz="2799" b="1" u="none">
              <a:solidFill>
                <a:srgbClr val="1157A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8417190" y="7070861"/>
            <a:ext cx="7354741" cy="907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Condu</a:t>
            </a:r>
            <a:r>
              <a:rPr lang="en-US" sz="2799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ctas autolesivas o ideación suicida​</a:t>
            </a:r>
          </a:p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endParaRPr lang="en-US" sz="2799" b="1" u="none">
              <a:solidFill>
                <a:srgbClr val="1157AD"/>
              </a:solidFill>
              <a:latin typeface="Open Sans 1 Bold"/>
              <a:ea typeface="Open Sans 1 Bold"/>
              <a:cs typeface="Open Sans 1 Bold"/>
              <a:sym typeface="Open Sans 1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028700" y="3030381"/>
            <a:ext cx="5449710" cy="6227919"/>
          </a:xfrm>
          <a:custGeom>
            <a:avLst/>
            <a:gdLst/>
            <a:ahLst/>
            <a:cxnLst/>
            <a:rect l="l" t="t" r="r" b="b"/>
            <a:pathLst>
              <a:path w="5449710" h="6227919">
                <a:moveTo>
                  <a:pt x="0" y="0"/>
                </a:moveTo>
                <a:lnTo>
                  <a:pt x="5449710" y="0"/>
                </a:lnTo>
                <a:lnTo>
                  <a:pt x="5449710" y="6227919"/>
                </a:lnTo>
                <a:lnTo>
                  <a:pt x="0" y="62279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7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970062" y="3185671"/>
            <a:ext cx="8414447" cy="5609632"/>
          </a:xfrm>
          <a:custGeom>
            <a:avLst/>
            <a:gdLst/>
            <a:ahLst/>
            <a:cxnLst/>
            <a:rect l="l" t="t" r="r" b="b"/>
            <a:pathLst>
              <a:path w="8414447" h="5609632">
                <a:moveTo>
                  <a:pt x="0" y="0"/>
                </a:moveTo>
                <a:lnTo>
                  <a:pt x="8414448" y="0"/>
                </a:lnTo>
                <a:lnTo>
                  <a:pt x="8414448" y="5609632"/>
                </a:lnTo>
                <a:lnTo>
                  <a:pt x="0" y="560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099361" y="1546440"/>
            <a:ext cx="14084886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Intervención psicosocial​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4827008"/>
            <a:ext cx="8115300" cy="226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Validar emociones sin patologizar​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Crear espacios seguros de expresión​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Reconstruir rutinas y sensación de control​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Estimular resiliencia individual y comunitaria​</a:t>
            </a: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238494" y="4020725"/>
            <a:ext cx="2654814" cy="4320540"/>
            <a:chOff x="0" y="0"/>
            <a:chExt cx="3539752" cy="576072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38027" r="38027"/>
            <a:stretch>
              <a:fillRect/>
            </a:stretch>
          </p:blipFill>
          <p:spPr>
            <a:xfrm>
              <a:off x="0" y="0"/>
              <a:ext cx="3539752" cy="576072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2096222" y="4020725"/>
            <a:ext cx="4086561" cy="4320540"/>
            <a:chOff x="0" y="0"/>
            <a:chExt cx="5448748" cy="5760720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l="31570" r="31570"/>
            <a:stretch>
              <a:fillRect/>
            </a:stretch>
          </p:blipFill>
          <p:spPr>
            <a:xfrm>
              <a:off x="0" y="0"/>
              <a:ext cx="5448748" cy="5760720"/>
            </a:xfrm>
            <a:prstGeom prst="rect">
              <a:avLst/>
            </a:prstGeom>
          </p:spPr>
        </p:pic>
      </p:grpSp>
      <p:sp>
        <p:nvSpPr>
          <p:cNvPr id="6" name="TextBox 6"/>
          <p:cNvSpPr txBox="1"/>
          <p:nvPr/>
        </p:nvSpPr>
        <p:spPr>
          <a:xfrm>
            <a:off x="1245901" y="4221226"/>
            <a:ext cx="6661594" cy="13954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04812" lvl="1" indent="-202406" algn="l">
              <a:lnSpc>
                <a:spcPts val="2812"/>
              </a:lnSpc>
              <a:buFont typeface="Arial"/>
              <a:buChar char="•"/>
            </a:pPr>
            <a:r>
              <a:rPr lang="en-US" sz="187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Regresión conductual (ej. chuparse dedo, enuresis)​</a:t>
            </a:r>
          </a:p>
          <a:p>
            <a:pPr marL="404812" lvl="1" indent="-202406" algn="l">
              <a:lnSpc>
                <a:spcPts val="2812"/>
              </a:lnSpc>
              <a:buFont typeface="Arial"/>
              <a:buChar char="•"/>
            </a:pPr>
            <a:r>
              <a:rPr lang="en-US" sz="187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Comportamientos disruptivos o desafiantes​</a:t>
            </a:r>
          </a:p>
          <a:p>
            <a:pPr marL="404812" lvl="1" indent="-202406" algn="l">
              <a:lnSpc>
                <a:spcPts val="2812"/>
              </a:lnSpc>
              <a:buFont typeface="Arial"/>
              <a:buChar char="•"/>
            </a:pPr>
            <a:r>
              <a:rPr lang="en-US" sz="187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Silencio selectivo o retraimiento​</a:t>
            </a:r>
          </a:p>
          <a:p>
            <a:pPr marL="404812" lvl="1" indent="-202406" algn="l">
              <a:lnSpc>
                <a:spcPts val="2812"/>
              </a:lnSpc>
              <a:buFont typeface="Arial"/>
              <a:buChar char="•"/>
            </a:pPr>
            <a:r>
              <a:rPr lang="en-US" sz="1875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Juegos repetitivos con contenido traumático​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105217" y="2021361"/>
            <a:ext cx="14077566" cy="1114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80"/>
              </a:lnSpc>
              <a:spcBef>
                <a:spcPct val="0"/>
              </a:spcBef>
            </a:pPr>
            <a:r>
              <a:rPr lang="en-US" sz="74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Trauma psicosocial en niños​</a:t>
            </a:r>
          </a:p>
        </p:txBody>
      </p:sp>
      <p:sp>
        <p:nvSpPr>
          <p:cNvPr id="8" name="Freeform 8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557524" cy="10287000"/>
            <a:chOff x="0" y="0"/>
            <a:chExt cx="11410032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18804" r="18804"/>
            <a:stretch>
              <a:fillRect/>
            </a:stretch>
          </p:blipFill>
          <p:spPr>
            <a:xfrm>
              <a:off x="0" y="0"/>
              <a:ext cx="11410032" cy="13716000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10111758" y="5165808"/>
            <a:ext cx="6986317" cy="3442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Rutinas predecibles y normas claras​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Adultos comprensivos y disponibles​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Participación en actividades significativas​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Acceso a apoyo emocional y espacios seguros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144000" y="1355239"/>
            <a:ext cx="8115300" cy="3305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760"/>
              </a:lnSpc>
              <a:spcBef>
                <a:spcPct val="0"/>
              </a:spcBef>
            </a:pPr>
            <a:r>
              <a:rPr lang="en-US" sz="73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Factores de protección y resiliencia​</a:t>
            </a:r>
          </a:p>
        </p:txBody>
      </p:sp>
      <p:sp>
        <p:nvSpPr>
          <p:cNvPr id="6" name="Freeform 6"/>
          <p:cNvSpPr/>
          <p:nvPr/>
        </p:nvSpPr>
        <p:spPr>
          <a:xfrm>
            <a:off x="16756160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1" y="0"/>
                </a:lnTo>
                <a:lnTo>
                  <a:pt x="1297211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46240" y="1028700"/>
            <a:ext cx="9614987" cy="2343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240"/>
              </a:lnSpc>
              <a:spcBef>
                <a:spcPct val="0"/>
              </a:spcBef>
            </a:pPr>
            <a:r>
              <a:rPr lang="en-US" sz="77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Primeros Auxilios Psicológicos (PFA)​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46240" y="4842251"/>
            <a:ext cx="8597760" cy="27174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Escuchar sin juzgar​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Validar emociones y transmitir calma​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Orientación práctica y acceso a redes de apoyo​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Aplicable por profesionales no especializados: educadores,voluntarios, personal de primera línea</a:t>
            </a: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6756160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1" y="0"/>
                </a:lnTo>
                <a:lnTo>
                  <a:pt x="1297211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3887" y="2166803"/>
            <a:ext cx="14500226" cy="5953393"/>
            <a:chOff x="0" y="0"/>
            <a:chExt cx="19333635" cy="793785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9235" b="19235"/>
            <a:stretch>
              <a:fillRect/>
            </a:stretch>
          </p:blipFill>
          <p:spPr>
            <a:xfrm>
              <a:off x="0" y="0"/>
              <a:ext cx="19333635" cy="7937858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326909" y="5032545"/>
            <a:ext cx="7615975" cy="3773987"/>
            <a:chOff x="0" y="0"/>
            <a:chExt cx="5896657" cy="29220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896658" cy="2922004"/>
            </a:xfrm>
            <a:custGeom>
              <a:avLst/>
              <a:gdLst/>
              <a:ahLst/>
              <a:cxnLst/>
              <a:rect l="l" t="t" r="r" b="b"/>
              <a:pathLst>
                <a:path w="5896658" h="2922004">
                  <a:moveTo>
                    <a:pt x="5772197" y="2922004"/>
                  </a:moveTo>
                  <a:lnTo>
                    <a:pt x="124460" y="2922004"/>
                  </a:lnTo>
                  <a:cubicBezTo>
                    <a:pt x="55880" y="2922004"/>
                    <a:pt x="0" y="2866124"/>
                    <a:pt x="0" y="279754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72197" y="0"/>
                  </a:lnTo>
                  <a:cubicBezTo>
                    <a:pt x="5840777" y="0"/>
                    <a:pt x="5896658" y="55880"/>
                    <a:pt x="5896658" y="124460"/>
                  </a:cubicBezTo>
                  <a:lnTo>
                    <a:pt x="5896658" y="2797544"/>
                  </a:lnTo>
                  <a:cubicBezTo>
                    <a:pt x="5896658" y="2866124"/>
                    <a:pt x="5840777" y="2922004"/>
                    <a:pt x="5772197" y="2922004"/>
                  </a:cubicBezTo>
                  <a:close/>
                </a:path>
              </a:pathLst>
            </a:custGeom>
            <a:solidFill>
              <a:srgbClr val="F2F3F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893887" y="5335093"/>
            <a:ext cx="6832554" cy="2676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79"/>
              </a:lnSpc>
            </a:pPr>
            <a:r>
              <a:rPr lang="en-US" sz="58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04 Social: integración, dignidad y redes</a:t>
            </a:r>
          </a:p>
        </p:txBody>
      </p:sp>
      <p:sp>
        <p:nvSpPr>
          <p:cNvPr id="7" name="Freeform 7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302507" y="2230798"/>
            <a:ext cx="8743570" cy="5825403"/>
          </a:xfrm>
          <a:custGeom>
            <a:avLst/>
            <a:gdLst/>
            <a:ahLst/>
            <a:cxnLst/>
            <a:rect l="l" t="t" r="r" b="b"/>
            <a:pathLst>
              <a:path w="8743570" h="5825403">
                <a:moveTo>
                  <a:pt x="0" y="0"/>
                </a:moveTo>
                <a:lnTo>
                  <a:pt x="8743570" y="0"/>
                </a:lnTo>
                <a:lnTo>
                  <a:pt x="8743570" y="5825404"/>
                </a:lnTo>
                <a:lnTo>
                  <a:pt x="0" y="58254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81847" y="1700755"/>
            <a:ext cx="7857867" cy="3209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70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Imp</a:t>
            </a:r>
            <a:r>
              <a:rPr lang="en-US" sz="7000" b="1" u="none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actos sociales del desplazamiento​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91529" y="5748880"/>
            <a:ext cx="10401546" cy="2451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just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Soledad y aislamiento​</a:t>
            </a:r>
          </a:p>
          <a:p>
            <a:pPr marL="572134" lvl="1" indent="-286067" algn="just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Ruptura de vínculos significativos​</a:t>
            </a:r>
          </a:p>
          <a:p>
            <a:pPr marL="572134" lvl="1" indent="-286067" algn="just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Dificultad para redefinir roles sociales​</a:t>
            </a:r>
          </a:p>
          <a:p>
            <a:pPr marL="572134" lvl="1" indent="-286067" algn="just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Vulnerabilidad a la discriminación</a:t>
            </a:r>
          </a:p>
          <a:p>
            <a:pPr marL="0" lvl="0" indent="0" algn="just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24292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3093145"/>
            <a:ext cx="7290150" cy="4100709"/>
          </a:xfrm>
          <a:custGeom>
            <a:avLst/>
            <a:gdLst/>
            <a:ahLst/>
            <a:cxnLst/>
            <a:rect l="l" t="t" r="r" b="b"/>
            <a:pathLst>
              <a:path w="7290150" h="4100709">
                <a:moveTo>
                  <a:pt x="0" y="0"/>
                </a:moveTo>
                <a:lnTo>
                  <a:pt x="7290150" y="0"/>
                </a:lnTo>
                <a:lnTo>
                  <a:pt x="7290150" y="4100710"/>
                </a:lnTo>
                <a:lnTo>
                  <a:pt x="0" y="41007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" b="-10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042162" y="5067300"/>
            <a:ext cx="7015340" cy="294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Evitar enfoques paternalistas​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Promover participación activa y redes horizontales​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Fomentar inclusión intercultural y respeto a la diversidad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9582948" y="2025866"/>
            <a:ext cx="7933767" cy="2066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160"/>
              </a:lnSpc>
              <a:spcBef>
                <a:spcPct val="0"/>
              </a:spcBef>
            </a:pPr>
            <a:r>
              <a:rPr lang="en-US" sz="68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Recomendaciones sociales​</a:t>
            </a:r>
          </a:p>
        </p:txBody>
      </p:sp>
      <p:sp>
        <p:nvSpPr>
          <p:cNvPr id="5" name="Freeform 5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59561" y="616429"/>
            <a:ext cx="13568878" cy="9054142"/>
          </a:xfrm>
          <a:custGeom>
            <a:avLst/>
            <a:gdLst/>
            <a:ahLst/>
            <a:cxnLst/>
            <a:rect l="l" t="t" r="r" b="b"/>
            <a:pathLst>
              <a:path w="13568878" h="9054142">
                <a:moveTo>
                  <a:pt x="0" y="0"/>
                </a:moveTo>
                <a:lnTo>
                  <a:pt x="13568878" y="0"/>
                </a:lnTo>
                <a:lnTo>
                  <a:pt x="13568878" y="9054142"/>
                </a:lnTo>
                <a:lnTo>
                  <a:pt x="0" y="905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975975" y="4655182"/>
            <a:ext cx="12336049" cy="2947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Proporciona estructura, rutina y sentido de pertenencia​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Facilita vínculos emocionales y sociales​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Permite acceso a servicios de apoyo​</a:t>
            </a:r>
          </a:p>
          <a:p>
            <a:pPr marL="572134" lvl="1" indent="-286067" algn="l">
              <a:lnSpc>
                <a:spcPts val="3974"/>
              </a:lnSpc>
              <a:spcBef>
                <a:spcPct val="0"/>
              </a:spcBef>
              <a:buFont typeface="Arial"/>
              <a:buChar char="•"/>
            </a:pPr>
            <a:r>
              <a:rPr lang="en-US" sz="2649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Recomendaciones: entornos seguros, materiales adaptados, respeto mutuo</a:t>
            </a:r>
          </a:p>
          <a:p>
            <a:pPr marL="0" lvl="0" indent="0" algn="l">
              <a:lnSpc>
                <a:spcPts val="3974"/>
              </a:lnSpc>
              <a:spcBef>
                <a:spcPct val="0"/>
              </a:spcBef>
            </a:pPr>
            <a:endParaRPr lang="en-US" sz="2649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359561" y="2164434"/>
            <a:ext cx="13568878" cy="2066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160"/>
              </a:lnSpc>
              <a:spcBef>
                <a:spcPct val="0"/>
              </a:spcBef>
            </a:pPr>
            <a:r>
              <a:rPr lang="en-US" sz="68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Función de la escuela y espacios educativos​</a:t>
            </a:r>
          </a:p>
        </p:txBody>
      </p:sp>
      <p:sp>
        <p:nvSpPr>
          <p:cNvPr id="5" name="Freeform 5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3416" b="-8341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480155" y="6855184"/>
            <a:ext cx="6125363" cy="1898259"/>
            <a:chOff x="0" y="0"/>
            <a:chExt cx="5420212" cy="167973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20212" cy="1679732"/>
            </a:xfrm>
            <a:custGeom>
              <a:avLst/>
              <a:gdLst/>
              <a:ahLst/>
              <a:cxnLst/>
              <a:rect l="l" t="t" r="r" b="b"/>
              <a:pathLst>
                <a:path w="5420212" h="1679732">
                  <a:moveTo>
                    <a:pt x="5295752" y="1679732"/>
                  </a:moveTo>
                  <a:lnTo>
                    <a:pt x="124460" y="1679732"/>
                  </a:lnTo>
                  <a:cubicBezTo>
                    <a:pt x="55880" y="1679732"/>
                    <a:pt x="0" y="1623852"/>
                    <a:pt x="0" y="15552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1555272"/>
                  </a:lnTo>
                  <a:cubicBezTo>
                    <a:pt x="5420212" y="1623852"/>
                    <a:pt x="5364332" y="1679732"/>
                    <a:pt x="5295752" y="167973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864175" y="6855184"/>
            <a:ext cx="6125363" cy="1898259"/>
            <a:chOff x="0" y="0"/>
            <a:chExt cx="5420212" cy="16797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420212" cy="1679732"/>
            </a:xfrm>
            <a:custGeom>
              <a:avLst/>
              <a:gdLst/>
              <a:ahLst/>
              <a:cxnLst/>
              <a:rect l="l" t="t" r="r" b="b"/>
              <a:pathLst>
                <a:path w="5420212" h="1679732">
                  <a:moveTo>
                    <a:pt x="5295752" y="1679732"/>
                  </a:moveTo>
                  <a:lnTo>
                    <a:pt x="124460" y="1679732"/>
                  </a:lnTo>
                  <a:cubicBezTo>
                    <a:pt x="55880" y="1679732"/>
                    <a:pt x="0" y="1623852"/>
                    <a:pt x="0" y="15552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1555272"/>
                  </a:lnTo>
                  <a:cubicBezTo>
                    <a:pt x="5420212" y="1623852"/>
                    <a:pt x="5364332" y="1679732"/>
                    <a:pt x="5295752" y="167973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480155" y="3653228"/>
            <a:ext cx="6125363" cy="1898259"/>
            <a:chOff x="0" y="0"/>
            <a:chExt cx="5420212" cy="167973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420212" cy="1679732"/>
            </a:xfrm>
            <a:custGeom>
              <a:avLst/>
              <a:gdLst/>
              <a:ahLst/>
              <a:cxnLst/>
              <a:rect l="l" t="t" r="r" b="b"/>
              <a:pathLst>
                <a:path w="5420212" h="1679732">
                  <a:moveTo>
                    <a:pt x="5295752" y="1679732"/>
                  </a:moveTo>
                  <a:lnTo>
                    <a:pt x="124460" y="1679732"/>
                  </a:lnTo>
                  <a:cubicBezTo>
                    <a:pt x="55880" y="1679732"/>
                    <a:pt x="0" y="1623852"/>
                    <a:pt x="0" y="15552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1555272"/>
                  </a:lnTo>
                  <a:cubicBezTo>
                    <a:pt x="5420212" y="1623852"/>
                    <a:pt x="5364332" y="1679732"/>
                    <a:pt x="5295752" y="167973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9864175" y="3653228"/>
            <a:ext cx="6125363" cy="1898259"/>
            <a:chOff x="0" y="0"/>
            <a:chExt cx="5420212" cy="167973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420212" cy="1679732"/>
            </a:xfrm>
            <a:custGeom>
              <a:avLst/>
              <a:gdLst/>
              <a:ahLst/>
              <a:cxnLst/>
              <a:rect l="l" t="t" r="r" b="b"/>
              <a:pathLst>
                <a:path w="5420212" h="1679732">
                  <a:moveTo>
                    <a:pt x="5295752" y="1679732"/>
                  </a:moveTo>
                  <a:lnTo>
                    <a:pt x="124460" y="1679732"/>
                  </a:lnTo>
                  <a:cubicBezTo>
                    <a:pt x="55880" y="1679732"/>
                    <a:pt x="0" y="1623852"/>
                    <a:pt x="0" y="15552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95752" y="0"/>
                  </a:lnTo>
                  <a:cubicBezTo>
                    <a:pt x="5364332" y="0"/>
                    <a:pt x="5420212" y="55880"/>
                    <a:pt x="5420212" y="124460"/>
                  </a:cubicBezTo>
                  <a:lnTo>
                    <a:pt x="5420212" y="1555272"/>
                  </a:lnTo>
                  <a:cubicBezTo>
                    <a:pt x="5420212" y="1623852"/>
                    <a:pt x="5364332" y="1679732"/>
                    <a:pt x="5295752" y="167973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1" name="Freeform 11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646036" y="7323138"/>
            <a:ext cx="5793600" cy="9052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56"/>
              </a:lnSpc>
            </a:pPr>
            <a:r>
              <a:rPr lang="en-US" sz="2612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Promueve autonomía y participación activa​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030056" y="7323138"/>
            <a:ext cx="5793600" cy="9052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56"/>
              </a:lnSpc>
            </a:pPr>
            <a:r>
              <a:rPr lang="en-US" sz="2612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Estrategias: asociaciones locales, espacios de encuentro, ayuda mutua​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4121720" y="901894"/>
            <a:ext cx="10044560" cy="1446409"/>
            <a:chOff x="0" y="0"/>
            <a:chExt cx="2645481" cy="38094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645481" cy="380947"/>
            </a:xfrm>
            <a:custGeom>
              <a:avLst/>
              <a:gdLst/>
              <a:ahLst/>
              <a:cxnLst/>
              <a:rect l="l" t="t" r="r" b="b"/>
              <a:pathLst>
                <a:path w="2645481" h="380947">
                  <a:moveTo>
                    <a:pt x="0" y="0"/>
                  </a:moveTo>
                  <a:lnTo>
                    <a:pt x="2645481" y="0"/>
                  </a:lnTo>
                  <a:lnTo>
                    <a:pt x="2645481" y="380947"/>
                  </a:lnTo>
                  <a:lnTo>
                    <a:pt x="0" y="380947"/>
                  </a:lnTo>
                  <a:close/>
                </a:path>
              </a:pathLst>
            </a:custGeom>
            <a:solidFill>
              <a:srgbClr val="0057B7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57150"/>
              <a:ext cx="2645481" cy="438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6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058642" y="1095375"/>
            <a:ext cx="14170716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19"/>
              </a:lnSpc>
            </a:pPr>
            <a:r>
              <a:rPr lang="en-US" sz="7199" b="1">
                <a:solidFill>
                  <a:srgbClr val="FFFFFF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RED COMUNITARIA​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46036" y="4121181"/>
            <a:ext cx="5793600" cy="9052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56"/>
              </a:lnSpc>
            </a:pPr>
            <a:r>
              <a:rPr lang="en-US" sz="2612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Facilita integración y apoyo emocional​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030056" y="4349781"/>
            <a:ext cx="5793600" cy="448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56"/>
              </a:lnSpc>
            </a:pPr>
            <a:r>
              <a:rPr lang="en-US" sz="2612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Reduce aislamiento y vulnerabilidad​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332866" y="3019806"/>
            <a:ext cx="7513841" cy="5013781"/>
          </a:xfrm>
          <a:custGeom>
            <a:avLst/>
            <a:gdLst/>
            <a:ahLst/>
            <a:cxnLst/>
            <a:rect l="l" t="t" r="r" b="b"/>
            <a:pathLst>
              <a:path w="7513841" h="5013781">
                <a:moveTo>
                  <a:pt x="0" y="0"/>
                </a:moveTo>
                <a:lnTo>
                  <a:pt x="7513841" y="0"/>
                </a:lnTo>
                <a:lnTo>
                  <a:pt x="7513841" y="5013781"/>
                </a:lnTo>
                <a:lnTo>
                  <a:pt x="0" y="50137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210316" y="506619"/>
            <a:ext cx="14798167" cy="2295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00"/>
              </a:lnSpc>
              <a:spcBef>
                <a:spcPct val="0"/>
              </a:spcBef>
            </a:pPr>
            <a:r>
              <a:rPr lang="en-US" sz="7500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Recursos prácticos para profesionales​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099361" y="3828609"/>
            <a:ext cx="7044639" cy="4089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Observación y registro de cambios conductuales​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Preguntas abiertas y lenguaje sencillo​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Información clara sobre servicios disponibles​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Apoyo a la autonomía y liderazgo de los refugiados​</a:t>
            </a:r>
          </a:p>
          <a:p>
            <a:pPr marL="523557" lvl="1" indent="-261778" algn="l">
              <a:lnSpc>
                <a:spcPts val="3637"/>
              </a:lnSpc>
              <a:buFont typeface="Arial"/>
              <a:buChar char="•"/>
            </a:pPr>
            <a:r>
              <a:rPr lang="en-US" sz="2424">
                <a:solidFill>
                  <a:srgbClr val="212121"/>
                </a:solidFill>
                <a:latin typeface="Open Sans 1"/>
                <a:ea typeface="Open Sans 1"/>
                <a:cs typeface="Open Sans 1"/>
                <a:sym typeface="Open Sans 1"/>
              </a:rPr>
              <a:t>Uso de herramientas visuales: pictogramas, carteles, tablas de emociones</a:t>
            </a:r>
          </a:p>
          <a:p>
            <a:pPr marL="0" lvl="0" indent="0" algn="l">
              <a:lnSpc>
                <a:spcPts val="3637"/>
              </a:lnSpc>
              <a:spcBef>
                <a:spcPct val="0"/>
              </a:spcBef>
            </a:pPr>
            <a:endParaRPr lang="en-US" sz="2424">
              <a:solidFill>
                <a:srgbClr val="212121"/>
              </a:solidFill>
              <a:latin typeface="Open Sans 1"/>
              <a:ea typeface="Open Sans 1"/>
              <a:cs typeface="Open Sans 1"/>
              <a:sym typeface="Open Sans 1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223873" y="197535"/>
            <a:ext cx="1297211" cy="831165"/>
          </a:xfrm>
          <a:custGeom>
            <a:avLst/>
            <a:gdLst/>
            <a:ahLst/>
            <a:cxnLst/>
            <a:rect l="l" t="t" r="r" b="b"/>
            <a:pathLst>
              <a:path w="1297211" h="831165">
                <a:moveTo>
                  <a:pt x="0" y="0"/>
                </a:moveTo>
                <a:lnTo>
                  <a:pt x="1297212" y="0"/>
                </a:lnTo>
                <a:lnTo>
                  <a:pt x="1297212" y="831165"/>
                </a:lnTo>
                <a:lnTo>
                  <a:pt x="0" y="8311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08518" y="3391210"/>
            <a:ext cx="7270965" cy="1019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39"/>
              </a:lnSpc>
            </a:pPr>
            <a:r>
              <a:rPr lang="en-US" sz="6699" b="1">
                <a:solidFill>
                  <a:srgbClr val="1157AD"/>
                </a:solidFill>
                <a:latin typeface="Open Sans 1 Bold"/>
                <a:ea typeface="Open Sans 1 Bold"/>
                <a:cs typeface="Open Sans 1 Bold"/>
                <a:sym typeface="Open Sans 1 Bold"/>
              </a:rPr>
              <a:t>¡Muchas gracias!</a:t>
            </a:r>
          </a:p>
        </p:txBody>
      </p:sp>
      <p:sp>
        <p:nvSpPr>
          <p:cNvPr id="3" name="Freeform 3"/>
          <p:cNvSpPr/>
          <p:nvPr/>
        </p:nvSpPr>
        <p:spPr>
          <a:xfrm>
            <a:off x="7295644" y="5778121"/>
            <a:ext cx="2754441" cy="1764859"/>
          </a:xfrm>
          <a:custGeom>
            <a:avLst/>
            <a:gdLst/>
            <a:ahLst/>
            <a:cxnLst/>
            <a:rect l="l" t="t" r="r" b="b"/>
            <a:pathLst>
              <a:path w="2754441" h="1764859">
                <a:moveTo>
                  <a:pt x="0" y="0"/>
                </a:moveTo>
                <a:lnTo>
                  <a:pt x="2754441" y="0"/>
                </a:lnTo>
                <a:lnTo>
                  <a:pt x="2754441" y="1764859"/>
                </a:lnTo>
                <a:lnTo>
                  <a:pt x="0" y="17648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978869-c604-4444-92be-d58304702ce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806A64E2C280840A7E475BE005C260B" ma:contentTypeVersion="18" ma:contentTypeDescription="Crear nuevo documento." ma:contentTypeScope="" ma:versionID="72e1c4f11000bcddc3bdcf8762905e11">
  <xsd:schema xmlns:xsd="http://www.w3.org/2001/XMLSchema" xmlns:xs="http://www.w3.org/2001/XMLSchema" xmlns:p="http://schemas.microsoft.com/office/2006/metadata/properties" xmlns:ns3="a7978869-c604-4444-92be-d58304702ce3" xmlns:ns4="3f4dff65-fb56-4284-8d28-0f29feb797e0" targetNamespace="http://schemas.microsoft.com/office/2006/metadata/properties" ma:root="true" ma:fieldsID="8961f4321fd3216b60456571571cd73c" ns3:_="" ns4:_="">
    <xsd:import namespace="a7978869-c604-4444-92be-d58304702ce3"/>
    <xsd:import namespace="3f4dff65-fb56-4284-8d28-0f29feb797e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978869-c604-4444-92be-d58304702c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4dff65-fb56-4284-8d28-0f29feb797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2D7A17-CC38-4493-9FD6-94E4BC74D4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87C41F1-A9C3-430F-B943-8EDDAE3BD055}">
  <ds:schemaRefs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3f4dff65-fb56-4284-8d28-0f29feb797e0"/>
    <ds:schemaRef ds:uri="http://purl.org/dc/terms/"/>
    <ds:schemaRef ds:uri="http://schemas.microsoft.com/office/infopath/2007/PartnerControls"/>
    <ds:schemaRef ds:uri="http://schemas.microsoft.com/office/2006/metadata/properties"/>
    <ds:schemaRef ds:uri="a7978869-c604-4444-92be-d58304702ce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03D8973-203A-46E1-928B-030550459D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978869-c604-4444-92be-d58304702ce3"/>
    <ds:schemaRef ds:uri="3f4dff65-fb56-4284-8d28-0f29feb797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780</Words>
  <Application>Microsoft Office PowerPoint</Application>
  <PresentationFormat>Personalizado</PresentationFormat>
  <Paragraphs>130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Open Sans 1 Bold</vt:lpstr>
      <vt:lpstr>Arial</vt:lpstr>
      <vt:lpstr>Calibri</vt:lpstr>
      <vt:lpstr>Open Sans 2 Italics</vt:lpstr>
      <vt:lpstr>Open Sans 1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4</dc:title>
  <dc:creator>Carlos Lopez Fernandez</dc:creator>
  <cp:lastModifiedBy>Carlos Lopez Fernandez</cp:lastModifiedBy>
  <cp:revision>2</cp:revision>
  <dcterms:created xsi:type="dcterms:W3CDTF">2006-08-16T00:00:00Z</dcterms:created>
  <dcterms:modified xsi:type="dcterms:W3CDTF">2026-06-22T09:57:17Z</dcterms:modified>
  <dc:identifier>DAHBgg1MiEA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0x010100C806A64E2C280840A7E475BE005C260B</vt:lpwstr>
  </property>
  <property fmtid="{D5CDD505-2E9C-101B-9397-08002B2CF9AE}" pid="3" name="MediaServiceImageTags">
    <vt:lpwstr/>
  </property>
</Properties>
</file>