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</p:sldIdLst>
  <p:sldSz cx="18288000" cy="10287000"/>
  <p:notesSz cx="6858000" cy="9144000"/>
  <p:embeddedFontLst>
    <p:embeddedFont>
      <p:font typeface="Open Sans Bold" panose="020B0604020202020204" charset="0"/>
      <p:regular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Open Sans" panose="020B0604020202020204" charset="0"/>
      <p:regular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0" d="100"/>
          <a:sy n="40" d="100"/>
        </p:scale>
        <p:origin x="828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2.fntdata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7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svg"/><Relationship Id="rId5" Type="http://schemas.openxmlformats.org/officeDocument/2006/relationships/image" Target="../media/image11.sv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16.svg"/><Relationship Id="rId4" Type="http://schemas.openxmlformats.org/officeDocument/2006/relationships/image" Target="../media/image15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7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svg"/><Relationship Id="rId5" Type="http://schemas.openxmlformats.org/officeDocument/2006/relationships/image" Target="../media/image17.sv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svg"/><Relationship Id="rId5" Type="http://schemas.openxmlformats.org/officeDocument/2006/relationships/image" Target="../media/image34.svg"/><Relationship Id="rId4" Type="http://schemas.openxmlformats.org/officeDocument/2006/relationships/image" Target="../media/image33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7" Type="http://schemas.openxmlformats.org/officeDocument/2006/relationships/image" Target="../media/image41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39.svg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svg"/><Relationship Id="rId7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svg"/><Relationship Id="rId5" Type="http://schemas.openxmlformats.org/officeDocument/2006/relationships/image" Target="../media/image45.svg"/><Relationship Id="rId4" Type="http://schemas.openxmlformats.org/officeDocument/2006/relationships/image" Target="../media/image44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16.svg"/><Relationship Id="rId4" Type="http://schemas.openxmlformats.org/officeDocument/2006/relationships/image" Target="../media/image15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46821" y="1472298"/>
            <a:ext cx="2752725" cy="1762125"/>
            <a:chOff x="0" y="0"/>
            <a:chExt cx="3670300" cy="23495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4081634" y="3856492"/>
            <a:ext cx="10327024" cy="38314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045"/>
              </a:lnSpc>
              <a:spcBef>
                <a:spcPct val="0"/>
              </a:spcBef>
            </a:pPr>
            <a:r>
              <a:rPr lang="en-US" sz="91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CASE STUDIES AND PRACTICAL CASES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-2806827"/>
            <a:ext cx="18288000" cy="15897225"/>
            <a:chOff x="0" y="0"/>
            <a:chExt cx="24384000" cy="211963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21196300"/>
            </a:xfrm>
            <a:custGeom>
              <a:avLst/>
              <a:gdLst/>
              <a:ahLst/>
              <a:cxnLst/>
              <a:rect l="l" t="t" r="r" b="b"/>
              <a:pathLst>
                <a:path w="24384000" h="21196300">
                  <a:moveTo>
                    <a:pt x="0" y="0"/>
                  </a:moveTo>
                  <a:lnTo>
                    <a:pt x="24384000" y="0"/>
                  </a:lnTo>
                  <a:lnTo>
                    <a:pt x="24384000" y="21196300"/>
                  </a:lnTo>
                  <a:lnTo>
                    <a:pt x="0" y="21196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14134729" y="1578312"/>
            <a:ext cx="2752725" cy="1762125"/>
            <a:chOff x="0" y="0"/>
            <a:chExt cx="3670300" cy="23495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4235894" y="1358751"/>
            <a:ext cx="2752725" cy="1762125"/>
            <a:chOff x="0" y="0"/>
            <a:chExt cx="3670300" cy="23495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3141288" y="6675949"/>
            <a:ext cx="12245321" cy="20365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124"/>
              </a:lnSpc>
              <a:spcBef>
                <a:spcPct val="0"/>
              </a:spcBef>
            </a:pPr>
            <a:r>
              <a:rPr lang="en-US" sz="2799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To enhance the professional competencies required for effective, ethical, and respectful intervention in international protection contexts, while promoting the autonomy, social inclusion, and psychosocial well-being of those receiving care.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114800" y="2095500"/>
            <a:ext cx="10664428" cy="1642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439"/>
              </a:lnSpc>
              <a:spcBef>
                <a:spcPct val="0"/>
              </a:spcBef>
            </a:pPr>
            <a:r>
              <a:rPr lang="en-US" sz="9600" b="1" u="none" strike="noStrike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General objective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32510" y="3823335"/>
            <a:ext cx="11786568" cy="4486847"/>
          </a:xfrm>
          <a:custGeom>
            <a:avLst/>
            <a:gdLst/>
            <a:ahLst/>
            <a:cxnLst/>
            <a:rect l="l" t="t" r="r" b="b"/>
            <a:pathLst>
              <a:path w="11786568" h="4486847">
                <a:moveTo>
                  <a:pt x="0" y="0"/>
                </a:moveTo>
                <a:lnTo>
                  <a:pt x="11786568" y="0"/>
                </a:lnTo>
                <a:lnTo>
                  <a:pt x="11786568" y="4486847"/>
                </a:lnTo>
                <a:lnTo>
                  <a:pt x="0" y="44868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2859912" y="3823335"/>
            <a:ext cx="4129326" cy="4486847"/>
          </a:xfrm>
          <a:custGeom>
            <a:avLst/>
            <a:gdLst/>
            <a:ahLst/>
            <a:cxnLst/>
            <a:rect l="l" t="t" r="r" b="b"/>
            <a:pathLst>
              <a:path w="4129326" h="4486847">
                <a:moveTo>
                  <a:pt x="0" y="0"/>
                </a:moveTo>
                <a:lnTo>
                  <a:pt x="4129326" y="0"/>
                </a:lnTo>
                <a:lnTo>
                  <a:pt x="4129326" y="4486847"/>
                </a:lnTo>
                <a:lnTo>
                  <a:pt x="0" y="448684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4425706" y="1724320"/>
            <a:ext cx="7354193" cy="13589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1199"/>
              </a:lnSpc>
              <a:spcBef>
                <a:spcPct val="0"/>
              </a:spcBef>
            </a:pPr>
            <a:r>
              <a:rPr lang="en-US" sz="79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KEY ELEMENTS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512899" y="5282616"/>
            <a:ext cx="3153748" cy="20498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124"/>
              </a:lnSpc>
              <a:spcBef>
                <a:spcPct val="0"/>
              </a:spcBef>
            </a:pPr>
            <a:r>
              <a:rPr lang="en-US" sz="3199" u="none" strike="noStrike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PSYCHOSOCIAL EVALUATION OF THE CIRCUMSTANCE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5425850" y="5284740"/>
            <a:ext cx="3166710" cy="15354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124"/>
              </a:lnSpc>
              <a:spcBef>
                <a:spcPct val="0"/>
              </a:spcBef>
            </a:pPr>
            <a:r>
              <a:rPr lang="en-US" sz="3199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IDENTIFICATION OF PERTINENT FACTS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9220200" y="5284740"/>
            <a:ext cx="3137525" cy="15773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124"/>
              </a:lnSpc>
              <a:spcBef>
                <a:spcPct val="0"/>
              </a:spcBef>
            </a:pPr>
            <a:r>
              <a:rPr lang="en-US" sz="3199" u="none" strike="noStrike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IMPACT OF MIGRATION LOSS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3153974" y="5284740"/>
            <a:ext cx="3701705" cy="15773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124"/>
              </a:lnSpc>
              <a:spcBef>
                <a:spcPct val="0"/>
              </a:spcBef>
            </a:pPr>
            <a:r>
              <a:rPr lang="en-US" sz="3199" u="none" strike="noStrike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RISK FACTORS AND VULNERABILITY IDENTIFICATION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540973" y="4232375"/>
            <a:ext cx="1282803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5040"/>
              </a:lnSpc>
              <a:spcBef>
                <a:spcPct val="0"/>
              </a:spcBef>
            </a:pPr>
            <a:r>
              <a:rPr lang="en-US" sz="3600" b="1" u="none" strike="noStrike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01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425850" y="4232376"/>
            <a:ext cx="1203550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5040"/>
              </a:lnSpc>
              <a:spcBef>
                <a:spcPct val="0"/>
              </a:spcBef>
            </a:pPr>
            <a:r>
              <a:rPr lang="en-US" sz="3600" b="1" u="none" strike="noStrike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02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240253" y="4156528"/>
            <a:ext cx="976751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5040"/>
              </a:lnSpc>
              <a:spcBef>
                <a:spcPct val="0"/>
              </a:spcBef>
            </a:pPr>
            <a:r>
              <a:rPr lang="en-US" sz="3600" b="1" u="none" strike="noStrike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03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3153974" y="4139369"/>
            <a:ext cx="920020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5040"/>
              </a:lnSpc>
              <a:spcBef>
                <a:spcPct val="0"/>
              </a:spcBef>
            </a:pPr>
            <a:r>
              <a:rPr lang="en-US" sz="3600" b="1" u="none" strike="noStrike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04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111950" y="0"/>
            <a:ext cx="8172450" cy="10287000"/>
            <a:chOff x="0" y="0"/>
            <a:chExt cx="108966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0896600" cy="13716000"/>
            </a:xfrm>
            <a:custGeom>
              <a:avLst/>
              <a:gdLst/>
              <a:ahLst/>
              <a:cxnLst/>
              <a:rect l="l" t="t" r="r" b="b"/>
              <a:pathLst>
                <a:path w="10896600" h="13716000">
                  <a:moveTo>
                    <a:pt x="0" y="0"/>
                  </a:moveTo>
                  <a:lnTo>
                    <a:pt x="10896600" y="0"/>
                  </a:lnTo>
                  <a:lnTo>
                    <a:pt x="108966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2915" r="-12959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516026" y="2937958"/>
            <a:ext cx="8928144" cy="22297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813"/>
              </a:lnSpc>
              <a:spcBef>
                <a:spcPct val="0"/>
              </a:spcBef>
            </a:pPr>
            <a:r>
              <a:rPr lang="en-US" sz="7350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METHODOLOGICAL FRAMEWORK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930757" y="3507734"/>
            <a:ext cx="1366266" cy="1366266"/>
          </a:xfrm>
          <a:custGeom>
            <a:avLst/>
            <a:gdLst/>
            <a:ahLst/>
            <a:cxnLst/>
            <a:rect l="l" t="t" r="r" b="b"/>
            <a:pathLst>
              <a:path w="1366266" h="1366266">
                <a:moveTo>
                  <a:pt x="0" y="0"/>
                </a:moveTo>
                <a:lnTo>
                  <a:pt x="1366266" y="0"/>
                </a:lnTo>
                <a:lnTo>
                  <a:pt x="1366266" y="1366266"/>
                </a:lnTo>
                <a:lnTo>
                  <a:pt x="0" y="13662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915724" y="3507734"/>
            <a:ext cx="1366266" cy="1366266"/>
          </a:xfrm>
          <a:custGeom>
            <a:avLst/>
            <a:gdLst/>
            <a:ahLst/>
            <a:cxnLst/>
            <a:rect l="l" t="t" r="r" b="b"/>
            <a:pathLst>
              <a:path w="1366266" h="1366266">
                <a:moveTo>
                  <a:pt x="0" y="0"/>
                </a:moveTo>
                <a:lnTo>
                  <a:pt x="1366266" y="0"/>
                </a:lnTo>
                <a:lnTo>
                  <a:pt x="1366266" y="1366266"/>
                </a:lnTo>
                <a:lnTo>
                  <a:pt x="0" y="136626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345555" y="3507734"/>
            <a:ext cx="1366266" cy="1366266"/>
          </a:xfrm>
          <a:custGeom>
            <a:avLst/>
            <a:gdLst/>
            <a:ahLst/>
            <a:cxnLst/>
            <a:rect l="l" t="t" r="r" b="b"/>
            <a:pathLst>
              <a:path w="1366266" h="1366266">
                <a:moveTo>
                  <a:pt x="0" y="0"/>
                </a:moveTo>
                <a:lnTo>
                  <a:pt x="1366266" y="0"/>
                </a:lnTo>
                <a:lnTo>
                  <a:pt x="1366266" y="1366266"/>
                </a:lnTo>
                <a:lnTo>
                  <a:pt x="0" y="13662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543706" y="5523728"/>
            <a:ext cx="5886450" cy="2869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573"/>
              </a:lnSpc>
              <a:spcBef>
                <a:spcPct val="0"/>
              </a:spcBef>
            </a:pPr>
            <a:r>
              <a:rPr lang="en-US" sz="4200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PREPARATION AND CONTEXTUALIZATION Analysis of the environment and circumstances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140988" y="5501670"/>
            <a:ext cx="4915738" cy="4012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573"/>
              </a:lnSpc>
              <a:spcBef>
                <a:spcPct val="0"/>
              </a:spcBef>
            </a:pPr>
            <a:r>
              <a:rPr lang="en-US" sz="4200" b="1" u="none" strike="noStrike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INTERCULTURAL AND EMOTIONAL DIAGNOSIS AND ANALYSIS: Identification of variables and issues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2583697" y="5523728"/>
            <a:ext cx="4987471" cy="11545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573"/>
              </a:lnSpc>
              <a:spcBef>
                <a:spcPct val="0"/>
              </a:spcBef>
            </a:pPr>
            <a:r>
              <a:rPr lang="en-US" sz="4200" b="1" u="none" strike="noStrike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ESTABLISHING PRIORITIES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381356" y="3558788"/>
            <a:ext cx="464790" cy="1094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959"/>
              </a:lnSpc>
              <a:spcBef>
                <a:spcPct val="0"/>
              </a:spcBef>
            </a:pPr>
            <a:r>
              <a:rPr lang="en-US" sz="6399" b="1" u="none" strike="noStrike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9370938" y="3558788"/>
            <a:ext cx="464790" cy="1094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959"/>
              </a:lnSpc>
              <a:spcBef>
                <a:spcPct val="0"/>
              </a:spcBef>
            </a:pPr>
            <a:r>
              <a:rPr lang="en-US" sz="6399" b="1" u="none" strike="noStrike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2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4800779" y="3558788"/>
            <a:ext cx="464790" cy="1094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959"/>
              </a:lnSpc>
              <a:spcBef>
                <a:spcPct val="0"/>
              </a:spcBef>
            </a:pPr>
            <a:r>
              <a:rPr lang="en-US" sz="6399" b="1" u="none" strike="noStrike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3</a:t>
            </a: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96200" y="495300"/>
            <a:ext cx="2749534" cy="176189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994260" y="3571237"/>
            <a:ext cx="1239260" cy="1239260"/>
          </a:xfrm>
          <a:custGeom>
            <a:avLst/>
            <a:gdLst/>
            <a:ahLst/>
            <a:cxnLst/>
            <a:rect l="l" t="t" r="r" b="b"/>
            <a:pathLst>
              <a:path w="1239260" h="1239260">
                <a:moveTo>
                  <a:pt x="0" y="0"/>
                </a:moveTo>
                <a:lnTo>
                  <a:pt x="1239260" y="0"/>
                </a:lnTo>
                <a:lnTo>
                  <a:pt x="1239260" y="1239259"/>
                </a:lnTo>
                <a:lnTo>
                  <a:pt x="0" y="12392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524370" y="3571237"/>
            <a:ext cx="1239260" cy="1239260"/>
          </a:xfrm>
          <a:custGeom>
            <a:avLst/>
            <a:gdLst/>
            <a:ahLst/>
            <a:cxnLst/>
            <a:rect l="l" t="t" r="r" b="b"/>
            <a:pathLst>
              <a:path w="1239260" h="1239260">
                <a:moveTo>
                  <a:pt x="0" y="0"/>
                </a:moveTo>
                <a:lnTo>
                  <a:pt x="1239260" y="0"/>
                </a:lnTo>
                <a:lnTo>
                  <a:pt x="1239260" y="1239259"/>
                </a:lnTo>
                <a:lnTo>
                  <a:pt x="0" y="12392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067920" y="3571237"/>
            <a:ext cx="1239260" cy="1239260"/>
          </a:xfrm>
          <a:custGeom>
            <a:avLst/>
            <a:gdLst/>
            <a:ahLst/>
            <a:cxnLst/>
            <a:rect l="l" t="t" r="r" b="b"/>
            <a:pathLst>
              <a:path w="1239260" h="1239260">
                <a:moveTo>
                  <a:pt x="0" y="0"/>
                </a:moveTo>
                <a:lnTo>
                  <a:pt x="1239260" y="0"/>
                </a:lnTo>
                <a:lnTo>
                  <a:pt x="1239260" y="1239259"/>
                </a:lnTo>
                <a:lnTo>
                  <a:pt x="0" y="12392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7520397" y="689172"/>
            <a:ext cx="2752725" cy="1762125"/>
            <a:chOff x="0" y="0"/>
            <a:chExt cx="3670300" cy="23495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994260" y="3571237"/>
            <a:ext cx="1239260" cy="1239260"/>
            <a:chOff x="0" y="0"/>
            <a:chExt cx="1239266" cy="123926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239269" cy="1239269"/>
            </a:xfrm>
            <a:custGeom>
              <a:avLst/>
              <a:gdLst/>
              <a:ahLst/>
              <a:cxnLst/>
              <a:rect l="l" t="t" r="r" b="b"/>
              <a:pathLst>
                <a:path w="1239269" h="1239269">
                  <a:moveTo>
                    <a:pt x="0" y="1239269"/>
                  </a:moveTo>
                  <a:lnTo>
                    <a:pt x="1239269" y="1239269"/>
                  </a:lnTo>
                  <a:lnTo>
                    <a:pt x="123926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8524370" y="3571237"/>
            <a:ext cx="1239260" cy="1239260"/>
            <a:chOff x="0" y="0"/>
            <a:chExt cx="1239266" cy="123926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39269" cy="1239269"/>
            </a:xfrm>
            <a:custGeom>
              <a:avLst/>
              <a:gdLst/>
              <a:ahLst/>
              <a:cxnLst/>
              <a:rect l="l" t="t" r="r" b="b"/>
              <a:pathLst>
                <a:path w="1239269" h="1239269">
                  <a:moveTo>
                    <a:pt x="0" y="1239269"/>
                  </a:moveTo>
                  <a:lnTo>
                    <a:pt x="1239269" y="1239269"/>
                  </a:lnTo>
                  <a:lnTo>
                    <a:pt x="123926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grpSp>
        <p:nvGrpSpPr>
          <p:cNvPr id="11" name="Group 11"/>
          <p:cNvGrpSpPr/>
          <p:nvPr/>
        </p:nvGrpSpPr>
        <p:grpSpPr>
          <a:xfrm>
            <a:off x="14067920" y="3571237"/>
            <a:ext cx="1239260" cy="1239260"/>
            <a:chOff x="0" y="0"/>
            <a:chExt cx="1239266" cy="1239266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239270" cy="1239269"/>
            </a:xfrm>
            <a:custGeom>
              <a:avLst/>
              <a:gdLst/>
              <a:ahLst/>
              <a:cxnLst/>
              <a:rect l="l" t="t" r="r" b="b"/>
              <a:pathLst>
                <a:path w="1239270" h="1239269">
                  <a:moveTo>
                    <a:pt x="0" y="1239269"/>
                  </a:moveTo>
                  <a:lnTo>
                    <a:pt x="1239270" y="1239269"/>
                  </a:lnTo>
                  <a:lnTo>
                    <a:pt x="123927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sp>
        <p:nvSpPr>
          <p:cNvPr id="13" name="TextBox 13"/>
          <p:cNvSpPr txBox="1"/>
          <p:nvPr/>
        </p:nvSpPr>
        <p:spPr>
          <a:xfrm>
            <a:off x="1296695" y="5523728"/>
            <a:ext cx="4699492" cy="1726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573"/>
              </a:lnSpc>
              <a:spcBef>
                <a:spcPct val="0"/>
              </a:spcBef>
            </a:pPr>
            <a:r>
              <a:rPr lang="en-US" sz="4200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INFORMATION COLLECTION AND ANALYSIS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416956" y="5523728"/>
            <a:ext cx="3522897" cy="1726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573"/>
              </a:lnSpc>
              <a:spcBef>
                <a:spcPct val="0"/>
              </a:spcBef>
            </a:pPr>
            <a:r>
              <a:rPr lang="en-US" sz="4200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SELECTING SUITABLE STRATEGIES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836976" y="5523728"/>
            <a:ext cx="4236808" cy="1726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573"/>
              </a:lnSpc>
              <a:spcBef>
                <a:spcPct val="0"/>
              </a:spcBef>
            </a:pPr>
            <a:r>
              <a:rPr lang="en-US" sz="4200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ROLE OF A PROFESSIONAL FACILITATOR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385971" y="3558788"/>
            <a:ext cx="464790" cy="1094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959"/>
              </a:lnSpc>
              <a:spcBef>
                <a:spcPct val="0"/>
              </a:spcBef>
            </a:pPr>
            <a:r>
              <a:rPr lang="en-US" sz="6399" b="1" u="none" strike="noStrike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4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8916082" y="3558788"/>
            <a:ext cx="464790" cy="1094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959"/>
              </a:lnSpc>
              <a:spcBef>
                <a:spcPct val="0"/>
              </a:spcBef>
            </a:pPr>
            <a:r>
              <a:rPr lang="en-US" sz="6399" b="1" u="none" strike="noStrike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5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4459632" y="3558788"/>
            <a:ext cx="464790" cy="1094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959"/>
              </a:lnSpc>
              <a:spcBef>
                <a:spcPct val="0"/>
              </a:spcBef>
            </a:pPr>
            <a:r>
              <a:rPr lang="en-US" sz="6399" b="1" u="none" strike="noStrike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6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935233" y="3558788"/>
            <a:ext cx="1366266" cy="1366266"/>
          </a:xfrm>
          <a:custGeom>
            <a:avLst/>
            <a:gdLst/>
            <a:ahLst/>
            <a:cxnLst/>
            <a:rect l="l" t="t" r="r" b="b"/>
            <a:pathLst>
              <a:path w="1366266" h="1366266">
                <a:moveTo>
                  <a:pt x="0" y="0"/>
                </a:moveTo>
                <a:lnTo>
                  <a:pt x="1366266" y="0"/>
                </a:lnTo>
                <a:lnTo>
                  <a:pt x="1366266" y="1366266"/>
                </a:lnTo>
                <a:lnTo>
                  <a:pt x="0" y="13662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443524" y="3507734"/>
            <a:ext cx="1366266" cy="1366266"/>
          </a:xfrm>
          <a:custGeom>
            <a:avLst/>
            <a:gdLst/>
            <a:ahLst/>
            <a:cxnLst/>
            <a:rect l="l" t="t" r="r" b="b"/>
            <a:pathLst>
              <a:path w="1366266" h="1366266">
                <a:moveTo>
                  <a:pt x="0" y="0"/>
                </a:moveTo>
                <a:lnTo>
                  <a:pt x="1366266" y="0"/>
                </a:lnTo>
                <a:lnTo>
                  <a:pt x="1366266" y="1366266"/>
                </a:lnTo>
                <a:lnTo>
                  <a:pt x="0" y="136626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008894" y="3507734"/>
            <a:ext cx="1366266" cy="1366266"/>
          </a:xfrm>
          <a:custGeom>
            <a:avLst/>
            <a:gdLst/>
            <a:ahLst/>
            <a:cxnLst/>
            <a:rect l="l" t="t" r="r" b="b"/>
            <a:pathLst>
              <a:path w="1366266" h="1366266">
                <a:moveTo>
                  <a:pt x="0" y="0"/>
                </a:moveTo>
                <a:lnTo>
                  <a:pt x="1366266" y="0"/>
                </a:lnTo>
                <a:lnTo>
                  <a:pt x="1366266" y="1366266"/>
                </a:lnTo>
                <a:lnTo>
                  <a:pt x="0" y="136626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517113" y="5523728"/>
            <a:ext cx="4249731" cy="22975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573"/>
              </a:lnSpc>
              <a:spcBef>
                <a:spcPct val="0"/>
              </a:spcBef>
            </a:pPr>
            <a:r>
              <a:rPr lang="en-US" sz="4200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DESIGN AND PLANNING OF THE INTERVENTION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291940" y="5523728"/>
            <a:ext cx="3777929" cy="1726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573"/>
              </a:lnSpc>
              <a:spcBef>
                <a:spcPct val="0"/>
              </a:spcBef>
            </a:pPr>
            <a:r>
              <a:rPr lang="en-US" sz="4200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ANALYSIS AND MONITORING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2541110" y="5523728"/>
            <a:ext cx="4378576" cy="11545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573"/>
              </a:lnSpc>
              <a:spcBef>
                <a:spcPct val="0"/>
              </a:spcBef>
            </a:pPr>
            <a:r>
              <a:rPr lang="en-US" sz="4200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EVALUATION OF OUTCOMES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385971" y="3558788"/>
            <a:ext cx="464790" cy="1094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959"/>
              </a:lnSpc>
              <a:spcBef>
                <a:spcPct val="0"/>
              </a:spcBef>
            </a:pPr>
            <a:r>
              <a:rPr lang="en-US" sz="6399" b="1" u="none" strike="noStrike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7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916082" y="3558788"/>
            <a:ext cx="464790" cy="1094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959"/>
              </a:lnSpc>
              <a:spcBef>
                <a:spcPct val="0"/>
              </a:spcBef>
            </a:pPr>
            <a:r>
              <a:rPr lang="en-US" sz="6399" b="1" u="none" strike="noStrike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8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4459632" y="3558788"/>
            <a:ext cx="464790" cy="1094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959"/>
              </a:lnSpc>
              <a:spcBef>
                <a:spcPct val="0"/>
              </a:spcBef>
            </a:pPr>
            <a:r>
              <a:rPr lang="en-US" sz="6399" b="1" u="none" strike="noStrike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9</a:t>
            </a: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69233" y="540025"/>
            <a:ext cx="2749534" cy="176189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-53340"/>
            <a:ext cx="18288000" cy="10391775"/>
            <a:chOff x="0" y="0"/>
            <a:chExt cx="24384000" cy="138557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855700"/>
            </a:xfrm>
            <a:custGeom>
              <a:avLst/>
              <a:gdLst/>
              <a:ahLst/>
              <a:cxnLst/>
              <a:rect l="l" t="t" r="r" b="b"/>
              <a:pathLst>
                <a:path w="24384000" h="13855700">
                  <a:moveTo>
                    <a:pt x="0" y="0"/>
                  </a:moveTo>
                  <a:lnTo>
                    <a:pt x="24384000" y="0"/>
                  </a:lnTo>
                  <a:lnTo>
                    <a:pt x="24384000" y="13855700"/>
                  </a:lnTo>
                  <a:lnTo>
                    <a:pt x="0" y="138557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260166" y="656434"/>
            <a:ext cx="7194690" cy="20990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252"/>
              </a:lnSpc>
              <a:spcBef>
                <a:spcPct val="0"/>
              </a:spcBef>
            </a:pPr>
            <a:r>
              <a:rPr lang="en-US" sz="6900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KEYS FOR PROFESSIONALS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853079" y="1617821"/>
            <a:ext cx="2701230" cy="13589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1199"/>
              </a:lnSpc>
              <a:spcBef>
                <a:spcPct val="0"/>
              </a:spcBef>
            </a:pPr>
            <a:r>
              <a:rPr lang="en-US" sz="79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KEYS 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459419" y="1857975"/>
            <a:ext cx="8052635" cy="16770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19"/>
              </a:lnSpc>
              <a:spcBef>
                <a:spcPct val="0"/>
              </a:spcBef>
            </a:pPr>
            <a:r>
              <a:rPr lang="en-US" sz="27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OBJECTIVE METHODOLOGY</a:t>
            </a:r>
          </a:p>
          <a:p>
            <a:pPr marL="0" lvl="0" indent="0" algn="l">
              <a:lnSpc>
                <a:spcPts val="3150"/>
              </a:lnSpc>
              <a:spcBef>
                <a:spcPct val="0"/>
              </a:spcBef>
            </a:pPr>
            <a:r>
              <a:rPr lang="en-US" sz="2100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INTERVIEW FOUNDED ON VERIFIABLE FACTS, OBJECTIVE INFORMATION, AND DIRECT OBSERVATION, AVOIDING BIASES, PERSONAL OPINIONS, OR UNWARRANTED INTERPRETATIONS.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459419" y="4313082"/>
            <a:ext cx="8134721" cy="16770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19"/>
              </a:lnSpc>
              <a:spcBef>
                <a:spcPct val="0"/>
              </a:spcBef>
            </a:pPr>
            <a:r>
              <a:rPr lang="en-US" sz="27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DEMAND ANALYSIS</a:t>
            </a:r>
          </a:p>
          <a:p>
            <a:pPr marL="0" lvl="0" indent="0" algn="l">
              <a:lnSpc>
                <a:spcPts val="3150"/>
              </a:lnSpc>
              <a:spcBef>
                <a:spcPct val="0"/>
              </a:spcBef>
            </a:pPr>
            <a:r>
              <a:rPr lang="en-US" sz="2100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ASCERTAIN THE INDIVIDUAL'S NEEDS, REQUESTS, OR EXPECTATIONS, DISTINGUISHING BETWEEN THEIR EXPLICIT EXPRESSIONS AND THEIR ACTUAL REQUIREMENTS.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459419" y="6768189"/>
            <a:ext cx="7066512" cy="8616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19"/>
              </a:lnSpc>
              <a:spcBef>
                <a:spcPct val="0"/>
              </a:spcBef>
            </a:pPr>
            <a:r>
              <a:rPr lang="en-US" sz="27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PRIORITIZATION OF INITIATIVES</a:t>
            </a:r>
          </a:p>
          <a:p>
            <a:pPr marL="0" lvl="0" indent="0" algn="l">
              <a:lnSpc>
                <a:spcPts val="2940"/>
              </a:lnSpc>
              <a:spcBef>
                <a:spcPct val="0"/>
              </a:spcBef>
            </a:pPr>
            <a:r>
              <a:rPr lang="en-US" sz="2100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ATTENTION TO URGENT AND RISK REQUIREMENTS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1853079" y="5151601"/>
            <a:ext cx="2752725" cy="1762125"/>
            <a:chOff x="0" y="0"/>
            <a:chExt cx="3670300" cy="23495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53079" y="5143500"/>
            <a:ext cx="2752725" cy="1762125"/>
            <a:chOff x="0" y="0"/>
            <a:chExt cx="3670300" cy="23495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1853079" y="1617821"/>
            <a:ext cx="2701230" cy="13589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1199"/>
              </a:lnSpc>
              <a:spcBef>
                <a:spcPct val="0"/>
              </a:spcBef>
            </a:pPr>
            <a:r>
              <a:rPr lang="en-US" sz="79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KEYS 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459419" y="1857975"/>
            <a:ext cx="7166524" cy="8616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19"/>
              </a:lnSpc>
              <a:spcBef>
                <a:spcPct val="0"/>
              </a:spcBef>
            </a:pPr>
            <a:r>
              <a:rPr lang="en-US" sz="27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REALISM</a:t>
            </a:r>
          </a:p>
          <a:p>
            <a:pPr marL="0" lvl="0" indent="0" algn="l">
              <a:lnSpc>
                <a:spcPts val="2940"/>
              </a:lnSpc>
              <a:spcBef>
                <a:spcPct val="0"/>
              </a:spcBef>
            </a:pPr>
            <a:r>
              <a:rPr lang="en-US" sz="2100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ADAPTING THE INTERVENTION TO THE PARTICULAR CASE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459419" y="4313082"/>
            <a:ext cx="6580222" cy="12331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19"/>
              </a:lnSpc>
              <a:spcBef>
                <a:spcPct val="0"/>
              </a:spcBef>
            </a:pPr>
            <a:r>
              <a:rPr lang="en-US" sz="27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CLEAR OBJECTIVES</a:t>
            </a:r>
          </a:p>
          <a:p>
            <a:pPr marL="0" lvl="0" indent="0" algn="l">
              <a:lnSpc>
                <a:spcPts val="2940"/>
              </a:lnSpc>
              <a:spcBef>
                <a:spcPct val="0"/>
              </a:spcBef>
            </a:pPr>
            <a:r>
              <a:rPr lang="en-US" sz="2100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ESTABLISH CLEAR, REALISTIC, AND MEASURABLE OBJECTIVES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459419" y="6796764"/>
            <a:ext cx="7338812" cy="16877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00"/>
              </a:lnSpc>
              <a:spcBef>
                <a:spcPct val="0"/>
              </a:spcBef>
            </a:pPr>
            <a:r>
              <a:rPr lang="en-US" sz="27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ACTIVE ROLE AND PERSON-CENTERED METHODOLOGY</a:t>
            </a:r>
          </a:p>
          <a:p>
            <a:pPr marL="0" lvl="0" indent="0" algn="l">
              <a:lnSpc>
                <a:spcPts val="3150"/>
              </a:lnSpc>
              <a:spcBef>
                <a:spcPct val="0"/>
              </a:spcBef>
            </a:pPr>
            <a:r>
              <a:rPr lang="en-US" sz="2100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COLLABORATIVE DECISION-MAKING BETWEEN THE PROFESSIONAL AND THE INDIVIDUAL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466552" y="3523174"/>
            <a:ext cx="3354886" cy="3354886"/>
            <a:chOff x="0" y="0"/>
            <a:chExt cx="4473181" cy="447318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73194" cy="4473067"/>
            </a:xfrm>
            <a:custGeom>
              <a:avLst/>
              <a:gdLst/>
              <a:ahLst/>
              <a:cxnLst/>
              <a:rect l="l" t="t" r="r" b="b"/>
              <a:pathLst>
                <a:path w="4473194" h="4473067">
                  <a:moveTo>
                    <a:pt x="2236597" y="0"/>
                  </a:moveTo>
                  <a:cubicBezTo>
                    <a:pt x="1002030" y="0"/>
                    <a:pt x="1143" y="1000252"/>
                    <a:pt x="0" y="2234438"/>
                  </a:cubicBezTo>
                  <a:lnTo>
                    <a:pt x="0" y="2237867"/>
                  </a:lnTo>
                  <a:cubicBezTo>
                    <a:pt x="762" y="3472434"/>
                    <a:pt x="1001776" y="4473067"/>
                    <a:pt x="2236597" y="4473067"/>
                  </a:cubicBezTo>
                  <a:cubicBezTo>
                    <a:pt x="3468878" y="4473067"/>
                    <a:pt x="4468368" y="3476498"/>
                    <a:pt x="4473194" y="2245360"/>
                  </a:cubicBezTo>
                  <a:lnTo>
                    <a:pt x="4473194" y="2227453"/>
                  </a:lnTo>
                  <a:cubicBezTo>
                    <a:pt x="4468368" y="996569"/>
                    <a:pt x="3468878" y="0"/>
                    <a:pt x="2236597" y="0"/>
                  </a:cubicBezTo>
                  <a:close/>
                </a:path>
              </a:pathLst>
            </a:custGeom>
            <a:blipFill>
              <a:blip r:embed="rId2"/>
              <a:stretch>
                <a:fillRect l="-8111" r="-25488" b="-2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1869015" y="3466052"/>
            <a:ext cx="3354886" cy="3354886"/>
            <a:chOff x="0" y="0"/>
            <a:chExt cx="4473181" cy="4473181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473194" cy="4473194"/>
            </a:xfrm>
            <a:custGeom>
              <a:avLst/>
              <a:gdLst/>
              <a:ahLst/>
              <a:cxnLst/>
              <a:rect l="l" t="t" r="r" b="b"/>
              <a:pathLst>
                <a:path w="4473194" h="4473194">
                  <a:moveTo>
                    <a:pt x="2236597" y="0"/>
                  </a:moveTo>
                  <a:cubicBezTo>
                    <a:pt x="1001395" y="0"/>
                    <a:pt x="0" y="1001395"/>
                    <a:pt x="0" y="2236597"/>
                  </a:cubicBezTo>
                  <a:cubicBezTo>
                    <a:pt x="0" y="3469767"/>
                    <a:pt x="998093" y="4469892"/>
                    <a:pt x="2230501" y="4473194"/>
                  </a:cubicBezTo>
                  <a:lnTo>
                    <a:pt x="2242820" y="4473194"/>
                  </a:lnTo>
                  <a:cubicBezTo>
                    <a:pt x="3472180" y="4469892"/>
                    <a:pt x="4468368" y="3474720"/>
                    <a:pt x="4473194" y="2245741"/>
                  </a:cubicBezTo>
                  <a:lnTo>
                    <a:pt x="4473194" y="2227580"/>
                  </a:lnTo>
                  <a:cubicBezTo>
                    <a:pt x="4468241" y="996442"/>
                    <a:pt x="3468751" y="0"/>
                    <a:pt x="2236597" y="0"/>
                  </a:cubicBez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>
            <a:off x="13064080" y="3466052"/>
            <a:ext cx="3354886" cy="3354886"/>
            <a:chOff x="0" y="0"/>
            <a:chExt cx="4473181" cy="447318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473194" cy="4473194"/>
            </a:xfrm>
            <a:custGeom>
              <a:avLst/>
              <a:gdLst/>
              <a:ahLst/>
              <a:cxnLst/>
              <a:rect l="l" t="t" r="r" b="b"/>
              <a:pathLst>
                <a:path w="4473194" h="4473194">
                  <a:moveTo>
                    <a:pt x="2235073" y="0"/>
                  </a:moveTo>
                  <a:cubicBezTo>
                    <a:pt x="1000506" y="889"/>
                    <a:pt x="0" y="1001903"/>
                    <a:pt x="0" y="2236597"/>
                  </a:cubicBezTo>
                  <a:cubicBezTo>
                    <a:pt x="0" y="3471799"/>
                    <a:pt x="1001395" y="4473194"/>
                    <a:pt x="2236597" y="4473194"/>
                  </a:cubicBezTo>
                  <a:cubicBezTo>
                    <a:pt x="3468751" y="4473194"/>
                    <a:pt x="4468368" y="3476752"/>
                    <a:pt x="4473194" y="2245614"/>
                  </a:cubicBezTo>
                  <a:lnTo>
                    <a:pt x="4473194" y="2227326"/>
                  </a:lnTo>
                  <a:cubicBezTo>
                    <a:pt x="4468241" y="996950"/>
                    <a:pt x="3469640" y="889"/>
                    <a:pt x="2238121" y="0"/>
                  </a:cubicBezTo>
                  <a:close/>
                </a:path>
              </a:pathLst>
            </a:custGeom>
            <a:blipFill>
              <a:blip r:embed="rId4"/>
              <a:stretch>
                <a:fillRect l="-27845" r="-27754"/>
              </a:stretch>
            </a:blipFill>
          </p:spPr>
        </p:sp>
      </p:grpSp>
      <p:sp>
        <p:nvSpPr>
          <p:cNvPr id="8" name="TextBox 8"/>
          <p:cNvSpPr txBox="1"/>
          <p:nvPr/>
        </p:nvSpPr>
        <p:spPr>
          <a:xfrm>
            <a:off x="2797226" y="1006573"/>
            <a:ext cx="12947199" cy="2409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599"/>
              </a:lnSpc>
              <a:spcBef>
                <a:spcPct val="0"/>
              </a:spcBef>
            </a:pPr>
            <a:r>
              <a:rPr lang="en-US" sz="79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ETHICAL PRINCIPLES OF INTERVENTION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771879" y="7102583"/>
            <a:ext cx="3619862" cy="19770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19"/>
              </a:lnSpc>
              <a:spcBef>
                <a:spcPct val="0"/>
              </a:spcBef>
            </a:pPr>
            <a:r>
              <a:rPr lang="en-US" sz="27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RESPECT</a:t>
            </a:r>
          </a:p>
          <a:p>
            <a:pPr marL="0" lvl="0" indent="0" algn="ctr">
              <a:lnSpc>
                <a:spcPts val="2925"/>
              </a:lnSpc>
              <a:spcBef>
                <a:spcPct val="0"/>
              </a:spcBef>
            </a:pPr>
            <a:r>
              <a:rPr lang="en-US" sz="2100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VALUE INDIVIDUALS, ACKNOWLEDGE THEIR CONTRIBUTIONS, AND AVOID VALUE JUDGMENTS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121462" y="7102583"/>
            <a:ext cx="4125668" cy="19770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19"/>
              </a:lnSpc>
              <a:spcBef>
                <a:spcPct val="0"/>
              </a:spcBef>
            </a:pPr>
            <a:r>
              <a:rPr lang="en-US" sz="27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COMMITMENT</a:t>
            </a:r>
          </a:p>
          <a:p>
            <a:pPr marL="0" lvl="0" indent="0" algn="ctr">
              <a:lnSpc>
                <a:spcPts val="2925"/>
              </a:lnSpc>
              <a:spcBef>
                <a:spcPct val="0"/>
              </a:spcBef>
            </a:pPr>
            <a:r>
              <a:rPr lang="en-US" sz="2100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RESPONSIBILITY UNDERTAKEN BY A PROFESSIONAL IN FOSTERING THE WELL-BEING OF THE INDIVIDUAL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2592793" y="7102583"/>
            <a:ext cx="4383357" cy="23485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19"/>
              </a:lnSpc>
              <a:spcBef>
                <a:spcPct val="0"/>
              </a:spcBef>
            </a:pPr>
            <a:r>
              <a:rPr lang="en-US" sz="27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TOLERANCE</a:t>
            </a:r>
          </a:p>
          <a:p>
            <a:pPr marL="0" lvl="0" indent="0" algn="ctr">
              <a:lnSpc>
                <a:spcPts val="2925"/>
              </a:lnSpc>
              <a:spcBef>
                <a:spcPct val="0"/>
              </a:spcBef>
            </a:pPr>
            <a:r>
              <a:rPr lang="en-US" sz="2100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COMPREHENSION AND ADAPTABILITY IN CHALLENGING CIRCUMSTANCES, TAKING INTO ACCOUNT THE PERSPECTIVES AND CONSTRAINTS OF OTHERS.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63777" y="3467100"/>
            <a:ext cx="3354886" cy="3354886"/>
            <a:chOff x="0" y="0"/>
            <a:chExt cx="4473181" cy="447318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73194" cy="4473194"/>
            </a:xfrm>
            <a:custGeom>
              <a:avLst/>
              <a:gdLst/>
              <a:ahLst/>
              <a:cxnLst/>
              <a:rect l="l" t="t" r="r" b="b"/>
              <a:pathLst>
                <a:path w="4473194" h="4473194">
                  <a:moveTo>
                    <a:pt x="2236597" y="0"/>
                  </a:moveTo>
                  <a:cubicBezTo>
                    <a:pt x="1001395" y="0"/>
                    <a:pt x="0" y="1001395"/>
                    <a:pt x="0" y="2236597"/>
                  </a:cubicBezTo>
                  <a:cubicBezTo>
                    <a:pt x="0" y="3469767"/>
                    <a:pt x="998093" y="4469892"/>
                    <a:pt x="2230501" y="4473194"/>
                  </a:cubicBezTo>
                  <a:lnTo>
                    <a:pt x="2242820" y="4473194"/>
                  </a:lnTo>
                  <a:cubicBezTo>
                    <a:pt x="3472180" y="4469892"/>
                    <a:pt x="4468368" y="3474593"/>
                    <a:pt x="4473194" y="2245614"/>
                  </a:cubicBezTo>
                  <a:lnTo>
                    <a:pt x="4473194" y="2245487"/>
                  </a:lnTo>
                  <a:lnTo>
                    <a:pt x="4473194" y="2227580"/>
                  </a:lnTo>
                  <a:cubicBezTo>
                    <a:pt x="4468241" y="996442"/>
                    <a:pt x="3468751" y="0"/>
                    <a:pt x="2236597" y="0"/>
                  </a:cubicBez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7053977" y="3603868"/>
            <a:ext cx="3354886" cy="3354886"/>
            <a:chOff x="0" y="0"/>
            <a:chExt cx="4473181" cy="4473181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473194" cy="4473194"/>
            </a:xfrm>
            <a:custGeom>
              <a:avLst/>
              <a:gdLst/>
              <a:ahLst/>
              <a:cxnLst/>
              <a:rect l="l" t="t" r="r" b="b"/>
              <a:pathLst>
                <a:path w="4473194" h="4473194">
                  <a:moveTo>
                    <a:pt x="2236597" y="0"/>
                  </a:moveTo>
                  <a:cubicBezTo>
                    <a:pt x="1001395" y="0"/>
                    <a:pt x="0" y="1001395"/>
                    <a:pt x="0" y="2236597"/>
                  </a:cubicBezTo>
                  <a:cubicBezTo>
                    <a:pt x="0" y="3469767"/>
                    <a:pt x="998093" y="4469892"/>
                    <a:pt x="2230501" y="4473194"/>
                  </a:cubicBezTo>
                  <a:lnTo>
                    <a:pt x="2242820" y="4473194"/>
                  </a:lnTo>
                  <a:cubicBezTo>
                    <a:pt x="3472180" y="4469892"/>
                    <a:pt x="4468241" y="3474720"/>
                    <a:pt x="4473194" y="2245868"/>
                  </a:cubicBezTo>
                  <a:lnTo>
                    <a:pt x="4473194" y="2227453"/>
                  </a:lnTo>
                  <a:cubicBezTo>
                    <a:pt x="4468241" y="996442"/>
                    <a:pt x="3468751" y="0"/>
                    <a:pt x="2236597" y="0"/>
                  </a:cubicBez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>
            <a:off x="12844177" y="3467100"/>
            <a:ext cx="3354886" cy="3354886"/>
            <a:chOff x="0" y="0"/>
            <a:chExt cx="4473181" cy="447318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473194" cy="4473194"/>
            </a:xfrm>
            <a:custGeom>
              <a:avLst/>
              <a:gdLst/>
              <a:ahLst/>
              <a:cxnLst/>
              <a:rect l="l" t="t" r="r" b="b"/>
              <a:pathLst>
                <a:path w="4473194" h="4473194">
                  <a:moveTo>
                    <a:pt x="2236597" y="0"/>
                  </a:moveTo>
                  <a:cubicBezTo>
                    <a:pt x="1001395" y="0"/>
                    <a:pt x="0" y="1001395"/>
                    <a:pt x="0" y="2236597"/>
                  </a:cubicBezTo>
                  <a:cubicBezTo>
                    <a:pt x="0" y="3471799"/>
                    <a:pt x="1001395" y="4473194"/>
                    <a:pt x="2236597" y="4473194"/>
                  </a:cubicBezTo>
                  <a:cubicBezTo>
                    <a:pt x="3468751" y="4473194"/>
                    <a:pt x="4468368" y="3476752"/>
                    <a:pt x="4473194" y="2245614"/>
                  </a:cubicBezTo>
                  <a:lnTo>
                    <a:pt x="4473194" y="2227326"/>
                  </a:lnTo>
                  <a:cubicBezTo>
                    <a:pt x="4468241" y="996442"/>
                    <a:pt x="3468751" y="0"/>
                    <a:pt x="2236597" y="0"/>
                  </a:cubicBezTo>
                  <a:close/>
                </a:path>
              </a:pathLst>
            </a:custGeom>
            <a:blipFill>
              <a:blip r:embed="rId4"/>
              <a:stretch>
                <a:fillRect l="-46618" r="-46581"/>
              </a:stretch>
            </a:blipFill>
          </p:spPr>
        </p:sp>
      </p:grpSp>
      <p:sp>
        <p:nvSpPr>
          <p:cNvPr id="8" name="TextBox 8"/>
          <p:cNvSpPr txBox="1"/>
          <p:nvPr/>
        </p:nvSpPr>
        <p:spPr>
          <a:xfrm>
            <a:off x="2797226" y="1006573"/>
            <a:ext cx="12947199" cy="2409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599"/>
              </a:lnSpc>
              <a:spcBef>
                <a:spcPct val="0"/>
              </a:spcBef>
            </a:pPr>
            <a:r>
              <a:rPr lang="en-US" sz="79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ETHICAL PRINCIPLES OF INTERVENTION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526086" y="7032317"/>
            <a:ext cx="3311872" cy="4813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19"/>
              </a:lnSpc>
              <a:spcBef>
                <a:spcPct val="0"/>
              </a:spcBef>
            </a:pPr>
            <a:r>
              <a:rPr lang="en-US" sz="27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PROFESSIONALISM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110724" y="7022398"/>
            <a:ext cx="2841724" cy="5444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697"/>
              </a:lnSpc>
              <a:spcBef>
                <a:spcPct val="0"/>
              </a:spcBef>
            </a:pPr>
            <a:r>
              <a:rPr lang="en-US" sz="27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RESPONSIBILITY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917116" y="7599902"/>
            <a:ext cx="70666" cy="5118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73"/>
              </a:lnSpc>
            </a:pPr>
            <a:r>
              <a:rPr lang="en-US" sz="210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3266877" y="6930179"/>
            <a:ext cx="2477548" cy="912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00"/>
              </a:lnSpc>
              <a:spcBef>
                <a:spcPct val="0"/>
              </a:spcBef>
            </a:pPr>
            <a:r>
              <a:rPr lang="en-US" sz="27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SENSE OF COMMUNITY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04893" y="7762713"/>
            <a:ext cx="3796922" cy="14725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925"/>
              </a:lnSpc>
              <a:spcBef>
                <a:spcPct val="0"/>
              </a:spcBef>
            </a:pPr>
            <a:r>
              <a:rPr lang="en-US" sz="2100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EXECUTE THE WORK WITH INTEGRITY, EXCELLENCE, AND SUITABLE METHODS WITHIN THE DESIGNATED TIMEFRAME.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422936" y="7742777"/>
            <a:ext cx="4222509" cy="18440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925"/>
              </a:lnSpc>
              <a:spcBef>
                <a:spcPct val="0"/>
              </a:spcBef>
            </a:pPr>
            <a:r>
              <a:rPr lang="en-US" sz="2100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CONSCIOUS DEDICATION TO ATTAINING OUTCOMES THROUGH THE ACCOMPLISHMENT OF ESTABLISHED OBJECTIVES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329284" y="8114252"/>
            <a:ext cx="4472092" cy="11010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925"/>
              </a:lnSpc>
              <a:spcBef>
                <a:spcPct val="0"/>
              </a:spcBef>
            </a:pPr>
            <a:r>
              <a:rPr lang="en-US" sz="2100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IDENTIFY YOUR ROLE IN THE INTERVENTION AND STRIVE TO ACHIEVE ITS OBJECTIVES.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411695" y="3468076"/>
            <a:ext cx="3354886" cy="3354886"/>
            <a:chOff x="0" y="0"/>
            <a:chExt cx="4473181" cy="447318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73194" cy="4473194"/>
            </a:xfrm>
            <a:custGeom>
              <a:avLst/>
              <a:gdLst/>
              <a:ahLst/>
              <a:cxnLst/>
              <a:rect l="l" t="t" r="r" b="b"/>
              <a:pathLst>
                <a:path w="4473194" h="4473194">
                  <a:moveTo>
                    <a:pt x="2236597" y="0"/>
                  </a:moveTo>
                  <a:cubicBezTo>
                    <a:pt x="1001395" y="0"/>
                    <a:pt x="0" y="1001395"/>
                    <a:pt x="0" y="2236597"/>
                  </a:cubicBezTo>
                  <a:cubicBezTo>
                    <a:pt x="0" y="3469767"/>
                    <a:pt x="998093" y="4469892"/>
                    <a:pt x="2230501" y="4473194"/>
                  </a:cubicBezTo>
                  <a:lnTo>
                    <a:pt x="2242820" y="4473194"/>
                  </a:lnTo>
                  <a:cubicBezTo>
                    <a:pt x="3472307" y="4469892"/>
                    <a:pt x="4468495" y="3474593"/>
                    <a:pt x="4473194" y="2245487"/>
                  </a:cubicBezTo>
                  <a:lnTo>
                    <a:pt x="4473194" y="2227707"/>
                  </a:lnTo>
                  <a:cubicBezTo>
                    <a:pt x="4468368" y="996569"/>
                    <a:pt x="3468878" y="0"/>
                    <a:pt x="2236597" y="0"/>
                  </a:cubicBez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10052971" y="3467100"/>
            <a:ext cx="3354886" cy="3354886"/>
            <a:chOff x="0" y="0"/>
            <a:chExt cx="4473181" cy="4473181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473194" cy="4473194"/>
            </a:xfrm>
            <a:custGeom>
              <a:avLst/>
              <a:gdLst/>
              <a:ahLst/>
              <a:cxnLst/>
              <a:rect l="l" t="t" r="r" b="b"/>
              <a:pathLst>
                <a:path w="4473194" h="4473194">
                  <a:moveTo>
                    <a:pt x="2236597" y="0"/>
                  </a:moveTo>
                  <a:cubicBezTo>
                    <a:pt x="1001395" y="0"/>
                    <a:pt x="0" y="1001395"/>
                    <a:pt x="0" y="2236597"/>
                  </a:cubicBezTo>
                  <a:cubicBezTo>
                    <a:pt x="0" y="3471799"/>
                    <a:pt x="1001395" y="4473194"/>
                    <a:pt x="2236597" y="4473194"/>
                  </a:cubicBezTo>
                  <a:cubicBezTo>
                    <a:pt x="3468751" y="4473194"/>
                    <a:pt x="4468368" y="3476752"/>
                    <a:pt x="4473194" y="2245614"/>
                  </a:cubicBezTo>
                  <a:lnTo>
                    <a:pt x="4473194" y="2227326"/>
                  </a:lnTo>
                  <a:cubicBezTo>
                    <a:pt x="4468241" y="996442"/>
                    <a:pt x="3468751" y="0"/>
                    <a:pt x="2236597" y="0"/>
                  </a:cubicBezTo>
                  <a:close/>
                </a:path>
              </a:pathLst>
            </a:custGeom>
            <a:blipFill>
              <a:blip r:embed="rId3"/>
              <a:stretch>
                <a:fillRect l="-16666" r="-1673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>
            <a:off x="14351079" y="3467100"/>
            <a:ext cx="3354886" cy="3354886"/>
            <a:chOff x="0" y="0"/>
            <a:chExt cx="4473181" cy="447318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473194" cy="4473194"/>
            </a:xfrm>
            <a:custGeom>
              <a:avLst/>
              <a:gdLst/>
              <a:ahLst/>
              <a:cxnLst/>
              <a:rect l="l" t="t" r="r" b="b"/>
              <a:pathLst>
                <a:path w="4473194" h="4473194">
                  <a:moveTo>
                    <a:pt x="2236597" y="0"/>
                  </a:moveTo>
                  <a:cubicBezTo>
                    <a:pt x="1001395" y="0"/>
                    <a:pt x="0" y="1001395"/>
                    <a:pt x="0" y="2236597"/>
                  </a:cubicBezTo>
                  <a:cubicBezTo>
                    <a:pt x="0" y="3471799"/>
                    <a:pt x="1001395" y="4473194"/>
                    <a:pt x="2236597" y="4473194"/>
                  </a:cubicBezTo>
                  <a:cubicBezTo>
                    <a:pt x="3468751" y="4473194"/>
                    <a:pt x="4468368" y="3476752"/>
                    <a:pt x="4473194" y="2245614"/>
                  </a:cubicBezTo>
                  <a:lnTo>
                    <a:pt x="4473194" y="2227326"/>
                  </a:lnTo>
                  <a:cubicBezTo>
                    <a:pt x="4468241" y="996442"/>
                    <a:pt x="3468751" y="0"/>
                    <a:pt x="2236597" y="0"/>
                  </a:cubicBezTo>
                  <a:close/>
                </a:path>
              </a:pathLst>
            </a:custGeom>
            <a:blipFill>
              <a:blip r:embed="rId4"/>
              <a:stretch>
                <a:fillRect l="-3490" r="-3508"/>
              </a:stretch>
            </a:blipFill>
          </p:spPr>
        </p:sp>
      </p:grpSp>
      <p:grpSp>
        <p:nvGrpSpPr>
          <p:cNvPr id="8" name="Group 8"/>
          <p:cNvGrpSpPr/>
          <p:nvPr/>
        </p:nvGrpSpPr>
        <p:grpSpPr>
          <a:xfrm>
            <a:off x="894445" y="3467100"/>
            <a:ext cx="3354886" cy="3354886"/>
            <a:chOff x="0" y="0"/>
            <a:chExt cx="4473181" cy="447318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473194" cy="4473194"/>
            </a:xfrm>
            <a:custGeom>
              <a:avLst/>
              <a:gdLst/>
              <a:ahLst/>
              <a:cxnLst/>
              <a:rect l="l" t="t" r="r" b="b"/>
              <a:pathLst>
                <a:path w="4473194" h="4473194">
                  <a:moveTo>
                    <a:pt x="2236597" y="0"/>
                  </a:moveTo>
                  <a:cubicBezTo>
                    <a:pt x="1001395" y="0"/>
                    <a:pt x="0" y="1001395"/>
                    <a:pt x="0" y="2236597"/>
                  </a:cubicBezTo>
                  <a:cubicBezTo>
                    <a:pt x="0" y="3471799"/>
                    <a:pt x="1001395" y="4473194"/>
                    <a:pt x="2236597" y="4473194"/>
                  </a:cubicBezTo>
                  <a:cubicBezTo>
                    <a:pt x="3468878" y="4473194"/>
                    <a:pt x="4468368" y="3476625"/>
                    <a:pt x="4473194" y="2245487"/>
                  </a:cubicBezTo>
                  <a:lnTo>
                    <a:pt x="4473194" y="2227580"/>
                  </a:lnTo>
                  <a:cubicBezTo>
                    <a:pt x="4468241" y="996442"/>
                    <a:pt x="3468751" y="0"/>
                    <a:pt x="2236597" y="0"/>
                  </a:cubicBezTo>
                  <a:close/>
                </a:path>
              </a:pathLst>
            </a:custGeom>
            <a:blipFill>
              <a:blip r:embed="rId5"/>
              <a:stretch>
                <a:fillRect l="-29999" r="-29999"/>
              </a:stretch>
            </a:blipFill>
          </p:spPr>
        </p:sp>
      </p:grpSp>
      <p:sp>
        <p:nvSpPr>
          <p:cNvPr id="10" name="TextBox 10"/>
          <p:cNvSpPr txBox="1"/>
          <p:nvPr/>
        </p:nvSpPr>
        <p:spPr>
          <a:xfrm>
            <a:off x="2747627" y="695325"/>
            <a:ext cx="12947199" cy="2409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599"/>
              </a:lnSpc>
              <a:spcBef>
                <a:spcPct val="0"/>
              </a:spcBef>
            </a:pPr>
            <a:r>
              <a:rPr lang="en-US" sz="79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ETHICAL PRINCIPLES OF INTERVENTION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61204" y="6933476"/>
            <a:ext cx="4365298" cy="27200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19"/>
              </a:lnSpc>
              <a:spcBef>
                <a:spcPct val="0"/>
              </a:spcBef>
            </a:pPr>
            <a:r>
              <a:rPr lang="en-US" sz="27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TRUST</a:t>
            </a:r>
          </a:p>
          <a:p>
            <a:pPr marL="0" lvl="0" indent="0" algn="ctr">
              <a:lnSpc>
                <a:spcPts val="2925"/>
              </a:lnSpc>
              <a:spcBef>
                <a:spcPct val="0"/>
              </a:spcBef>
            </a:pPr>
            <a:r>
              <a:rPr lang="en-US" sz="2100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SELF-AWARENESS AND SELF-ASSURANCE THAT FACILITATE THE EXECUTION OF ACTIVITIES WITH A SIGNIFICANT DEGREE OF CONSISTENCY IN THE ACTIONS UNDERTAKEN.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440918" y="7062064"/>
            <a:ext cx="1296442" cy="5444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622"/>
              </a:lnSpc>
              <a:spcBef>
                <a:spcPct val="0"/>
              </a:spcBef>
            </a:pPr>
            <a:r>
              <a:rPr lang="en-US" sz="27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EQUITY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149656" y="7640345"/>
            <a:ext cx="70666" cy="5022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78"/>
              </a:lnSpc>
            </a:pPr>
            <a:r>
              <a:rPr lang="en-US" sz="210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9427902" y="7007498"/>
            <a:ext cx="4279887" cy="2645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891"/>
              </a:lnSpc>
            </a:pPr>
            <a:r>
              <a:rPr lang="en-US" sz="27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SOLIDARITY</a:t>
            </a:r>
          </a:p>
          <a:p>
            <a:pPr marL="0" lvl="0" indent="0" algn="ctr">
              <a:lnSpc>
                <a:spcPts val="2919"/>
              </a:lnSpc>
            </a:pPr>
            <a:r>
              <a:rPr lang="en-US" sz="2100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SHARING PERSONAL CAUSES AND ALIGNING WITH THOSE OF OTHERS THROUGH ENGAGEMENT IN SOCIALLY AND ENVIRONMENTALLY RESPONSIBLE ACTIVITIES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4861315" y="6881089"/>
            <a:ext cx="1667024" cy="5444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622"/>
              </a:lnSpc>
              <a:spcBef>
                <a:spcPct val="0"/>
              </a:spcBef>
            </a:pPr>
            <a:r>
              <a:rPr lang="en-US" sz="27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HONESTY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6758399" y="7443816"/>
            <a:ext cx="70666" cy="5022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78"/>
              </a:lnSpc>
            </a:pPr>
            <a:r>
              <a:rPr lang="en-US" sz="210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4840119" y="7773695"/>
            <a:ext cx="4177159" cy="22705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042"/>
              </a:lnSpc>
              <a:spcBef>
                <a:spcPct val="0"/>
              </a:spcBef>
            </a:pPr>
            <a:r>
              <a:rPr lang="en-US" sz="2183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EQUITABLE ENFORCEMENT OF</a:t>
            </a:r>
          </a:p>
          <a:p>
            <a:pPr marL="0" lvl="0" indent="0" algn="ctr">
              <a:lnSpc>
                <a:spcPts val="3042"/>
              </a:lnSpc>
              <a:spcBef>
                <a:spcPct val="0"/>
              </a:spcBef>
            </a:pPr>
            <a:r>
              <a:rPr lang="en-US" sz="2183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 RIGHTS RESOURCES </a:t>
            </a:r>
          </a:p>
          <a:p>
            <a:pPr marL="0" lvl="0" indent="0" algn="ctr">
              <a:lnSpc>
                <a:spcPts val="3042"/>
              </a:lnSpc>
              <a:spcBef>
                <a:spcPct val="0"/>
              </a:spcBef>
            </a:pPr>
            <a:r>
              <a:rPr lang="en-US" sz="2183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AND OPPORTUNITIES </a:t>
            </a:r>
          </a:p>
          <a:p>
            <a:pPr marL="0" lvl="0" indent="0" algn="ctr">
              <a:lnSpc>
                <a:spcPts val="3042"/>
              </a:lnSpc>
              <a:spcBef>
                <a:spcPct val="0"/>
              </a:spcBef>
            </a:pPr>
            <a:r>
              <a:rPr lang="en-US" sz="2183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ACKNOWLEDGING THE UNIQUE </a:t>
            </a:r>
          </a:p>
          <a:p>
            <a:pPr marL="0" lvl="0" indent="0" algn="ctr">
              <a:lnSpc>
                <a:spcPts val="3042"/>
              </a:lnSpc>
              <a:spcBef>
                <a:spcPct val="0"/>
              </a:spcBef>
            </a:pPr>
            <a:r>
              <a:rPr lang="en-US" sz="2183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NEEDS AND CIRCUMSTANCES</a:t>
            </a:r>
          </a:p>
          <a:p>
            <a:pPr marL="0" lvl="0" indent="0" algn="ctr">
              <a:lnSpc>
                <a:spcPts val="3042"/>
              </a:lnSpc>
              <a:spcBef>
                <a:spcPct val="0"/>
              </a:spcBef>
            </a:pPr>
            <a:r>
              <a:rPr lang="en-US" sz="2183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 OF INDIVIDUALS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4840119" y="8145170"/>
            <a:ext cx="4298213" cy="3581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925"/>
              </a:lnSpc>
              <a:spcBef>
                <a:spcPct val="0"/>
              </a:spcBef>
            </a:pPr>
            <a:endParaRPr/>
          </a:p>
        </p:txBody>
      </p:sp>
      <p:sp>
        <p:nvSpPr>
          <p:cNvPr id="19" name="TextBox 19"/>
          <p:cNvSpPr txBox="1"/>
          <p:nvPr/>
        </p:nvSpPr>
        <p:spPr>
          <a:xfrm>
            <a:off x="13936389" y="7577977"/>
            <a:ext cx="4351611" cy="17929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877"/>
              </a:lnSpc>
            </a:pPr>
            <a:r>
              <a:rPr lang="en-US" sz="210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IT IMPLIES ENGAGING WITH </a:t>
            </a:r>
            <a:r>
              <a:rPr lang="en-US" sz="2100" u="none" strike="noStrike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SINCERITY, RECTITUDE, AND INTEGRITY INVOLVE CONSISTENCY AMONG ONE'S THOUGHTS, WORDS, AND ACTIONS.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9144000" cy="10287000"/>
            <a:chOff x="0" y="0"/>
            <a:chExt cx="12192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192000" cy="13716000"/>
            </a:xfrm>
            <a:custGeom>
              <a:avLst/>
              <a:gdLst/>
              <a:ahLst/>
              <a:cxnLst/>
              <a:rect l="l" t="t" r="r" b="b"/>
              <a:pathLst>
                <a:path w="12192000" h="13716000">
                  <a:moveTo>
                    <a:pt x="0" y="0"/>
                  </a:moveTo>
                  <a:lnTo>
                    <a:pt x="12192000" y="0"/>
                  </a:lnTo>
                  <a:lnTo>
                    <a:pt x="12192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28809" r="-28795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9795091" y="2556577"/>
            <a:ext cx="8084858" cy="3619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599"/>
              </a:lnSpc>
              <a:spcBef>
                <a:spcPct val="0"/>
              </a:spcBef>
            </a:pPr>
            <a:r>
              <a:rPr lang="en-US" sz="79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PRACTICAL INTERVENTION RESOURCES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633823" y="3779072"/>
            <a:ext cx="3515049" cy="4486856"/>
          </a:xfrm>
          <a:custGeom>
            <a:avLst/>
            <a:gdLst/>
            <a:ahLst/>
            <a:cxnLst/>
            <a:rect l="l" t="t" r="r" b="b"/>
            <a:pathLst>
              <a:path w="3515049" h="4486856">
                <a:moveTo>
                  <a:pt x="0" y="0"/>
                </a:moveTo>
                <a:lnTo>
                  <a:pt x="3515049" y="0"/>
                </a:lnTo>
                <a:lnTo>
                  <a:pt x="3515049" y="4486856"/>
                </a:lnTo>
                <a:lnTo>
                  <a:pt x="0" y="44868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468922" y="3779072"/>
            <a:ext cx="3515049" cy="4486856"/>
          </a:xfrm>
          <a:custGeom>
            <a:avLst/>
            <a:gdLst/>
            <a:ahLst/>
            <a:cxnLst/>
            <a:rect l="l" t="t" r="r" b="b"/>
            <a:pathLst>
              <a:path w="3515049" h="4486856">
                <a:moveTo>
                  <a:pt x="0" y="0"/>
                </a:moveTo>
                <a:lnTo>
                  <a:pt x="3515048" y="0"/>
                </a:lnTo>
                <a:lnTo>
                  <a:pt x="3515048" y="4486856"/>
                </a:lnTo>
                <a:lnTo>
                  <a:pt x="0" y="44868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9304030" y="3779072"/>
            <a:ext cx="3515049" cy="4486856"/>
          </a:xfrm>
          <a:custGeom>
            <a:avLst/>
            <a:gdLst/>
            <a:ahLst/>
            <a:cxnLst/>
            <a:rect l="l" t="t" r="r" b="b"/>
            <a:pathLst>
              <a:path w="3515049" h="4486856">
                <a:moveTo>
                  <a:pt x="0" y="0"/>
                </a:moveTo>
                <a:lnTo>
                  <a:pt x="3515048" y="0"/>
                </a:lnTo>
                <a:lnTo>
                  <a:pt x="3515048" y="4486856"/>
                </a:lnTo>
                <a:lnTo>
                  <a:pt x="0" y="44868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139128" y="3779072"/>
            <a:ext cx="3515049" cy="4486856"/>
          </a:xfrm>
          <a:custGeom>
            <a:avLst/>
            <a:gdLst/>
            <a:ahLst/>
            <a:cxnLst/>
            <a:rect l="l" t="t" r="r" b="b"/>
            <a:pathLst>
              <a:path w="3515049" h="4486856">
                <a:moveTo>
                  <a:pt x="0" y="0"/>
                </a:moveTo>
                <a:lnTo>
                  <a:pt x="3515049" y="0"/>
                </a:lnTo>
                <a:lnTo>
                  <a:pt x="3515049" y="4486856"/>
                </a:lnTo>
                <a:lnTo>
                  <a:pt x="0" y="44868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998507" y="4084653"/>
            <a:ext cx="2717940" cy="2462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19"/>
              </a:lnSpc>
              <a:spcBef>
                <a:spcPct val="0"/>
              </a:spcBef>
            </a:pPr>
            <a:r>
              <a:rPr lang="en-US" sz="27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ACT</a:t>
            </a:r>
            <a:r>
              <a:rPr lang="en-US" sz="27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IVE AND EMPATHETIC LISTENING TO THE INDIVIDUAL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777257" y="4132278"/>
            <a:ext cx="2945748" cy="7643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086"/>
              </a:lnSpc>
              <a:spcBef>
                <a:spcPct val="0"/>
              </a:spcBef>
            </a:pPr>
            <a:r>
              <a:rPr lang="en-US" sz="2400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REESTABLISHMENT OF STRENGTHS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9573488" y="4113228"/>
            <a:ext cx="2980272" cy="1826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00"/>
              </a:lnSpc>
              <a:spcBef>
                <a:spcPct val="0"/>
              </a:spcBef>
            </a:pPr>
            <a:r>
              <a:rPr lang="en-US" sz="27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REESTABLISHING CONNECTIONS WITH PAST EXPERIENCES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3567839" y="4113228"/>
            <a:ext cx="2801607" cy="912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00"/>
              </a:lnSpc>
              <a:spcBef>
                <a:spcPct val="0"/>
              </a:spcBef>
            </a:pPr>
            <a:r>
              <a:rPr lang="en-US" sz="27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SKILLS ENHANCEMENT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182866" y="1002401"/>
            <a:ext cx="10120474" cy="15640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224"/>
              </a:lnSpc>
              <a:spcBef>
                <a:spcPct val="0"/>
              </a:spcBef>
            </a:pPr>
            <a:r>
              <a:rPr lang="en-US" sz="51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PRACTICAL INTERVENTION RESOURCES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34653" y="3779072"/>
            <a:ext cx="4530509" cy="4486856"/>
          </a:xfrm>
          <a:custGeom>
            <a:avLst/>
            <a:gdLst/>
            <a:ahLst/>
            <a:cxnLst/>
            <a:rect l="l" t="t" r="r" b="b"/>
            <a:pathLst>
              <a:path w="4530509" h="4486856">
                <a:moveTo>
                  <a:pt x="0" y="0"/>
                </a:moveTo>
                <a:lnTo>
                  <a:pt x="4530509" y="0"/>
                </a:lnTo>
                <a:lnTo>
                  <a:pt x="4530509" y="4486856"/>
                </a:lnTo>
                <a:lnTo>
                  <a:pt x="0" y="44868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824005" y="3779072"/>
            <a:ext cx="4386853" cy="4486856"/>
          </a:xfrm>
          <a:custGeom>
            <a:avLst/>
            <a:gdLst/>
            <a:ahLst/>
            <a:cxnLst/>
            <a:rect l="l" t="t" r="r" b="b"/>
            <a:pathLst>
              <a:path w="4386853" h="4486856">
                <a:moveTo>
                  <a:pt x="0" y="0"/>
                </a:moveTo>
                <a:lnTo>
                  <a:pt x="4386853" y="0"/>
                </a:lnTo>
                <a:lnTo>
                  <a:pt x="4386853" y="4486856"/>
                </a:lnTo>
                <a:lnTo>
                  <a:pt x="0" y="448685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165816" y="3779072"/>
            <a:ext cx="4327312" cy="4486856"/>
          </a:xfrm>
          <a:custGeom>
            <a:avLst/>
            <a:gdLst/>
            <a:ahLst/>
            <a:cxnLst/>
            <a:rect l="l" t="t" r="r" b="b"/>
            <a:pathLst>
              <a:path w="4327312" h="4486856">
                <a:moveTo>
                  <a:pt x="0" y="0"/>
                </a:moveTo>
                <a:lnTo>
                  <a:pt x="4327312" y="0"/>
                </a:lnTo>
                <a:lnTo>
                  <a:pt x="4327312" y="4486856"/>
                </a:lnTo>
                <a:lnTo>
                  <a:pt x="0" y="448685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811569" y="4228167"/>
            <a:ext cx="3562474" cy="1971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3900"/>
              </a:lnSpc>
              <a:spcBef>
                <a:spcPct val="0"/>
              </a:spcBef>
            </a:pPr>
            <a:r>
              <a:rPr lang="en-US" sz="3000" b="1" u="none" strike="noStrike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ESTABLISHING ROUTINES AND SIGNIFICANT ACTIVITIES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242096" y="4237787"/>
            <a:ext cx="3598107" cy="14393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3824"/>
              </a:lnSpc>
              <a:spcBef>
                <a:spcPct val="0"/>
              </a:spcBef>
            </a:pPr>
            <a:r>
              <a:rPr lang="en-US" sz="2999" b="1" u="none" strike="noStrike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INTERCULTURAL BRIDGE INITIATIVES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2416564" y="4238288"/>
            <a:ext cx="4044480" cy="9757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3870"/>
              </a:lnSpc>
              <a:spcBef>
                <a:spcPct val="0"/>
              </a:spcBef>
            </a:pPr>
            <a:r>
              <a:rPr lang="en-US" sz="3035" b="1" u="none" strike="noStrike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INTERDISCIPLINARY COLLABORATION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182866" y="1002401"/>
            <a:ext cx="10120474" cy="15640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224"/>
              </a:lnSpc>
              <a:spcBef>
                <a:spcPct val="0"/>
              </a:spcBef>
            </a:pPr>
            <a:r>
              <a:rPr lang="en-US" sz="51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PRACTICAL INTERVENTION RESOURCES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9144000" cy="10287000"/>
            <a:chOff x="0" y="0"/>
            <a:chExt cx="12192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192000" cy="13716000"/>
            </a:xfrm>
            <a:custGeom>
              <a:avLst/>
              <a:gdLst/>
              <a:ahLst/>
              <a:cxnLst/>
              <a:rect l="l" t="t" r="r" b="b"/>
              <a:pathLst>
                <a:path w="12192000" h="13716000">
                  <a:moveTo>
                    <a:pt x="0" y="0"/>
                  </a:moveTo>
                  <a:lnTo>
                    <a:pt x="12192000" y="0"/>
                  </a:lnTo>
                  <a:lnTo>
                    <a:pt x="12192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30357" r="-30371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9567377" y="2440496"/>
            <a:ext cx="8017640" cy="30994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249"/>
              </a:lnSpc>
              <a:spcBef>
                <a:spcPct val="0"/>
              </a:spcBef>
            </a:pPr>
            <a:r>
              <a:rPr lang="en-US" sz="63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ASPECTS TO AVOID IN THE INTERVENTION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400410" y="520446"/>
            <a:ext cx="1239260" cy="1239260"/>
          </a:xfrm>
          <a:custGeom>
            <a:avLst/>
            <a:gdLst/>
            <a:ahLst/>
            <a:cxnLst/>
            <a:rect l="l" t="t" r="r" b="b"/>
            <a:pathLst>
              <a:path w="1239260" h="1239260">
                <a:moveTo>
                  <a:pt x="0" y="0"/>
                </a:moveTo>
                <a:lnTo>
                  <a:pt x="1239259" y="0"/>
                </a:lnTo>
                <a:lnTo>
                  <a:pt x="1239259" y="1239260"/>
                </a:lnTo>
                <a:lnTo>
                  <a:pt x="0" y="12392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400410" y="5087436"/>
            <a:ext cx="1239260" cy="1239260"/>
          </a:xfrm>
          <a:custGeom>
            <a:avLst/>
            <a:gdLst/>
            <a:ahLst/>
            <a:cxnLst/>
            <a:rect l="l" t="t" r="r" b="b"/>
            <a:pathLst>
              <a:path w="1239260" h="1239260">
                <a:moveTo>
                  <a:pt x="0" y="0"/>
                </a:moveTo>
                <a:lnTo>
                  <a:pt x="1239259" y="0"/>
                </a:lnTo>
                <a:lnTo>
                  <a:pt x="1239259" y="1239260"/>
                </a:lnTo>
                <a:lnTo>
                  <a:pt x="0" y="12392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758661" y="409070"/>
            <a:ext cx="1239260" cy="1239260"/>
          </a:xfrm>
          <a:custGeom>
            <a:avLst/>
            <a:gdLst/>
            <a:ahLst/>
            <a:cxnLst/>
            <a:rect l="l" t="t" r="r" b="b"/>
            <a:pathLst>
              <a:path w="1239260" h="1239260">
                <a:moveTo>
                  <a:pt x="0" y="0"/>
                </a:moveTo>
                <a:lnTo>
                  <a:pt x="1239260" y="0"/>
                </a:lnTo>
                <a:lnTo>
                  <a:pt x="1239260" y="1239260"/>
                </a:lnTo>
                <a:lnTo>
                  <a:pt x="0" y="12392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193578" y="5747585"/>
            <a:ext cx="1239260" cy="1239260"/>
          </a:xfrm>
          <a:custGeom>
            <a:avLst/>
            <a:gdLst/>
            <a:ahLst/>
            <a:cxnLst/>
            <a:rect l="l" t="t" r="r" b="b"/>
            <a:pathLst>
              <a:path w="1239260" h="1239260">
                <a:moveTo>
                  <a:pt x="0" y="0"/>
                </a:moveTo>
                <a:lnTo>
                  <a:pt x="1239259" y="0"/>
                </a:lnTo>
                <a:lnTo>
                  <a:pt x="1239259" y="1239260"/>
                </a:lnTo>
                <a:lnTo>
                  <a:pt x="0" y="12392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7151199" y="4119629"/>
            <a:ext cx="2752725" cy="1762125"/>
            <a:chOff x="0" y="0"/>
            <a:chExt cx="3670300" cy="23495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/>
              </a:stretch>
            </a:blipFill>
          </p:spPr>
        </p:sp>
      </p:grpSp>
      <p:grpSp>
        <p:nvGrpSpPr>
          <p:cNvPr id="8" name="Group 8"/>
          <p:cNvGrpSpPr/>
          <p:nvPr/>
        </p:nvGrpSpPr>
        <p:grpSpPr>
          <a:xfrm>
            <a:off x="2400410" y="409070"/>
            <a:ext cx="1239260" cy="1239260"/>
            <a:chOff x="0" y="0"/>
            <a:chExt cx="1239266" cy="1239266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239269" cy="1239269"/>
            </a:xfrm>
            <a:custGeom>
              <a:avLst/>
              <a:gdLst/>
              <a:ahLst/>
              <a:cxnLst/>
              <a:rect l="l" t="t" r="r" b="b"/>
              <a:pathLst>
                <a:path w="1239269" h="1239269">
                  <a:moveTo>
                    <a:pt x="0" y="1239269"/>
                  </a:moveTo>
                  <a:lnTo>
                    <a:pt x="1239269" y="1239269"/>
                  </a:lnTo>
                  <a:lnTo>
                    <a:pt x="123926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2400410" y="5032660"/>
            <a:ext cx="1239260" cy="1239260"/>
            <a:chOff x="0" y="0"/>
            <a:chExt cx="1239266" cy="123926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239269" cy="1239269"/>
            </a:xfrm>
            <a:custGeom>
              <a:avLst/>
              <a:gdLst/>
              <a:ahLst/>
              <a:cxnLst/>
              <a:rect l="l" t="t" r="r" b="b"/>
              <a:pathLst>
                <a:path w="1239269" h="1239269">
                  <a:moveTo>
                    <a:pt x="0" y="1239269"/>
                  </a:moveTo>
                  <a:lnTo>
                    <a:pt x="1239269" y="1239269"/>
                  </a:lnTo>
                  <a:lnTo>
                    <a:pt x="123926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grpSp>
        <p:nvGrpSpPr>
          <p:cNvPr id="12" name="Group 12"/>
          <p:cNvGrpSpPr/>
          <p:nvPr/>
        </p:nvGrpSpPr>
        <p:grpSpPr>
          <a:xfrm>
            <a:off x="12758523" y="409070"/>
            <a:ext cx="1239260" cy="1239260"/>
            <a:chOff x="0" y="0"/>
            <a:chExt cx="1239266" cy="1239266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239269" cy="1239269"/>
            </a:xfrm>
            <a:custGeom>
              <a:avLst/>
              <a:gdLst/>
              <a:ahLst/>
              <a:cxnLst/>
              <a:rect l="l" t="t" r="r" b="b"/>
              <a:pathLst>
                <a:path w="1239269" h="1239269">
                  <a:moveTo>
                    <a:pt x="0" y="1239269"/>
                  </a:moveTo>
                  <a:lnTo>
                    <a:pt x="1239269" y="1239269"/>
                  </a:lnTo>
                  <a:lnTo>
                    <a:pt x="123926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grpSp>
        <p:nvGrpSpPr>
          <p:cNvPr id="14" name="Group 14"/>
          <p:cNvGrpSpPr/>
          <p:nvPr/>
        </p:nvGrpSpPr>
        <p:grpSpPr>
          <a:xfrm>
            <a:off x="13193578" y="5715772"/>
            <a:ext cx="1239260" cy="1239260"/>
            <a:chOff x="0" y="0"/>
            <a:chExt cx="1239266" cy="1239266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239270" cy="1239269"/>
            </a:xfrm>
            <a:custGeom>
              <a:avLst/>
              <a:gdLst/>
              <a:ahLst/>
              <a:cxnLst/>
              <a:rect l="l" t="t" r="r" b="b"/>
              <a:pathLst>
                <a:path w="1239270" h="1239269">
                  <a:moveTo>
                    <a:pt x="0" y="1239269"/>
                  </a:moveTo>
                  <a:lnTo>
                    <a:pt x="1239270" y="1239269"/>
                  </a:lnTo>
                  <a:lnTo>
                    <a:pt x="123927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sp>
        <p:nvSpPr>
          <p:cNvPr id="16" name="TextBox 16"/>
          <p:cNvSpPr txBox="1"/>
          <p:nvPr/>
        </p:nvSpPr>
        <p:spPr>
          <a:xfrm>
            <a:off x="1028700" y="2008418"/>
            <a:ext cx="4619539" cy="28136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75"/>
              </a:lnSpc>
              <a:spcBef>
                <a:spcPct val="0"/>
              </a:spcBef>
            </a:pPr>
            <a:r>
              <a:rPr lang="en-US" sz="33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MAKING DECISIONS FOR THE INDIVIDUAL The intervention should enhance their autonomy and self-determination.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26216" y="6688646"/>
            <a:ext cx="4952629" cy="32803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75"/>
              </a:lnSpc>
              <a:spcBef>
                <a:spcPct val="0"/>
              </a:spcBef>
            </a:pPr>
            <a:r>
              <a:rPr lang="en-US" sz="33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IMPOSING TIMEFRAMES </a:t>
            </a:r>
          </a:p>
          <a:p>
            <a:pPr marL="0" lvl="0" indent="0" algn="ctr">
              <a:lnSpc>
                <a:spcPts val="3675"/>
              </a:lnSpc>
              <a:spcBef>
                <a:spcPct val="0"/>
              </a:spcBef>
            </a:pPr>
            <a:r>
              <a:rPr lang="en-US" sz="33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Each individual requires a varying duration to comprehend a situation.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1432800" y="1825816"/>
            <a:ext cx="4760814" cy="3747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75"/>
              </a:lnSpc>
              <a:spcBef>
                <a:spcPct val="0"/>
              </a:spcBef>
            </a:pPr>
            <a:r>
              <a:rPr lang="en-US" sz="33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ACTING WITHOUT CONSENT </a:t>
            </a:r>
          </a:p>
          <a:p>
            <a:pPr marL="0" lvl="0" indent="0" algn="ctr">
              <a:lnSpc>
                <a:spcPts val="3675"/>
              </a:lnSpc>
              <a:spcBef>
                <a:spcPct val="0"/>
              </a:spcBef>
            </a:pPr>
            <a:r>
              <a:rPr lang="en-US" sz="33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It is erroneous to act without informing the individual or to intervene without their active involvement.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1432662" y="7224925"/>
            <a:ext cx="5130241" cy="28136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75"/>
              </a:lnSpc>
              <a:spcBef>
                <a:spcPct val="0"/>
              </a:spcBef>
            </a:pPr>
            <a:r>
              <a:rPr lang="en-US" sz="33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BREACH OF CONFIDENTIALITY </a:t>
            </a:r>
          </a:p>
          <a:p>
            <a:pPr marL="0" lvl="0" indent="0" algn="ctr">
              <a:lnSpc>
                <a:spcPts val="3675"/>
              </a:lnSpc>
              <a:spcBef>
                <a:spcPct val="0"/>
              </a:spcBef>
            </a:pPr>
            <a:r>
              <a:rPr lang="en-US" sz="33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The private information of individuals must remain undisclosed.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2787644" y="553583"/>
            <a:ext cx="464790" cy="1094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959"/>
              </a:lnSpc>
              <a:spcBef>
                <a:spcPct val="0"/>
              </a:spcBef>
            </a:pPr>
            <a:r>
              <a:rPr lang="en-US" sz="6399" b="1" u="none" strike="noStrike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1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2787644" y="5097780"/>
            <a:ext cx="464790" cy="1094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959"/>
              </a:lnSpc>
              <a:spcBef>
                <a:spcPct val="0"/>
              </a:spcBef>
            </a:pPr>
            <a:r>
              <a:rPr lang="en-US" sz="6399" b="1" u="none" strike="noStrike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3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3145757" y="396621"/>
            <a:ext cx="464790" cy="1094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959"/>
              </a:lnSpc>
              <a:spcBef>
                <a:spcPct val="0"/>
              </a:spcBef>
            </a:pPr>
            <a:r>
              <a:rPr lang="en-US" sz="6399" b="1" u="none" strike="noStrike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2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3533131" y="5757929"/>
            <a:ext cx="464790" cy="1094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959"/>
              </a:lnSpc>
              <a:spcBef>
                <a:spcPct val="0"/>
              </a:spcBef>
            </a:pPr>
            <a:r>
              <a:rPr lang="en-US" sz="6399" b="1" u="none" strike="noStrike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4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994260" y="3571237"/>
            <a:ext cx="1239260" cy="1239260"/>
          </a:xfrm>
          <a:custGeom>
            <a:avLst/>
            <a:gdLst/>
            <a:ahLst/>
            <a:cxnLst/>
            <a:rect l="l" t="t" r="r" b="b"/>
            <a:pathLst>
              <a:path w="1239260" h="1239260">
                <a:moveTo>
                  <a:pt x="0" y="0"/>
                </a:moveTo>
                <a:lnTo>
                  <a:pt x="1239260" y="0"/>
                </a:lnTo>
                <a:lnTo>
                  <a:pt x="1239260" y="1239259"/>
                </a:lnTo>
                <a:lnTo>
                  <a:pt x="0" y="12392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524370" y="3571237"/>
            <a:ext cx="1239260" cy="1239260"/>
          </a:xfrm>
          <a:custGeom>
            <a:avLst/>
            <a:gdLst/>
            <a:ahLst/>
            <a:cxnLst/>
            <a:rect l="l" t="t" r="r" b="b"/>
            <a:pathLst>
              <a:path w="1239260" h="1239260">
                <a:moveTo>
                  <a:pt x="0" y="0"/>
                </a:moveTo>
                <a:lnTo>
                  <a:pt x="1239260" y="0"/>
                </a:lnTo>
                <a:lnTo>
                  <a:pt x="1239260" y="1239259"/>
                </a:lnTo>
                <a:lnTo>
                  <a:pt x="0" y="12392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067920" y="3571237"/>
            <a:ext cx="1239260" cy="1239260"/>
          </a:xfrm>
          <a:custGeom>
            <a:avLst/>
            <a:gdLst/>
            <a:ahLst/>
            <a:cxnLst/>
            <a:rect l="l" t="t" r="r" b="b"/>
            <a:pathLst>
              <a:path w="1239260" h="1239260">
                <a:moveTo>
                  <a:pt x="0" y="0"/>
                </a:moveTo>
                <a:lnTo>
                  <a:pt x="1239260" y="0"/>
                </a:lnTo>
                <a:lnTo>
                  <a:pt x="1239260" y="1239259"/>
                </a:lnTo>
                <a:lnTo>
                  <a:pt x="0" y="12392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7520397" y="689172"/>
            <a:ext cx="2752725" cy="1762125"/>
            <a:chOff x="0" y="0"/>
            <a:chExt cx="3670300" cy="23495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994260" y="3571237"/>
            <a:ext cx="1239260" cy="1239260"/>
            <a:chOff x="0" y="0"/>
            <a:chExt cx="1239266" cy="123926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239269" cy="1239269"/>
            </a:xfrm>
            <a:custGeom>
              <a:avLst/>
              <a:gdLst/>
              <a:ahLst/>
              <a:cxnLst/>
              <a:rect l="l" t="t" r="r" b="b"/>
              <a:pathLst>
                <a:path w="1239269" h="1239269">
                  <a:moveTo>
                    <a:pt x="0" y="1239269"/>
                  </a:moveTo>
                  <a:lnTo>
                    <a:pt x="1239269" y="1239269"/>
                  </a:lnTo>
                  <a:lnTo>
                    <a:pt x="123926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8524370" y="3414274"/>
            <a:ext cx="1239260" cy="1239260"/>
            <a:chOff x="0" y="0"/>
            <a:chExt cx="1239266" cy="123926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39269" cy="1239269"/>
            </a:xfrm>
            <a:custGeom>
              <a:avLst/>
              <a:gdLst/>
              <a:ahLst/>
              <a:cxnLst/>
              <a:rect l="l" t="t" r="r" b="b"/>
              <a:pathLst>
                <a:path w="1239269" h="1239269">
                  <a:moveTo>
                    <a:pt x="0" y="1239269"/>
                  </a:moveTo>
                  <a:lnTo>
                    <a:pt x="1239269" y="1239269"/>
                  </a:lnTo>
                  <a:lnTo>
                    <a:pt x="123926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grpSp>
        <p:nvGrpSpPr>
          <p:cNvPr id="11" name="Group 11"/>
          <p:cNvGrpSpPr/>
          <p:nvPr/>
        </p:nvGrpSpPr>
        <p:grpSpPr>
          <a:xfrm>
            <a:off x="14067920" y="3571237"/>
            <a:ext cx="1239260" cy="1239260"/>
            <a:chOff x="0" y="0"/>
            <a:chExt cx="1239266" cy="1239266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239270" cy="1239269"/>
            </a:xfrm>
            <a:custGeom>
              <a:avLst/>
              <a:gdLst/>
              <a:ahLst/>
              <a:cxnLst/>
              <a:rect l="l" t="t" r="r" b="b"/>
              <a:pathLst>
                <a:path w="1239270" h="1239269">
                  <a:moveTo>
                    <a:pt x="0" y="1239269"/>
                  </a:moveTo>
                  <a:lnTo>
                    <a:pt x="1239270" y="1239269"/>
                  </a:lnTo>
                  <a:lnTo>
                    <a:pt x="123927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sp>
        <p:nvSpPr>
          <p:cNvPr id="13" name="TextBox 13"/>
          <p:cNvSpPr txBox="1"/>
          <p:nvPr/>
        </p:nvSpPr>
        <p:spPr>
          <a:xfrm>
            <a:off x="1084812" y="5338381"/>
            <a:ext cx="4938608" cy="42181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715"/>
              </a:lnSpc>
              <a:spcBef>
                <a:spcPct val="0"/>
              </a:spcBef>
            </a:pPr>
            <a:r>
              <a:rPr lang="en-US" sz="33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DISREGARD CULTURAL CONTEXT</a:t>
            </a:r>
          </a:p>
          <a:p>
            <a:pPr marL="0" lvl="0" indent="0" algn="ctr">
              <a:lnSpc>
                <a:spcPts val="3715"/>
              </a:lnSpc>
              <a:spcBef>
                <a:spcPct val="0"/>
              </a:spcBef>
            </a:pPr>
            <a:r>
              <a:rPr lang="en-US" sz="33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Avoid implementing standard solutions without taking into account individuals' histories, beliefs, and diverse social identities.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903768" y="5046964"/>
            <a:ext cx="5249606" cy="46805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75"/>
              </a:lnSpc>
              <a:spcBef>
                <a:spcPct val="0"/>
              </a:spcBef>
            </a:pPr>
            <a:r>
              <a:rPr lang="en-US" sz="33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EXPLOIT THE PROFESSIONAL RELATIONSHIP </a:t>
            </a:r>
          </a:p>
          <a:p>
            <a:pPr marL="0" lvl="0" indent="0" algn="ctr">
              <a:lnSpc>
                <a:spcPts val="3675"/>
              </a:lnSpc>
              <a:spcBef>
                <a:spcPct val="0"/>
              </a:spcBef>
            </a:pPr>
            <a:r>
              <a:rPr lang="en-US" sz="33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Refrain from leveraging your relationship with the individual you are collaborating with for personal, political, commercial, or religious advantage.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381356" y="3558788"/>
            <a:ext cx="464790" cy="1094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959"/>
              </a:lnSpc>
              <a:spcBef>
                <a:spcPct val="0"/>
              </a:spcBef>
            </a:pPr>
            <a:r>
              <a:rPr lang="en-US" sz="6399" b="1" u="none" strike="noStrike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5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8918191" y="3558788"/>
            <a:ext cx="464790" cy="1094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959"/>
              </a:lnSpc>
              <a:spcBef>
                <a:spcPct val="0"/>
              </a:spcBef>
            </a:pPr>
            <a:r>
              <a:rPr lang="en-US" sz="6399" b="1" u="none" strike="noStrike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6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4455016" y="3558788"/>
            <a:ext cx="464790" cy="1094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959"/>
              </a:lnSpc>
              <a:spcBef>
                <a:spcPct val="0"/>
              </a:spcBef>
            </a:pPr>
            <a:r>
              <a:rPr lang="en-US" sz="6399" b="1" u="none" strike="noStrike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7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2815230" y="5338381"/>
            <a:ext cx="4983899" cy="37505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722"/>
              </a:lnSpc>
              <a:spcBef>
                <a:spcPct val="0"/>
              </a:spcBef>
            </a:pPr>
            <a:r>
              <a:rPr lang="en-US" sz="33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ADDRESSING THE ISSUE SUPERFICIALLY Avoid converting the intervention into an automated procedure rather than a transformative experience.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638800" y="1215892"/>
            <a:ext cx="6764579" cy="1336808"/>
          </a:xfrm>
          <a:custGeom>
            <a:avLst/>
            <a:gdLst/>
            <a:ahLst/>
            <a:cxnLst/>
            <a:rect l="l" t="t" r="r" b="b"/>
            <a:pathLst>
              <a:path w="6764579" h="1366266">
                <a:moveTo>
                  <a:pt x="0" y="0"/>
                </a:moveTo>
                <a:lnTo>
                  <a:pt x="6764579" y="0"/>
                </a:lnTo>
                <a:lnTo>
                  <a:pt x="6764579" y="1366266"/>
                </a:lnTo>
                <a:lnTo>
                  <a:pt x="0" y="13662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835526" y="3582838"/>
            <a:ext cx="12572914" cy="36854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75"/>
              </a:lnSpc>
              <a:spcBef>
                <a:spcPct val="0"/>
              </a:spcBef>
            </a:pPr>
            <a:r>
              <a:rPr lang="en-US" sz="5308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Do not treat those with whom we collaborate in a manner we would not wish to experience ourselves, and always ensure respect for their dignity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7086600" y="1590754"/>
            <a:ext cx="5029200" cy="5870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899"/>
              </a:lnSpc>
              <a:spcBef>
                <a:spcPct val="0"/>
              </a:spcBef>
            </a:pPr>
            <a:r>
              <a:rPr lang="en-US" sz="3499" b="1" dirty="0">
                <a:solidFill>
                  <a:srgbClr val="F6CD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GOLDEN </a:t>
            </a:r>
            <a:r>
              <a:rPr lang="en-US" sz="3499" b="1" dirty="0" smtClean="0">
                <a:solidFill>
                  <a:srgbClr val="F6CD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PRINCIPLE</a:t>
            </a:r>
            <a:endParaRPr lang="en-US" sz="3499" b="1" dirty="0">
              <a:solidFill>
                <a:srgbClr val="F6CD00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828248" y="4633684"/>
            <a:ext cx="5122945" cy="38100"/>
          </a:xfrm>
          <a:custGeom>
            <a:avLst/>
            <a:gdLst/>
            <a:ahLst/>
            <a:cxnLst/>
            <a:rect l="l" t="t" r="r" b="b"/>
            <a:pathLst>
              <a:path w="5122945" h="38100">
                <a:moveTo>
                  <a:pt x="0" y="0"/>
                </a:moveTo>
                <a:lnTo>
                  <a:pt x="5122945" y="0"/>
                </a:lnTo>
                <a:lnTo>
                  <a:pt x="5122945" y="38100"/>
                </a:lnTo>
                <a:lnTo>
                  <a:pt x="0" y="381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3614050" y="5624356"/>
            <a:ext cx="2752725" cy="1762125"/>
            <a:chOff x="0" y="0"/>
            <a:chExt cx="3670300" cy="23495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</p:grpSp>
      <p:grpSp>
        <p:nvGrpSpPr>
          <p:cNvPr id="5" name="Group 5"/>
          <p:cNvGrpSpPr/>
          <p:nvPr/>
        </p:nvGrpSpPr>
        <p:grpSpPr>
          <a:xfrm>
            <a:off x="1828248" y="4633674"/>
            <a:ext cx="5122945" cy="38100"/>
            <a:chOff x="0" y="0"/>
            <a:chExt cx="5122939" cy="381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122921" cy="38100"/>
            </a:xfrm>
            <a:custGeom>
              <a:avLst/>
              <a:gdLst/>
              <a:ahLst/>
              <a:cxnLst/>
              <a:rect l="l" t="t" r="r" b="b"/>
              <a:pathLst>
                <a:path w="5122921" h="38100">
                  <a:moveTo>
                    <a:pt x="0" y="38100"/>
                  </a:moveTo>
                  <a:lnTo>
                    <a:pt x="5122921" y="38100"/>
                  </a:lnTo>
                  <a:lnTo>
                    <a:pt x="512292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sp>
        <p:nvSpPr>
          <p:cNvPr id="7" name="TextBox 7"/>
          <p:cNvSpPr txBox="1"/>
          <p:nvPr/>
        </p:nvSpPr>
        <p:spPr>
          <a:xfrm>
            <a:off x="1800797" y="1637738"/>
            <a:ext cx="9755457" cy="27098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924"/>
              </a:lnSpc>
              <a:spcBef>
                <a:spcPct val="0"/>
              </a:spcBef>
            </a:pPr>
            <a:r>
              <a:rPr lang="en-US" sz="8499" b="1" u="none" strike="noStrike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Thank you very much!</a:t>
            </a:r>
          </a:p>
          <a:p>
            <a:pPr marL="0" lvl="0" indent="0" algn="l">
              <a:lnSpc>
                <a:spcPts val="4200"/>
              </a:lnSpc>
              <a:spcBef>
                <a:spcPct val="0"/>
              </a:spcBef>
            </a:pPr>
            <a:endParaRPr lang="en-US" sz="8499" b="1" u="none" strike="noStrike">
              <a:solidFill>
                <a:srgbClr val="1157AD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rimeLastClassified xmlns="c386b454-eb5d-4e85-b5af-06e447cfddd7" xsi:nil="true"/>
    <lcf76f155ced4ddcb4097134ff3c332f xmlns="7bc31819-37d6-4bfc-b905-4964798a66b2">
      <Terms xmlns="http://schemas.microsoft.com/office/infopath/2007/PartnerControls"/>
    </lcf76f155ced4ddcb4097134ff3c332f>
    <CENTRE xmlns="7bc31819-37d6-4bfc-b905-4964798a66b2">The document focuses on enhancing professional competencies for effective, ethical, and respectful intervention in international protection contexts. Key elements include psychosocial evaluation, identification of pertinent facts, impact of migration loss</CENTRE>
    <PrimeClassificationStatus xmlns="c386b454-eb5d-4e85-b5af-06e447cfddd7" xsi:nil="true"/>
    <TaxCatchAll xmlns="c386b454-eb5d-4e85-b5af-06e447cfddd7" xsi:nil="true"/>
    <PrimeClassificationStatusDetails xmlns="c386b454-eb5d-4e85-b5af-06e447cfddd7" xsi:nil="true"/>
    <PrimeCorrectedByUser xmlns="c386b454-eb5d-4e85-b5af-06e447cfddd7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FA29D4C39D59C44E94967B0E875CF099" ma:contentTypeVersion="18" ma:contentTypeDescription="Crear nuevo documento." ma:contentTypeScope="" ma:versionID="6fe574ce7c0646d616cc6936531140b9">
  <xsd:schema xmlns:xsd="http://www.w3.org/2001/XMLSchema" xmlns:xs="http://www.w3.org/2001/XMLSchema" xmlns:p="http://schemas.microsoft.com/office/2006/metadata/properties" xmlns:ns2="7bc31819-37d6-4bfc-b905-4964798a66b2" xmlns:ns3="c386b454-eb5d-4e85-b5af-06e447cfddd7" targetNamespace="http://schemas.microsoft.com/office/2006/metadata/properties" ma:root="true" ma:fieldsID="96d653b3bf75e98f3470a6846733782f" ns2:_="" ns3:_="">
    <xsd:import namespace="7bc31819-37d6-4bfc-b905-4964798a66b2"/>
    <xsd:import namespace="c386b454-eb5d-4e85-b5af-06e447cfddd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CENTRE" minOccurs="0"/>
                <xsd:element ref="ns3:PrimeClassificationStatus" minOccurs="0"/>
                <xsd:element ref="ns3:PrimeClassificationStatusDetails" minOccurs="0"/>
                <xsd:element ref="ns3:PrimeLastClassified" minOccurs="0"/>
                <xsd:element ref="ns3:PrimeCorrectedByUse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c31819-37d6-4bfc-b905-4964798a66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Etiquetas de imagen" ma:readOnly="false" ma:fieldId="{5cf76f15-5ced-4ddc-b409-7134ff3c332f}" ma:taxonomyMulti="true" ma:sspId="58b591b0-2a67-4417-9dd8-30910377c5c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CENTRE" ma:index="21" nillable="true" ma:displayName="CENTRE" ma:description="CIEMPOZUELOS&#10;" ma:format="Dropdown" ma:internalName="CENTR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86b454-eb5d-4e85-b5af-06e447cfddd7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4ce513ef-271d-4fc1-afbc-bfff6ba907b4}" ma:internalName="TaxCatchAll" ma:showField="CatchAllData" ma:web="c386b454-eb5d-4e85-b5af-06e447cfddd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rimeClassificationStatus" ma:index="22" nillable="true" ma:displayName="Estado del procesamiento" ma:internalName="PrimeClassificationStatus">
      <xsd:simpleType>
        <xsd:restriction base="dms:Text"/>
      </xsd:simpleType>
    </xsd:element>
    <xsd:element name="PrimeClassificationStatusDetails" ma:index="23" nillable="true" ma:displayName="Detalles sobre el procesamiento" ma:internalName="PrimeClassificationStatusDetails">
      <xsd:simpleType>
        <xsd:restriction base="dms:Note">
          <xsd:maxLength value="255"/>
        </xsd:restriction>
      </xsd:simpleType>
    </xsd:element>
    <xsd:element name="PrimeLastClassified" ma:index="24" nillable="true" ma:displayName="Procesado" ma:internalName="PrimeLastClassified">
      <xsd:simpleType>
        <xsd:restriction base="dms:DateTime"/>
      </xsd:simpleType>
    </xsd:element>
    <xsd:element name="PrimeCorrectedByUser" ma:index="25" nillable="true" ma:displayName="Corregida" ma:internalName="PrimeCorrectedByUser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4B5D63A-E53E-4469-8977-7FF3728102C5}">
  <ds:schemaRefs>
    <ds:schemaRef ds:uri="http://purl.org/dc/elements/1.1/"/>
    <ds:schemaRef ds:uri="http://www.w3.org/XML/1998/namespace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7bc31819-37d6-4bfc-b905-4964798a66b2"/>
    <ds:schemaRef ds:uri="c386b454-eb5d-4e85-b5af-06e447cfddd7"/>
    <ds:schemaRef ds:uri="http://schemas.microsoft.com/office/infopath/2007/PartnerControls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90ECAD3B-FA88-4007-83EF-E839868CE0A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CBD4702-583B-45C6-B2A1-BD00F6ECCE8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bc31819-37d6-4bfc-b905-4964798a66b2"/>
    <ds:schemaRef ds:uri="c386b454-eb5d-4e85-b5af-06e447cfddd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606</Words>
  <Application>Microsoft Office PowerPoint</Application>
  <PresentationFormat>Personalizado</PresentationFormat>
  <Paragraphs>110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7" baseType="lpstr">
      <vt:lpstr>Open Sans Bold</vt:lpstr>
      <vt:lpstr>Arial</vt:lpstr>
      <vt:lpstr>Calibri</vt:lpstr>
      <vt:lpstr>Open Sans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CASE STUDIES AND PRACTICAL CASES - presentation.pdf (Inglés)</dc:title>
  <cp:lastModifiedBy>Carlos Lopez Fernandez</cp:lastModifiedBy>
  <cp:revision>2</cp:revision>
  <dcterms:created xsi:type="dcterms:W3CDTF">2006-08-16T00:00:00Z</dcterms:created>
  <dcterms:modified xsi:type="dcterms:W3CDTF">2026-06-19T20:37:31Z</dcterms:modified>
  <dc:identifier>DAHCy0mMprQ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0x010100FA29D4C39D59C44E94967B0E875CF099</vt:lpwstr>
  </property>
</Properties>
</file>