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x="18288000" cy="102870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Open Sans" panose="020B0604020202020204" charset="0"/>
      <p:regular r:id="rId31"/>
      <p:bold r:id="rId32"/>
      <p:italic r:id="rId33"/>
      <p:boldItalic r:id="rId34"/>
    </p:embeddedFont>
    <p:embeddedFont>
      <p:font typeface="Open Sans Bold" panose="020B0604020202020204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2" d="100"/>
          <a:sy n="72" d="100"/>
        </p:scale>
        <p:origin x="60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7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7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5" Type="http://schemas.openxmlformats.org/officeDocument/2006/relationships/image" Target="../media/image34.svg"/><Relationship Id="rId4" Type="http://schemas.openxmlformats.org/officeDocument/2006/relationships/image" Target="../media/image33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7.svg"/><Relationship Id="rId7" Type="http://schemas.openxmlformats.org/officeDocument/2006/relationships/image" Target="../media/image41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39.sv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7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svg"/><Relationship Id="rId5" Type="http://schemas.openxmlformats.org/officeDocument/2006/relationships/image" Target="../media/image45.svg"/><Relationship Id="rId4" Type="http://schemas.openxmlformats.org/officeDocument/2006/relationships/image" Target="../media/image44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6821" y="1472298"/>
            <a:ext cx="2752725" cy="1762125"/>
            <a:chOff x="0" y="0"/>
            <a:chExt cx="3670300" cy="2349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0" r="-1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4081634" y="3951742"/>
            <a:ext cx="10327024" cy="38314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5"/>
              </a:lnSpc>
            </a:pPr>
            <a:r>
              <a:rPr lang="en-US" sz="91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ESTUDIOS DE CASO Y CASOS PRÁCTICOS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2806827"/>
            <a:ext cx="18288000" cy="15897225"/>
            <a:chOff x="0" y="0"/>
            <a:chExt cx="24384000" cy="211963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21196300"/>
            </a:xfrm>
            <a:custGeom>
              <a:avLst/>
              <a:gdLst/>
              <a:ahLst/>
              <a:cxnLst/>
              <a:rect l="l" t="t" r="r" b="b"/>
              <a:pathLst>
                <a:path w="24384000" h="21196300">
                  <a:moveTo>
                    <a:pt x="0" y="0"/>
                  </a:moveTo>
                  <a:lnTo>
                    <a:pt x="24384000" y="0"/>
                  </a:lnTo>
                  <a:lnTo>
                    <a:pt x="24384000" y="21196300"/>
                  </a:lnTo>
                  <a:lnTo>
                    <a:pt x="0" y="21196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0" b="-10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4134729" y="1578312"/>
            <a:ext cx="2752725" cy="1762125"/>
            <a:chOff x="0" y="0"/>
            <a:chExt cx="3670300" cy="23495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0" r="-11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235894" y="1358751"/>
            <a:ext cx="2752725" cy="1762125"/>
            <a:chOff x="0" y="0"/>
            <a:chExt cx="3670300" cy="2349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0" r="-10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3141288" y="6599749"/>
            <a:ext cx="12245321" cy="2036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23"/>
              </a:lnSpc>
            </a:pPr>
            <a:r>
              <a:rPr lang="en-US" sz="2799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Mejorar las competencias profesionales necesarias para una intervención eficaz, ética y respetuosa en contextos de protección internacional, promoviendo al mismo tiempo la autonomía, la inclusión social y el bienestar psicosocial de quienes reciben atención.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912603" y="4026265"/>
            <a:ext cx="10664428" cy="16422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439"/>
              </a:lnSpc>
            </a:pPr>
            <a:r>
              <a:rPr lang="en-US" sz="96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Objetivo general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32510" y="3823335"/>
            <a:ext cx="11786568" cy="4486847"/>
          </a:xfrm>
          <a:custGeom>
            <a:avLst/>
            <a:gdLst/>
            <a:ahLst/>
            <a:cxnLst/>
            <a:rect l="l" t="t" r="r" b="b"/>
            <a:pathLst>
              <a:path w="11786568" h="4486847">
                <a:moveTo>
                  <a:pt x="0" y="0"/>
                </a:moveTo>
                <a:lnTo>
                  <a:pt x="11786568" y="0"/>
                </a:lnTo>
                <a:lnTo>
                  <a:pt x="11786568" y="4486847"/>
                </a:lnTo>
                <a:lnTo>
                  <a:pt x="0" y="44868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76" b="-7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859912" y="3823335"/>
            <a:ext cx="4129326" cy="4486847"/>
          </a:xfrm>
          <a:custGeom>
            <a:avLst/>
            <a:gdLst/>
            <a:ahLst/>
            <a:cxnLst/>
            <a:rect l="l" t="t" r="r" b="b"/>
            <a:pathLst>
              <a:path w="4129326" h="4486847">
                <a:moveTo>
                  <a:pt x="0" y="0"/>
                </a:moveTo>
                <a:lnTo>
                  <a:pt x="4129326" y="0"/>
                </a:lnTo>
                <a:lnTo>
                  <a:pt x="4129326" y="4486847"/>
                </a:lnTo>
                <a:lnTo>
                  <a:pt x="0" y="44868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45" b="-44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425706" y="1610020"/>
            <a:ext cx="7354195" cy="1052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677"/>
              </a:lnSpc>
            </a:pPr>
            <a:r>
              <a:rPr lang="en-US" sz="6197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ELEMENTOS CLAVE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505036" y="4985395"/>
            <a:ext cx="3153747" cy="2049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23"/>
              </a:lnSpc>
            </a:pPr>
            <a:r>
              <a:rPr lang="en-US" sz="3198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EVALUACIÓN PSICOSOCIAL DE LA CIRCUNSTANCIA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425850" y="5256162"/>
            <a:ext cx="3166710" cy="1535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23"/>
              </a:lnSpc>
            </a:pPr>
            <a:r>
              <a:rPr lang="en-US" sz="3198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IDENTIFICACIÓN DE LOS HECHOS PERTINENTES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691249" y="5256162"/>
            <a:ext cx="2666476" cy="2049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23"/>
              </a:lnSpc>
            </a:pPr>
            <a:r>
              <a:rPr lang="en-US" sz="3198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IMPACTO DE LA PÉRDIDA POR MIGRACIÓN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993472" y="5256162"/>
            <a:ext cx="3862207" cy="2049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23"/>
              </a:lnSpc>
            </a:pPr>
            <a:r>
              <a:rPr lang="en-US" sz="3198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FACTORES DE RIESGO E IDENTIFICACIÓN DE VULNERABILIDADES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070002" y="4165702"/>
            <a:ext cx="522837" cy="59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934"/>
              </a:lnSpc>
            </a:pPr>
            <a:r>
              <a:rPr lang="en-US" sz="35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425850" y="4165702"/>
            <a:ext cx="522837" cy="59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934"/>
              </a:lnSpc>
            </a:pPr>
            <a:r>
              <a:rPr lang="en-US" sz="35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02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691249" y="4089854"/>
            <a:ext cx="522837" cy="59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934"/>
              </a:lnSpc>
            </a:pPr>
            <a:r>
              <a:rPr lang="en-US" sz="35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634180" y="4089854"/>
            <a:ext cx="522837" cy="59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934"/>
              </a:lnSpc>
            </a:pPr>
            <a:r>
              <a:rPr lang="en-US" sz="35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04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858993" y="472374"/>
            <a:ext cx="2752725" cy="1762125"/>
            <a:chOff x="0" y="0"/>
            <a:chExt cx="3670300" cy="23495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10" r="-11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111950" y="0"/>
            <a:ext cx="8172450" cy="10287000"/>
            <a:chOff x="0" y="0"/>
            <a:chExt cx="108966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896600" cy="13716000"/>
            </a:xfrm>
            <a:custGeom>
              <a:avLst/>
              <a:gdLst/>
              <a:ahLst/>
              <a:cxnLst/>
              <a:rect l="l" t="t" r="r" b="b"/>
              <a:pathLst>
                <a:path w="10896600" h="13716000">
                  <a:moveTo>
                    <a:pt x="0" y="0"/>
                  </a:moveTo>
                  <a:lnTo>
                    <a:pt x="10896600" y="0"/>
                  </a:lnTo>
                  <a:lnTo>
                    <a:pt x="108966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2937" r="-12937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516026" y="2937958"/>
            <a:ext cx="8928144" cy="2229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813"/>
              </a:lnSpc>
            </a:pPr>
            <a:r>
              <a:rPr lang="en-US" sz="735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MARCO METODOLÓGICO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702115" y="472374"/>
            <a:ext cx="2752725" cy="1762125"/>
            <a:chOff x="0" y="0"/>
            <a:chExt cx="3670300" cy="2349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0" r="-11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30757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915724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345555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543706" y="5571353"/>
            <a:ext cx="5886450" cy="2297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PREPARACIÓN Y CONTEXTUALIZACIÓN Análisis del entorno y las circunstancias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189137" y="5214480"/>
            <a:ext cx="4915738" cy="4012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DIAGNÓSTICO Y ANÁLISIS INTERCULTURAL Y EMOCIONAL: Identificación de variables y problemáticas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583697" y="5571353"/>
            <a:ext cx="4987471" cy="1154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ESTABLECER PRIORIDADES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8135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370943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800783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20397" y="689172"/>
            <a:ext cx="2752725" cy="1762125"/>
            <a:chOff x="0" y="0"/>
            <a:chExt cx="3670300" cy="2349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0" r="-11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9426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52437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06792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7520397" y="689172"/>
            <a:ext cx="2752725" cy="1762125"/>
            <a:chOff x="0" y="0"/>
            <a:chExt cx="3670300" cy="2349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10" r="-11"/>
              </a:stretch>
            </a:blipFill>
          </p:spPr>
        </p:sp>
      </p:grpSp>
      <p:sp>
        <p:nvSpPr>
          <p:cNvPr id="7" name="TextBox 7"/>
          <p:cNvSpPr txBox="1"/>
          <p:nvPr/>
        </p:nvSpPr>
        <p:spPr>
          <a:xfrm>
            <a:off x="1296695" y="5571353"/>
            <a:ext cx="4699492" cy="1726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RECOPILACIÓN Y ANÁLISIS DE INFORMACIÓN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416956" y="5571353"/>
            <a:ext cx="3522897" cy="2297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SELECCIÓN DE ESTRATEGIAS ADECUADAS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836976" y="5571353"/>
            <a:ext cx="4236806" cy="2297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FUNCIÓN DE UN FACILITADOR PROFESIONAL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38597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4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91608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5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45963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30757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460867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004417" y="3507734"/>
            <a:ext cx="1366266" cy="1366266"/>
          </a:xfrm>
          <a:custGeom>
            <a:avLst/>
            <a:gdLst/>
            <a:ahLst/>
            <a:cxnLst/>
            <a:rect l="l" t="t" r="r" b="b"/>
            <a:pathLst>
              <a:path w="1366266" h="1366266">
                <a:moveTo>
                  <a:pt x="0" y="0"/>
                </a:moveTo>
                <a:lnTo>
                  <a:pt x="1366266" y="0"/>
                </a:lnTo>
                <a:lnTo>
                  <a:pt x="1366266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517113" y="5571353"/>
            <a:ext cx="4249731" cy="2297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DISEÑO Y PLANIFICACIÓN DE LA INTERVENCIÓN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291940" y="5571353"/>
            <a:ext cx="3777929" cy="1154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ANÁLISIS Y SEGUIMIENTO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541110" y="5571353"/>
            <a:ext cx="4378576" cy="1154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573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EVALUACIÓN DE RESULTADOS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8597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7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91608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8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45963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9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20397" y="689172"/>
            <a:ext cx="2752725" cy="1762125"/>
            <a:chOff x="0" y="0"/>
            <a:chExt cx="3670300" cy="2349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0" r="-11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53340"/>
            <a:ext cx="18288000" cy="10391775"/>
            <a:chOff x="0" y="0"/>
            <a:chExt cx="24384000" cy="138557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855700"/>
            </a:xfrm>
            <a:custGeom>
              <a:avLst/>
              <a:gdLst/>
              <a:ahLst/>
              <a:cxnLst/>
              <a:rect l="l" t="t" r="r" b="b"/>
              <a:pathLst>
                <a:path w="24384000" h="13855700">
                  <a:moveTo>
                    <a:pt x="0" y="0"/>
                  </a:moveTo>
                  <a:lnTo>
                    <a:pt x="24384000" y="0"/>
                  </a:lnTo>
                  <a:lnTo>
                    <a:pt x="24384000" y="13855700"/>
                  </a:lnTo>
                  <a:lnTo>
                    <a:pt x="0" y="13855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" b="-9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260166" y="656434"/>
            <a:ext cx="7194690" cy="20990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251"/>
              </a:lnSpc>
            </a:pPr>
            <a:r>
              <a:rPr lang="en-US" sz="69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CLAVES PARA PROFESIONALES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53079" y="1513046"/>
            <a:ext cx="2701233" cy="1001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295"/>
              </a:lnSpc>
            </a:pPr>
            <a:r>
              <a:rPr lang="en-US" sz="59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LLAVES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59419" y="1800825"/>
            <a:ext cx="8052635" cy="1975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7"/>
              </a:lnSpc>
            </a:pPr>
            <a:r>
              <a:rPr lang="en-US" sz="2676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METODOLOGÍA OBJETIVA</a:t>
            </a:r>
          </a:p>
          <a:p>
            <a:pPr marL="0" lvl="0" indent="0" algn="l">
              <a:lnSpc>
                <a:spcPts val="3012"/>
              </a:lnSpc>
            </a:pPr>
            <a:r>
              <a:rPr lang="en-US" sz="2008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ENTREVISTA BASADA EN HECHOS VERIFICABLES, INFORMACIÓN OBJETIVA Y OBSERVACIÓN DIRECTA, EVITANDO SESGOS, OPINIONES PERSONALES O INTERPRETACIONES INJUSTIFICADAS.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459419" y="4255932"/>
            <a:ext cx="8134721" cy="16770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8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ANÁLISIS DE LA DEMANDA</a:t>
            </a:r>
          </a:p>
          <a:p>
            <a:pPr marL="0" lvl="0" indent="0" algn="l">
              <a:lnSpc>
                <a:spcPts val="3150"/>
              </a:lnSpc>
            </a:pPr>
            <a:r>
              <a:rPr lang="en-US" sz="2100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DETERMINAR LAS NECESIDADES, SOLICITUDES O EXPECTATIVAS DEL INDIVIDUO, DISTINGUIENDO ENTRE SUS EXPRESIONES EXPLÍCITAS Y SUS REQUISITOS REALES.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459419" y="6711039"/>
            <a:ext cx="7066512" cy="1233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8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PRIORIZACIÓN DE INICIATIVAS</a:t>
            </a:r>
          </a:p>
          <a:p>
            <a:pPr marL="0" lvl="0" indent="0" algn="l">
              <a:lnSpc>
                <a:spcPts val="2940"/>
              </a:lnSpc>
            </a:pPr>
            <a:r>
              <a:rPr lang="en-US" sz="2100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PRESTA ATENCIÓN A LOS REQUISITOS URGENTES Y DE RIESGO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2656084" y="5183076"/>
            <a:ext cx="2752725" cy="1762125"/>
            <a:chOff x="0" y="0"/>
            <a:chExt cx="3670300" cy="23495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0" r="-11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56084" y="5183076"/>
            <a:ext cx="2752725" cy="1762125"/>
            <a:chOff x="0" y="0"/>
            <a:chExt cx="3670300" cy="23495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0" r="-1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853079" y="1513046"/>
            <a:ext cx="2701233" cy="1001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295"/>
              </a:lnSpc>
            </a:pPr>
            <a:r>
              <a:rPr lang="en-US" sz="59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LLAVES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459419" y="1800825"/>
            <a:ext cx="7166524" cy="1233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8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REALISMO</a:t>
            </a:r>
          </a:p>
          <a:p>
            <a:pPr marL="0" lvl="0" indent="0" algn="l">
              <a:lnSpc>
                <a:spcPts val="2940"/>
              </a:lnSpc>
            </a:pPr>
            <a:r>
              <a:rPr lang="en-US" sz="2100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ADAPTACIÓN DE LA INTERVENCIÓN AL CASO PARTICULAR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459419" y="4255932"/>
            <a:ext cx="6580222" cy="1233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8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OBJETIVOS CLAROS</a:t>
            </a:r>
          </a:p>
          <a:p>
            <a:pPr marL="0" lvl="0" indent="0" algn="l">
              <a:lnSpc>
                <a:spcPts val="2940"/>
              </a:lnSpc>
            </a:pPr>
            <a:r>
              <a:rPr lang="en-US" sz="2100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ESTABLECER OBJETIVOS CLAROS, REALISTAS Y MEDIBLES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459419" y="6777714"/>
            <a:ext cx="7338812" cy="1659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99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ROL ACTIVO Y METODOLOGÍA CENTRADA EN LA PERSONA</a:t>
            </a:r>
          </a:p>
          <a:p>
            <a:pPr marL="0" lvl="0" indent="0" algn="l">
              <a:lnSpc>
                <a:spcPts val="3150"/>
              </a:lnSpc>
            </a:pPr>
            <a:r>
              <a:rPr lang="en-US" sz="2100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TOMA DE DECISIONES COLABORATIVA ENTRE EL PROFESIONAL Y EL INDIVIDUO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466552" y="3523174"/>
            <a:ext cx="3354896" cy="3354800"/>
            <a:chOff x="0" y="0"/>
            <a:chExt cx="4473194" cy="44730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73194" cy="4473067"/>
            </a:xfrm>
            <a:custGeom>
              <a:avLst/>
              <a:gdLst/>
              <a:ahLst/>
              <a:cxnLst/>
              <a:rect l="l" t="t" r="r" b="b"/>
              <a:pathLst>
                <a:path w="4473194" h="4473067">
                  <a:moveTo>
                    <a:pt x="2236597" y="0"/>
                  </a:moveTo>
                  <a:cubicBezTo>
                    <a:pt x="1002030" y="0"/>
                    <a:pt x="1143" y="1000252"/>
                    <a:pt x="0" y="2234438"/>
                  </a:cubicBezTo>
                  <a:lnTo>
                    <a:pt x="0" y="2237867"/>
                  </a:lnTo>
                  <a:cubicBezTo>
                    <a:pt x="762" y="3472434"/>
                    <a:pt x="1001776" y="4473067"/>
                    <a:pt x="2236597" y="4473067"/>
                  </a:cubicBezTo>
                  <a:cubicBezTo>
                    <a:pt x="3468878" y="4473067"/>
                    <a:pt x="4468368" y="3476498"/>
                    <a:pt x="4473194" y="2245360"/>
                  </a:cubicBezTo>
                  <a:lnTo>
                    <a:pt x="4473194" y="2227453"/>
                  </a:lnTo>
                  <a:cubicBezTo>
                    <a:pt x="4468368" y="996569"/>
                    <a:pt x="3468878" y="0"/>
                    <a:pt x="2236597" y="0"/>
                  </a:cubicBezTo>
                  <a:close/>
                </a:path>
              </a:pathLst>
            </a:custGeom>
            <a:blipFill>
              <a:blip r:embed="rId2"/>
              <a:stretch>
                <a:fillRect l="-16750" r="-16750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869015" y="3466052"/>
            <a:ext cx="3354896" cy="3354896"/>
            <a:chOff x="0" y="0"/>
            <a:chExt cx="4473194" cy="447319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69767"/>
                    <a:pt x="998093" y="4469892"/>
                    <a:pt x="2230501" y="4473194"/>
                  </a:cubicBezTo>
                  <a:lnTo>
                    <a:pt x="2242820" y="4473194"/>
                  </a:lnTo>
                  <a:cubicBezTo>
                    <a:pt x="3472180" y="4469892"/>
                    <a:pt x="4468368" y="3474720"/>
                    <a:pt x="4473194" y="2245741"/>
                  </a:cubicBezTo>
                  <a:lnTo>
                    <a:pt x="4473194" y="2227580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3064080" y="3466052"/>
            <a:ext cx="3354896" cy="3354896"/>
            <a:chOff x="0" y="0"/>
            <a:chExt cx="4473194" cy="447319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5073" y="0"/>
                  </a:moveTo>
                  <a:cubicBezTo>
                    <a:pt x="1000506" y="889"/>
                    <a:pt x="0" y="1001903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751" y="4473194"/>
                    <a:pt x="4468368" y="3476752"/>
                    <a:pt x="4473194" y="2245614"/>
                  </a:cubicBezTo>
                  <a:lnTo>
                    <a:pt x="4473194" y="2227326"/>
                  </a:lnTo>
                  <a:cubicBezTo>
                    <a:pt x="4468241" y="996950"/>
                    <a:pt x="3469640" y="889"/>
                    <a:pt x="2238121" y="0"/>
                  </a:cubicBezTo>
                  <a:close/>
                </a:path>
              </a:pathLst>
            </a:custGeom>
            <a:blipFill>
              <a:blip r:embed="rId4"/>
              <a:stretch>
                <a:fillRect l="-27845" r="-27845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2797226" y="1016098"/>
            <a:ext cx="12947199" cy="2390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479"/>
              </a:lnSpc>
            </a:pPr>
            <a:r>
              <a:rPr lang="en-US" sz="78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PRINCIPIOS ÉTICOS DE LA INTERVENCIÓN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71879" y="7045433"/>
            <a:ext cx="3619862" cy="1977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8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RESPETO</a:t>
            </a:r>
          </a:p>
          <a:p>
            <a:pPr marL="0" lvl="0" indent="0" algn="ctr">
              <a:lnSpc>
                <a:spcPts val="2925"/>
              </a:lnSpc>
            </a:pPr>
            <a:r>
              <a:rPr lang="en-US" sz="2100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VALORA A LAS PERSONAS, RECONOCE SUS CONTRIBUCIONES Y EVITA LOS JUICIOS DE VALOR.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121462" y="7045433"/>
            <a:ext cx="4125668" cy="1977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18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COMPROMISO</a:t>
            </a:r>
          </a:p>
          <a:p>
            <a:pPr marL="0" lvl="0" indent="0" algn="ctr">
              <a:lnSpc>
                <a:spcPts val="2925"/>
              </a:lnSpc>
            </a:pPr>
            <a:r>
              <a:rPr lang="en-US" sz="2100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RESPONSABILIDAD QUE ASUME UN PROFESIONAL PARA FOMENTAR EL BIENESTAR DEL INDIVIDUO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592793" y="7045433"/>
            <a:ext cx="4383357" cy="22833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21"/>
              </a:lnSpc>
            </a:pPr>
            <a:r>
              <a:rPr lang="en-US" sz="272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TOLERANCIA</a:t>
            </a:r>
          </a:p>
          <a:p>
            <a:pPr marL="0" lvl="0" indent="0" algn="ctr">
              <a:lnSpc>
                <a:spcPts val="2851"/>
              </a:lnSpc>
            </a:pPr>
            <a:r>
              <a:rPr lang="en-US" sz="2047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COMPRENSIÓN Y ADAPTABILIDAD ANTE CIRCUNSTANCIAS DIFÍCILES, TENIENDO EN CUENTA LAS PERSPECTIVAS Y LIMITACIONES DE LOS DEMÁS.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63777" y="3467100"/>
            <a:ext cx="3354896" cy="3354896"/>
            <a:chOff x="0" y="0"/>
            <a:chExt cx="4473194" cy="44731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69767"/>
                    <a:pt x="998093" y="4469892"/>
                    <a:pt x="2230501" y="4473194"/>
                  </a:cubicBezTo>
                  <a:lnTo>
                    <a:pt x="2242820" y="4473194"/>
                  </a:lnTo>
                  <a:cubicBezTo>
                    <a:pt x="3472180" y="4469892"/>
                    <a:pt x="4468368" y="3474593"/>
                    <a:pt x="4473194" y="2245614"/>
                  </a:cubicBezTo>
                  <a:lnTo>
                    <a:pt x="4473194" y="2245487"/>
                  </a:lnTo>
                  <a:lnTo>
                    <a:pt x="4473194" y="2227580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7053977" y="3603869"/>
            <a:ext cx="3354896" cy="3354896"/>
            <a:chOff x="0" y="0"/>
            <a:chExt cx="4473194" cy="447319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69767"/>
                    <a:pt x="998093" y="4469892"/>
                    <a:pt x="2230501" y="4473194"/>
                  </a:cubicBezTo>
                  <a:lnTo>
                    <a:pt x="2242820" y="4473194"/>
                  </a:lnTo>
                  <a:cubicBezTo>
                    <a:pt x="3472180" y="4469892"/>
                    <a:pt x="4468241" y="3474720"/>
                    <a:pt x="4473194" y="2245868"/>
                  </a:cubicBezTo>
                  <a:lnTo>
                    <a:pt x="4473194" y="2227453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2844177" y="3467100"/>
            <a:ext cx="3354896" cy="3354896"/>
            <a:chOff x="0" y="0"/>
            <a:chExt cx="4473194" cy="447319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751" y="4473194"/>
                    <a:pt x="4468368" y="3476752"/>
                    <a:pt x="4473194" y="2245614"/>
                  </a:cubicBezTo>
                  <a:lnTo>
                    <a:pt x="4473194" y="2227326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4"/>
              <a:stretch>
                <a:fillRect l="-46618" r="-46618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2797226" y="1016098"/>
            <a:ext cx="12947199" cy="2390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479"/>
              </a:lnSpc>
            </a:pPr>
            <a:r>
              <a:rPr lang="en-US" sz="78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PRINCIPIOS ÉTICOS DE LA INTERVENCIÓN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26086" y="6975167"/>
            <a:ext cx="3311871" cy="4649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72"/>
              </a:lnSpc>
            </a:pPr>
            <a:r>
              <a:rPr lang="en-US" sz="2694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PROFESIONALISMO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110727" y="6917626"/>
            <a:ext cx="2841727" cy="464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98"/>
              </a:lnSpc>
            </a:pPr>
            <a:r>
              <a:rPr lang="en-US" sz="2382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RESPONSABILIDAD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266877" y="6911130"/>
            <a:ext cx="2477548" cy="883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99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SENTIDO DE COMUNIDAD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04893" y="7715088"/>
            <a:ext cx="3796922" cy="1371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705"/>
              </a:lnSpc>
            </a:pPr>
            <a:r>
              <a:rPr lang="en-US" sz="1942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EJECUTAR EL TRABAJO CON INTEGRIDAD, EXCELENCIA Y MÉTODOS ADECUADOS DENTRO DEL PLAZO ESTABLECIDO.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422936" y="7704677"/>
            <a:ext cx="4222509" cy="1472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25"/>
              </a:lnSpc>
            </a:pPr>
            <a:r>
              <a:rPr lang="en-US" sz="210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DEDICACIÓN CONSCIENTE A LOGRAR RESULTADOS MEDIANTE EL CUMPLIMIENTO DE OBJETIVOS ESTABLECIDOS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329284" y="8076152"/>
            <a:ext cx="4472092" cy="1101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25"/>
              </a:lnSpc>
            </a:pPr>
            <a:r>
              <a:rPr lang="en-US" sz="210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IDENTIFIQUE SU PAPEL EN LA INTERVENCIÓN Y ESFÓRMESE POR ALCANZAR SUS OBJETIVOS.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411695" y="3468072"/>
            <a:ext cx="3354896" cy="3354896"/>
            <a:chOff x="0" y="0"/>
            <a:chExt cx="4473194" cy="44731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69767"/>
                    <a:pt x="998093" y="4469892"/>
                    <a:pt x="2230501" y="4473194"/>
                  </a:cubicBezTo>
                  <a:lnTo>
                    <a:pt x="2242820" y="4473194"/>
                  </a:lnTo>
                  <a:cubicBezTo>
                    <a:pt x="3472307" y="4469892"/>
                    <a:pt x="4468495" y="3474593"/>
                    <a:pt x="4473194" y="2245487"/>
                  </a:cubicBezTo>
                  <a:lnTo>
                    <a:pt x="4473194" y="2227707"/>
                  </a:lnTo>
                  <a:cubicBezTo>
                    <a:pt x="4468368" y="996569"/>
                    <a:pt x="3468878" y="0"/>
                    <a:pt x="2236597" y="0"/>
                  </a:cubicBez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0052971" y="3467100"/>
            <a:ext cx="3354896" cy="3354896"/>
            <a:chOff x="0" y="0"/>
            <a:chExt cx="4473194" cy="447319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751" y="4473194"/>
                    <a:pt x="4468368" y="3476752"/>
                    <a:pt x="4473194" y="2245614"/>
                  </a:cubicBezTo>
                  <a:lnTo>
                    <a:pt x="4473194" y="2227326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3"/>
              <a:stretch>
                <a:fillRect l="-16666" r="-16666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4351079" y="3467100"/>
            <a:ext cx="3354896" cy="3354896"/>
            <a:chOff x="0" y="0"/>
            <a:chExt cx="4473194" cy="447319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751" y="4473194"/>
                    <a:pt x="4468368" y="3476752"/>
                    <a:pt x="4473194" y="2245614"/>
                  </a:cubicBezTo>
                  <a:lnTo>
                    <a:pt x="4473194" y="2227326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4"/>
              <a:stretch>
                <a:fillRect l="-3491" r="-3491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894445" y="3467100"/>
            <a:ext cx="3354896" cy="3354896"/>
            <a:chOff x="0" y="0"/>
            <a:chExt cx="4473194" cy="447319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473194" cy="4473194"/>
            </a:xfrm>
            <a:custGeom>
              <a:avLst/>
              <a:gdLst/>
              <a:ahLst/>
              <a:cxnLst/>
              <a:rect l="l" t="t" r="r" b="b"/>
              <a:pathLst>
                <a:path w="4473194" h="4473194">
                  <a:moveTo>
                    <a:pt x="2236597" y="0"/>
                  </a:moveTo>
                  <a:cubicBezTo>
                    <a:pt x="1001395" y="0"/>
                    <a:pt x="0" y="1001395"/>
                    <a:pt x="0" y="2236597"/>
                  </a:cubicBezTo>
                  <a:cubicBezTo>
                    <a:pt x="0" y="3471799"/>
                    <a:pt x="1001395" y="4473194"/>
                    <a:pt x="2236597" y="4473194"/>
                  </a:cubicBezTo>
                  <a:cubicBezTo>
                    <a:pt x="3468878" y="4473194"/>
                    <a:pt x="4468368" y="3476625"/>
                    <a:pt x="4473194" y="2245487"/>
                  </a:cubicBezTo>
                  <a:lnTo>
                    <a:pt x="4473194" y="2227580"/>
                  </a:lnTo>
                  <a:cubicBezTo>
                    <a:pt x="4468241" y="996442"/>
                    <a:pt x="3468751" y="0"/>
                    <a:pt x="2236597" y="0"/>
                  </a:cubicBezTo>
                  <a:close/>
                </a:path>
              </a:pathLst>
            </a:custGeom>
            <a:blipFill>
              <a:blip r:embed="rId5"/>
              <a:stretch>
                <a:fillRect l="-29999" r="-29999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2747629" y="704850"/>
            <a:ext cx="12947199" cy="2390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479"/>
              </a:lnSpc>
            </a:pPr>
            <a:r>
              <a:rPr lang="en-US" sz="78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PRINCIPIOS ÉTICOS DE LA INTERVENCIÓN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61204" y="6885851"/>
            <a:ext cx="4365298" cy="2644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70"/>
              </a:lnSpc>
            </a:pPr>
            <a:r>
              <a:rPr lang="en-US" sz="2764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CONFIANZA</a:t>
            </a:r>
          </a:p>
          <a:p>
            <a:pPr marL="0" lvl="0" indent="0" algn="ctr">
              <a:lnSpc>
                <a:spcPts val="2888"/>
              </a:lnSpc>
            </a:pPr>
            <a:r>
              <a:rPr lang="en-US" sz="2073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AUTOCONCIENCIA Y AUTOSEGURIDAD QUE FACILITAN LA EJECUCIÓN DE ACTIVIDADES CON UN GRADO SIGNIFICATIVO DE CONSISTENCIA EN LAS ACCIONES EMPRENDIDAS.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440919" y="6976339"/>
            <a:ext cx="1296438" cy="408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91"/>
              </a:lnSpc>
            </a:pPr>
            <a:r>
              <a:rPr lang="en-US" sz="217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EQUIDAD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427902" y="6959870"/>
            <a:ext cx="4279887" cy="2637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18"/>
              </a:lnSpc>
            </a:pPr>
            <a:r>
              <a:rPr lang="en-US" sz="2746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SOLIDARIDAD</a:t>
            </a:r>
          </a:p>
          <a:p>
            <a:pPr marL="0" lvl="0" indent="0" algn="ctr">
              <a:lnSpc>
                <a:spcPts val="2864"/>
              </a:lnSpc>
            </a:pPr>
            <a:r>
              <a:rPr lang="en-US" sz="2060" b="1">
                <a:solidFill>
                  <a:srgbClr val="21212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COMPARTIR CAUSAS PERSONALES Y ALINEARSE CON LAS DE LOS DEMÁS MEDIANTE LA PARTICIPACIÓN EN ACTIVIDADES SOCIAL Y AMBIENTALMENTE RESPONSABLES.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861315" y="6785839"/>
            <a:ext cx="1667027" cy="383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220"/>
              </a:lnSpc>
            </a:pPr>
            <a:r>
              <a:rPr lang="en-US" sz="195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HONESTIDAD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840119" y="7745120"/>
            <a:ext cx="4177160" cy="2149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889"/>
              </a:lnSpc>
            </a:pPr>
            <a:r>
              <a:rPr lang="en-US" sz="2073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APLICACIÓN EQUITATIVA DE LOS DERECHOS, RECURSOS Y OPORTUNIDADES, RECONOCIENDO LAS NECESIDADES Y CIRCUNSTANCIAS ÚNICAS DE CADA INDIVIDUO.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936389" y="7539876"/>
            <a:ext cx="4351611" cy="16636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25"/>
              </a:lnSpc>
            </a:pPr>
            <a:r>
              <a:rPr lang="en-US" sz="1916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IMPLICA QUE COMPROMETERSE CON SINCERIDAD, RECTITUD E INTEGRIDAD CONSTITUYE COHERENCIA ENTRE LOS PENSAMIENTOS, LAS PALABRAS Y LAS ACCIONES.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9144000" cy="10287000"/>
            <a:chOff x="0" y="0"/>
            <a:chExt cx="12192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192000" cy="13716000"/>
            </a:xfrm>
            <a:custGeom>
              <a:avLst/>
              <a:gdLst/>
              <a:ahLst/>
              <a:cxnLst/>
              <a:rect l="l" t="t" r="r" b="b"/>
              <a:pathLst>
                <a:path w="12192000" h="13716000">
                  <a:moveTo>
                    <a:pt x="0" y="0"/>
                  </a:moveTo>
                  <a:lnTo>
                    <a:pt x="12192000" y="0"/>
                  </a:lnTo>
                  <a:lnTo>
                    <a:pt x="12192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8781" r="-2878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9795091" y="2566102"/>
            <a:ext cx="8084858" cy="3619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599"/>
              </a:lnSpc>
            </a:pPr>
            <a:r>
              <a:rPr lang="en-US" sz="79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RECURSOS PRÁCTICOS DE INTERVENCIÓN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33823" y="3779072"/>
            <a:ext cx="3515049" cy="4486856"/>
          </a:xfrm>
          <a:custGeom>
            <a:avLst/>
            <a:gdLst/>
            <a:ahLst/>
            <a:cxnLst/>
            <a:rect l="l" t="t" r="r" b="b"/>
            <a:pathLst>
              <a:path w="3515049" h="4486856">
                <a:moveTo>
                  <a:pt x="0" y="0"/>
                </a:moveTo>
                <a:lnTo>
                  <a:pt x="3515049" y="0"/>
                </a:lnTo>
                <a:lnTo>
                  <a:pt x="3515049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31" r="-31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468922" y="3779072"/>
            <a:ext cx="3515049" cy="4486856"/>
          </a:xfrm>
          <a:custGeom>
            <a:avLst/>
            <a:gdLst/>
            <a:ahLst/>
            <a:cxnLst/>
            <a:rect l="l" t="t" r="r" b="b"/>
            <a:pathLst>
              <a:path w="3515049" h="4486856">
                <a:moveTo>
                  <a:pt x="0" y="0"/>
                </a:moveTo>
                <a:lnTo>
                  <a:pt x="3515048" y="0"/>
                </a:lnTo>
                <a:lnTo>
                  <a:pt x="3515048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 l="-31" r="-3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304030" y="3779072"/>
            <a:ext cx="3515049" cy="4486856"/>
          </a:xfrm>
          <a:custGeom>
            <a:avLst/>
            <a:gdLst/>
            <a:ahLst/>
            <a:cxnLst/>
            <a:rect l="l" t="t" r="r" b="b"/>
            <a:pathLst>
              <a:path w="3515049" h="4486856">
                <a:moveTo>
                  <a:pt x="0" y="0"/>
                </a:moveTo>
                <a:lnTo>
                  <a:pt x="3515048" y="0"/>
                </a:lnTo>
                <a:lnTo>
                  <a:pt x="3515048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31" r="-31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139128" y="3779072"/>
            <a:ext cx="3515049" cy="4486856"/>
          </a:xfrm>
          <a:custGeom>
            <a:avLst/>
            <a:gdLst/>
            <a:ahLst/>
            <a:cxnLst/>
            <a:rect l="l" t="t" r="r" b="b"/>
            <a:pathLst>
              <a:path w="3515049" h="4486856">
                <a:moveTo>
                  <a:pt x="0" y="0"/>
                </a:moveTo>
                <a:lnTo>
                  <a:pt x="3515049" y="0"/>
                </a:lnTo>
                <a:lnTo>
                  <a:pt x="3515049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 l="-31" r="-31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998507" y="4027503"/>
            <a:ext cx="2717940" cy="2462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18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ESCUCHA ACTIVA Y EMPÁTICA HACIA EL INDIVIDUO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777255" y="4113228"/>
            <a:ext cx="2945749" cy="736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989"/>
              </a:lnSpc>
            </a:pPr>
            <a:r>
              <a:rPr lang="en-US" sz="23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RESTABLECIMIENTO DE FORTALEZAS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573492" y="4094178"/>
            <a:ext cx="2980268" cy="2133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376"/>
              </a:lnSpc>
            </a:pPr>
            <a:r>
              <a:rPr lang="en-US" sz="26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RESTABLECIENDO CONEXIONES CON EXPERIENCIAS PASADAS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567839" y="4094178"/>
            <a:ext cx="2801607" cy="883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599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MEJORA DE HABILIDADES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182866" y="1002401"/>
            <a:ext cx="10120474" cy="15639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23"/>
              </a:lnSpc>
            </a:pPr>
            <a:r>
              <a:rPr lang="en-US" sz="51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RECURSOS PRÁCTICOS DE INTERVENCIÓN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34653" y="3779072"/>
            <a:ext cx="4530509" cy="4486856"/>
          </a:xfrm>
          <a:custGeom>
            <a:avLst/>
            <a:gdLst/>
            <a:ahLst/>
            <a:cxnLst/>
            <a:rect l="l" t="t" r="r" b="b"/>
            <a:pathLst>
              <a:path w="4530509" h="4486856">
                <a:moveTo>
                  <a:pt x="0" y="0"/>
                </a:moveTo>
                <a:lnTo>
                  <a:pt x="4530509" y="0"/>
                </a:lnTo>
                <a:lnTo>
                  <a:pt x="4530509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62" b="-6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824005" y="3779072"/>
            <a:ext cx="4386853" cy="4486856"/>
          </a:xfrm>
          <a:custGeom>
            <a:avLst/>
            <a:gdLst/>
            <a:ahLst/>
            <a:cxnLst/>
            <a:rect l="l" t="t" r="r" b="b"/>
            <a:pathLst>
              <a:path w="4386853" h="4486856">
                <a:moveTo>
                  <a:pt x="0" y="0"/>
                </a:moveTo>
                <a:lnTo>
                  <a:pt x="4386853" y="0"/>
                </a:lnTo>
                <a:lnTo>
                  <a:pt x="4386853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t="-52" b="-52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165816" y="3779072"/>
            <a:ext cx="4327312" cy="4486856"/>
          </a:xfrm>
          <a:custGeom>
            <a:avLst/>
            <a:gdLst/>
            <a:ahLst/>
            <a:cxnLst/>
            <a:rect l="l" t="t" r="r" b="b"/>
            <a:pathLst>
              <a:path w="4327312" h="4486856">
                <a:moveTo>
                  <a:pt x="0" y="0"/>
                </a:moveTo>
                <a:lnTo>
                  <a:pt x="4327312" y="0"/>
                </a:lnTo>
                <a:lnTo>
                  <a:pt x="4327312" y="4486856"/>
                </a:lnTo>
                <a:lnTo>
                  <a:pt x="0" y="448685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t="-23" b="-23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811569" y="4199592"/>
            <a:ext cx="3562474" cy="1971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00"/>
              </a:lnSpc>
            </a:pPr>
            <a:r>
              <a:rPr lang="en-US" sz="3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ESTABLECER RUTINAS Y ACTIVIDADES SIGNIFICATIVAS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242096" y="4218737"/>
            <a:ext cx="3598107" cy="1419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23"/>
              </a:lnSpc>
            </a:pPr>
            <a:r>
              <a:rPr lang="en-US" sz="29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INICIATIVAS DE PUENTE INTERCULTURAL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281097" y="4451261"/>
            <a:ext cx="4044477" cy="961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69"/>
              </a:lnSpc>
            </a:pPr>
            <a:r>
              <a:rPr lang="en-US" sz="303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COLABORACIÓN INTERDISCIPLINARIA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182866" y="1002401"/>
            <a:ext cx="10120474" cy="15639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23"/>
              </a:lnSpc>
            </a:pPr>
            <a:r>
              <a:rPr lang="en-US" sz="51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RECURSOS PRÁCTICOS DE INTERVENCIÓN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4609676" y="645812"/>
            <a:ext cx="2752725" cy="1762125"/>
            <a:chOff x="0" y="0"/>
            <a:chExt cx="3670300" cy="23495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-10" r="-11"/>
              </a:stretch>
            </a:blipFill>
          </p:spPr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9144000" cy="10287000"/>
            <a:chOff x="0" y="0"/>
            <a:chExt cx="12192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192000" cy="13716000"/>
            </a:xfrm>
            <a:custGeom>
              <a:avLst/>
              <a:gdLst/>
              <a:ahLst/>
              <a:cxnLst/>
              <a:rect l="l" t="t" r="r" b="b"/>
              <a:pathLst>
                <a:path w="12192000" h="13716000">
                  <a:moveTo>
                    <a:pt x="0" y="0"/>
                  </a:moveTo>
                  <a:lnTo>
                    <a:pt x="12192000" y="0"/>
                  </a:lnTo>
                  <a:lnTo>
                    <a:pt x="12192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30357" r="-30357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9567377" y="2383346"/>
            <a:ext cx="8017640" cy="3099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49"/>
              </a:lnSpc>
            </a:pPr>
            <a:r>
              <a:rPr lang="en-US" sz="63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ASPECTOS A EVITAR EN LA INTERVENCIÓN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4457917" y="288096"/>
            <a:ext cx="2752725" cy="1762125"/>
            <a:chOff x="0" y="0"/>
            <a:chExt cx="3670300" cy="2349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0" r="-11"/>
              </a:stretch>
            </a:blipFill>
          </p:spPr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00414" y="520446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60"/>
                </a:lnTo>
                <a:lnTo>
                  <a:pt x="0" y="12392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400414" y="5087436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60"/>
                </a:lnTo>
                <a:lnTo>
                  <a:pt x="0" y="12392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758661" y="409070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60"/>
                </a:lnTo>
                <a:lnTo>
                  <a:pt x="0" y="12392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193582" y="5747585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60"/>
                </a:lnTo>
                <a:lnTo>
                  <a:pt x="0" y="12392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151199" y="4119629"/>
            <a:ext cx="2752725" cy="1762125"/>
            <a:chOff x="0" y="0"/>
            <a:chExt cx="3670300" cy="23495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0" r="-11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1028700" y="2046522"/>
            <a:ext cx="4619539" cy="2756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4"/>
              </a:lnSpc>
            </a:pPr>
            <a:r>
              <a:rPr lang="en-US" sz="33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TOMAR DECISIONES POR EL INDIVIDUO La intervención debe potenciar su autonomía y autodeterminación.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26212" y="6726746"/>
            <a:ext cx="4952629" cy="2756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4"/>
              </a:lnSpc>
            </a:pPr>
            <a:r>
              <a:rPr lang="en-US" sz="33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PLAZOS DE TIEMPO IMPUESTO Cada individuo requiere un tiempo variable para comprender una situación.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432800" y="1863919"/>
            <a:ext cx="4760814" cy="2756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4"/>
              </a:lnSpc>
            </a:pPr>
            <a:r>
              <a:rPr lang="en-US" sz="33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ACTUAR SIN CONSENTIMIENTO Es erróneo actuar sin informar al individuo o intervenir sin su participación activa.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432657" y="7263022"/>
            <a:ext cx="5130241" cy="2756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4"/>
              </a:lnSpc>
            </a:pPr>
            <a:r>
              <a:rPr lang="en-US" sz="33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VIOLACIÓN DE LA CONFIDENCIALIDAD La información privada de las personas debe permanecer confidencial.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787644" y="429758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787644" y="4973955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145757" y="272796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533130" y="5634104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4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9426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52437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067920" y="3571237"/>
            <a:ext cx="1239260" cy="1239260"/>
          </a:xfrm>
          <a:custGeom>
            <a:avLst/>
            <a:gdLst/>
            <a:ahLst/>
            <a:cxnLst/>
            <a:rect l="l" t="t" r="r" b="b"/>
            <a:pathLst>
              <a:path w="1239260" h="1239260">
                <a:moveTo>
                  <a:pt x="0" y="0"/>
                </a:moveTo>
                <a:lnTo>
                  <a:pt x="1239260" y="0"/>
                </a:lnTo>
                <a:lnTo>
                  <a:pt x="1239260" y="1239259"/>
                </a:lnTo>
                <a:lnTo>
                  <a:pt x="0" y="1239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7520397" y="689172"/>
            <a:ext cx="2752725" cy="1762125"/>
            <a:chOff x="0" y="0"/>
            <a:chExt cx="3670300" cy="2349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10" r="-11"/>
              </a:stretch>
            </a:blipFill>
          </p:spPr>
        </p:sp>
      </p:grpSp>
      <p:sp>
        <p:nvSpPr>
          <p:cNvPr id="7" name="TextBox 7"/>
          <p:cNvSpPr txBox="1"/>
          <p:nvPr/>
        </p:nvSpPr>
        <p:spPr>
          <a:xfrm>
            <a:off x="1084812" y="5366957"/>
            <a:ext cx="4938608" cy="4131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68"/>
              </a:lnSpc>
            </a:pPr>
            <a:r>
              <a:rPr lang="en-US" sz="3356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IGNORAR EL CONTEXTO CULTURAL Evitar implementar soluciones estándar sin tener en cuenta las historias, creencias e identidades sociales diversas de las personas.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903768" y="5085064"/>
            <a:ext cx="5249608" cy="4127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74"/>
              </a:lnSpc>
            </a:pPr>
            <a:r>
              <a:rPr lang="en-US" sz="33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APROVECHAR LA RELACIÓN PROFESIONAL Abstente de sacar provecho de tu relación con la persona con la que colaboras para obtener ventajas personales, políticas, comerciales o religiosas.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38135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5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918191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6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455016" y="3434963"/>
            <a:ext cx="464791" cy="109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58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7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815230" y="5366957"/>
            <a:ext cx="4983899" cy="35961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59"/>
              </a:lnSpc>
            </a:pPr>
            <a:r>
              <a:rPr lang="en-US" sz="325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ABORDAR EL PROBLEMA SUPERFICIALMENTE Evite convertir la intervención en un procedimiento automatizado en lugar de una experiencia transformadora.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790200" y="1221524"/>
            <a:ext cx="6764579" cy="1366266"/>
          </a:xfrm>
          <a:custGeom>
            <a:avLst/>
            <a:gdLst/>
            <a:ahLst/>
            <a:cxnLst/>
            <a:rect l="l" t="t" r="r" b="b"/>
            <a:pathLst>
              <a:path w="6764579" h="1366266">
                <a:moveTo>
                  <a:pt x="0" y="0"/>
                </a:moveTo>
                <a:lnTo>
                  <a:pt x="6764579" y="0"/>
                </a:lnTo>
                <a:lnTo>
                  <a:pt x="6764579" y="1366266"/>
                </a:lnTo>
                <a:lnTo>
                  <a:pt x="0" y="1366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138" b="-138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835526" y="3639988"/>
            <a:ext cx="12572914" cy="3637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74"/>
              </a:lnSpc>
            </a:pPr>
            <a:r>
              <a:rPr lang="en-US" sz="5307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No trates a aquellos con quienes colaboramos de una manera que no quisiéramos experimentar nosotros mismos, y garantiza siempre el respeto a su dignidad.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158399" y="1541755"/>
            <a:ext cx="4272086" cy="587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898"/>
              </a:lnSpc>
            </a:pPr>
            <a:r>
              <a:rPr lang="en-US" sz="3498" b="1">
                <a:solidFill>
                  <a:srgbClr val="F6CD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PRINCIPIO DE ORO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28248" y="4633684"/>
            <a:ext cx="5122945" cy="38100"/>
          </a:xfrm>
          <a:custGeom>
            <a:avLst/>
            <a:gdLst/>
            <a:ahLst/>
            <a:cxnLst/>
            <a:rect l="l" t="t" r="r" b="b"/>
            <a:pathLst>
              <a:path w="5122945" h="38100">
                <a:moveTo>
                  <a:pt x="0" y="0"/>
                </a:moveTo>
                <a:lnTo>
                  <a:pt x="5122945" y="0"/>
                </a:lnTo>
                <a:lnTo>
                  <a:pt x="5122945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107" r="-107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614054" y="5624360"/>
            <a:ext cx="2752725" cy="1762125"/>
            <a:chOff x="0" y="0"/>
            <a:chExt cx="3670300" cy="23495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70300" cy="2349500"/>
            </a:xfrm>
            <a:custGeom>
              <a:avLst/>
              <a:gdLst/>
              <a:ahLst/>
              <a:cxnLst/>
              <a:rect l="l" t="t" r="r" b="b"/>
              <a:pathLst>
                <a:path w="3670300" h="2349500">
                  <a:moveTo>
                    <a:pt x="0" y="0"/>
                  </a:moveTo>
                  <a:lnTo>
                    <a:pt x="3670300" y="0"/>
                  </a:lnTo>
                  <a:lnTo>
                    <a:pt x="3670300" y="2349500"/>
                  </a:lnTo>
                  <a:lnTo>
                    <a:pt x="0" y="2349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0" r="-11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800797" y="1752038"/>
            <a:ext cx="9755457" cy="1171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24"/>
              </a:lnSpc>
            </a:pPr>
            <a:r>
              <a:rPr lang="en-US" sz="84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¡Muchas gracias!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806A64E2C280840A7E475BE005C260B" ma:contentTypeVersion="18" ma:contentTypeDescription="Crear nuevo documento." ma:contentTypeScope="" ma:versionID="72e1c4f11000bcddc3bdcf8762905e11">
  <xsd:schema xmlns:xsd="http://www.w3.org/2001/XMLSchema" xmlns:xs="http://www.w3.org/2001/XMLSchema" xmlns:p="http://schemas.microsoft.com/office/2006/metadata/properties" xmlns:ns3="a7978869-c604-4444-92be-d58304702ce3" xmlns:ns4="3f4dff65-fb56-4284-8d28-0f29feb797e0" targetNamespace="http://schemas.microsoft.com/office/2006/metadata/properties" ma:root="true" ma:fieldsID="8961f4321fd3216b60456571571cd73c" ns3:_="" ns4:_="">
    <xsd:import namespace="a7978869-c604-4444-92be-d58304702ce3"/>
    <xsd:import namespace="3f4dff65-fb56-4284-8d28-0f29feb797e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Location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978869-c604-4444-92be-d58304702c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4dff65-fb56-4284-8d28-0f29feb797e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Hash de la sugerencia para comparti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7978869-c604-4444-92be-d58304702ce3" xsi:nil="true"/>
  </documentManagement>
</p:properties>
</file>

<file path=customXml/itemProps1.xml><?xml version="1.0" encoding="utf-8"?>
<ds:datastoreItem xmlns:ds="http://schemas.openxmlformats.org/officeDocument/2006/customXml" ds:itemID="{DDDFE064-84B5-40E4-84A3-020DF31F5B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978869-c604-4444-92be-d58304702ce3"/>
    <ds:schemaRef ds:uri="3f4dff65-fb56-4284-8d28-0f29feb797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20B22E5-3D95-4BA2-90F1-61BA52F791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F1E1B9-F739-4068-9001-C2F8E7D9C543}">
  <ds:schemaRefs>
    <ds:schemaRef ds:uri="http://purl.org/dc/terms/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3f4dff65-fb56-4284-8d28-0f29feb797e0"/>
    <ds:schemaRef ds:uri="a7978869-c604-4444-92be-d58304702ce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644</Words>
  <Application>Microsoft Office PowerPoint</Application>
  <PresentationFormat>Personalizado</PresentationFormat>
  <Paragraphs>97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Calibri</vt:lpstr>
      <vt:lpstr>Open Sans</vt:lpstr>
      <vt:lpstr>Open Sans Bold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09 CASE STUDIES AND PRACTICAL CASES (1).pptx</dc:title>
  <dc:creator>Carlos Lopez Fernandez</dc:creator>
  <cp:lastModifiedBy>Carlos Lopez Fernandez</cp:lastModifiedBy>
  <cp:revision>2</cp:revision>
  <dcterms:created xsi:type="dcterms:W3CDTF">2006-08-16T00:00:00Z</dcterms:created>
  <dcterms:modified xsi:type="dcterms:W3CDTF">2026-06-22T13:32:58Z</dcterms:modified>
  <dc:identifier>DAHJb2_3ehc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0x010100C806A64E2C280840A7E475BE005C260B</vt:lpwstr>
  </property>
</Properties>
</file>