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x="18288000" cy="10287000"/>
  <p:notesSz cx="6858000" cy="9144000"/>
  <p:embeddedFontLst>
    <p:embeddedFont>
      <p:font typeface="Open Sans Bold" panose="020B0604020202020204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Open Sans" panose="020B0604020202020204" charset="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60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22.06.2026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6821" y="1472298"/>
            <a:ext cx="2754440" cy="1764859"/>
            <a:chOff x="0" y="0"/>
            <a:chExt cx="3672586" cy="235314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b="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846821" y="3766442"/>
            <a:ext cx="13611711" cy="402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60"/>
              </a:lnSpc>
            </a:pPr>
            <a:r>
              <a:rPr lang="en-US" sz="96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Sensibilización sobre la inclusión y la empatía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766780" y="1594190"/>
            <a:ext cx="2754440" cy="1764859"/>
            <a:chOff x="0" y="0"/>
            <a:chExt cx="3672586" cy="235314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279921" y="4153557"/>
            <a:ext cx="17220311" cy="3129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71"/>
              </a:lnSpc>
            </a:pPr>
            <a:r>
              <a:rPr lang="en-US" sz="4143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Objetivo: Repasar y profundizar los conceptos fundamentales de inclusión y empatía; conectar con estrategias prácticas, ejercicios listos para el aula y modelos estructurados para la práctica inclusiva, prestando especial atención a los refugiados (especialmente ucranianos) y a la discapacidad.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7667" y="4414838"/>
            <a:ext cx="15692666" cy="291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519"/>
              </a:lnSpc>
            </a:pPr>
            <a:r>
              <a:rPr lang="en-US" sz="9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Sensibilización sobre la inclusión y la empatía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235894" y="1358751"/>
            <a:ext cx="2754440" cy="1764859"/>
            <a:chOff x="0" y="0"/>
            <a:chExt cx="3672586" cy="235314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1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" y="3781377"/>
            <a:ext cx="2971800" cy="4359850"/>
            <a:chOff x="0" y="0"/>
            <a:chExt cx="3962400" cy="58131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62400" cy="5813171"/>
            </a:xfrm>
            <a:custGeom>
              <a:avLst/>
              <a:gdLst/>
              <a:ahLst/>
              <a:cxnLst/>
              <a:rect l="l" t="t" r="r" b="b"/>
              <a:pathLst>
                <a:path w="3962400" h="5813171">
                  <a:moveTo>
                    <a:pt x="3805047" y="5813171"/>
                  </a:moveTo>
                  <a:lnTo>
                    <a:pt x="157353" y="5813171"/>
                  </a:lnTo>
                  <a:cubicBezTo>
                    <a:pt x="70612" y="5813171"/>
                    <a:pt x="0" y="5732526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70612" y="0"/>
                    <a:pt x="157353" y="0"/>
                  </a:cubicBezTo>
                  <a:lnTo>
                    <a:pt x="3805047" y="0"/>
                  </a:lnTo>
                  <a:cubicBezTo>
                    <a:pt x="3891788" y="0"/>
                    <a:pt x="3962400" y="80518"/>
                    <a:pt x="3962400" y="179451"/>
                  </a:cubicBezTo>
                  <a:lnTo>
                    <a:pt x="3962400" y="5633720"/>
                  </a:lnTo>
                  <a:cubicBezTo>
                    <a:pt x="3962400" y="5732526"/>
                    <a:pt x="3891788" y="5813171"/>
                    <a:pt x="3805047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304256" y="3755326"/>
            <a:ext cx="3045476" cy="4359850"/>
            <a:chOff x="0" y="0"/>
            <a:chExt cx="4060634" cy="58131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060698" cy="5813171"/>
            </a:xfrm>
            <a:custGeom>
              <a:avLst/>
              <a:gdLst/>
              <a:ahLst/>
              <a:cxnLst/>
              <a:rect l="l" t="t" r="r" b="b"/>
              <a:pathLst>
                <a:path w="4060698" h="5813171">
                  <a:moveTo>
                    <a:pt x="3899408" y="5813171"/>
                  </a:moveTo>
                  <a:lnTo>
                    <a:pt x="161290" y="5813171"/>
                  </a:lnTo>
                  <a:cubicBezTo>
                    <a:pt x="72390" y="5813171"/>
                    <a:pt x="0" y="5732653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72390" y="0"/>
                    <a:pt x="161290" y="0"/>
                  </a:cubicBezTo>
                  <a:lnTo>
                    <a:pt x="3899408" y="0"/>
                  </a:lnTo>
                  <a:cubicBezTo>
                    <a:pt x="3988308" y="0"/>
                    <a:pt x="4060698" y="80518"/>
                    <a:pt x="4060698" y="179451"/>
                  </a:cubicBezTo>
                  <a:lnTo>
                    <a:pt x="4060698" y="5633720"/>
                  </a:lnTo>
                  <a:cubicBezTo>
                    <a:pt x="4060698" y="5732526"/>
                    <a:pt x="3988308" y="5813171"/>
                    <a:pt x="3899408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0604716" y="3770986"/>
            <a:ext cx="3068155" cy="4359850"/>
            <a:chOff x="0" y="0"/>
            <a:chExt cx="4090873" cy="58131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090797" cy="5813171"/>
            </a:xfrm>
            <a:custGeom>
              <a:avLst/>
              <a:gdLst/>
              <a:ahLst/>
              <a:cxnLst/>
              <a:rect l="l" t="t" r="r" b="b"/>
              <a:pathLst>
                <a:path w="4090797" h="5813171">
                  <a:moveTo>
                    <a:pt x="3928364" y="5813171"/>
                  </a:moveTo>
                  <a:lnTo>
                    <a:pt x="162433" y="5813171"/>
                  </a:lnTo>
                  <a:cubicBezTo>
                    <a:pt x="72898" y="5813171"/>
                    <a:pt x="0" y="5732526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72898" y="0"/>
                    <a:pt x="162433" y="0"/>
                  </a:cubicBezTo>
                  <a:lnTo>
                    <a:pt x="3928364" y="0"/>
                  </a:lnTo>
                  <a:cubicBezTo>
                    <a:pt x="4017899" y="0"/>
                    <a:pt x="4090797" y="80518"/>
                    <a:pt x="4090797" y="179451"/>
                  </a:cubicBezTo>
                  <a:lnTo>
                    <a:pt x="4090797" y="5633720"/>
                  </a:lnTo>
                  <a:cubicBezTo>
                    <a:pt x="4090797" y="5732526"/>
                    <a:pt x="4017899" y="5813171"/>
                    <a:pt x="3928364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4078453" y="3770986"/>
            <a:ext cx="2970819" cy="4359850"/>
            <a:chOff x="0" y="0"/>
            <a:chExt cx="3961092" cy="581313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961130" cy="5813171"/>
            </a:xfrm>
            <a:custGeom>
              <a:avLst/>
              <a:gdLst/>
              <a:ahLst/>
              <a:cxnLst/>
              <a:rect l="l" t="t" r="r" b="b"/>
              <a:pathLst>
                <a:path w="3961130" h="5813171">
                  <a:moveTo>
                    <a:pt x="3803777" y="5813171"/>
                  </a:moveTo>
                  <a:lnTo>
                    <a:pt x="157353" y="5813171"/>
                  </a:lnTo>
                  <a:cubicBezTo>
                    <a:pt x="70612" y="5813171"/>
                    <a:pt x="0" y="5732526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70612" y="0"/>
                    <a:pt x="157353" y="0"/>
                  </a:cubicBezTo>
                  <a:lnTo>
                    <a:pt x="3803777" y="0"/>
                  </a:lnTo>
                  <a:cubicBezTo>
                    <a:pt x="3890518" y="0"/>
                    <a:pt x="3961130" y="80518"/>
                    <a:pt x="3961130" y="179451"/>
                  </a:cubicBezTo>
                  <a:lnTo>
                    <a:pt x="3961130" y="5633720"/>
                  </a:lnTo>
                  <a:cubicBezTo>
                    <a:pt x="3961130" y="5732526"/>
                    <a:pt x="3890518" y="5813171"/>
                    <a:pt x="3803777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3657600" y="1840459"/>
            <a:ext cx="10863253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</a:pPr>
            <a:r>
              <a:rPr lang="en-US" sz="8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Objetivos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019376" y="3996299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52"/>
              </a:lnSpc>
            </a:pPr>
            <a:r>
              <a:rPr lang="en-US" sz="3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520836" y="3973335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52"/>
              </a:lnSpc>
            </a:pPr>
            <a:r>
              <a:rPr lang="en-US" sz="3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03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811000" y="4006367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52"/>
              </a:lnSpc>
            </a:pPr>
            <a:r>
              <a:rPr lang="en-US" sz="3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04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303520" y="3973335"/>
            <a:ext cx="731749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52"/>
              </a:lnSpc>
            </a:pPr>
            <a:r>
              <a:rPr lang="en-US" sz="3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85787" y="5681977"/>
            <a:ext cx="2979630" cy="1476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375"/>
              </a:lnSpc>
            </a:pPr>
            <a:r>
              <a:rPr lang="en-US" sz="197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Aclarar términos clave (xenofobia, racismo, discriminación, integración frente a inclusión).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3916892" y="3765718"/>
            <a:ext cx="3200676" cy="4365117"/>
            <a:chOff x="0" y="0"/>
            <a:chExt cx="4267568" cy="582015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267581" cy="5820156"/>
            </a:xfrm>
            <a:custGeom>
              <a:avLst/>
              <a:gdLst/>
              <a:ahLst/>
              <a:cxnLst/>
              <a:rect l="l" t="t" r="r" b="b"/>
              <a:pathLst>
                <a:path w="4267581" h="5820156">
                  <a:moveTo>
                    <a:pt x="0" y="0"/>
                  </a:moveTo>
                  <a:lnTo>
                    <a:pt x="4267581" y="0"/>
                  </a:lnTo>
                  <a:lnTo>
                    <a:pt x="4267581" y="5820156"/>
                  </a:lnTo>
                  <a:lnTo>
                    <a:pt x="0" y="58201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18" name="TextBox 18"/>
          <p:cNvSpPr txBox="1"/>
          <p:nvPr/>
        </p:nvSpPr>
        <p:spPr>
          <a:xfrm>
            <a:off x="15346470" y="4332170"/>
            <a:ext cx="1526867" cy="542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20"/>
              </a:lnSpc>
            </a:pPr>
            <a:r>
              <a:rPr lang="en-US" sz="3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05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374387" y="5549941"/>
            <a:ext cx="2285686" cy="2266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15"/>
              </a:lnSpc>
            </a:pPr>
            <a:r>
              <a:rPr lang="en-US" sz="217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Considere estrategias y herramientas escolares estructuradas para la inclusión.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072423" y="5692816"/>
            <a:ext cx="2941320" cy="1476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375"/>
              </a:lnSpc>
            </a:pPr>
            <a:r>
              <a:rPr lang="en-US" sz="197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Reconocer las barreras típicas para los refugiados, incluidos los refugiados discapacitados.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562679" y="5692816"/>
            <a:ext cx="2407920" cy="1619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15"/>
              </a:lnSpc>
            </a:pPr>
            <a:r>
              <a:rPr lang="en-US" sz="217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Explora el papel de la empatía en las comunidades pacíficas e inclusivas.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087214" y="5559466"/>
            <a:ext cx="2179320" cy="1876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95"/>
              </a:lnSpc>
            </a:pPr>
            <a:r>
              <a:rPr lang="en-US" sz="207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Practica actividades que fomenten la empatía y reduzcan los prejuicios.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601200" y="3562350"/>
            <a:ext cx="7543800" cy="4932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</a:pPr>
            <a:r>
              <a:rPr lang="en-US" sz="27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Agenda: </a:t>
            </a: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Conceptos – Barreras – Empatía – Precios/Herramientas – Modelos – Estrategias escolares – Ejercicios – Conclusiones </a:t>
            </a:r>
          </a:p>
          <a:p>
            <a:pPr marL="0" lvl="0" indent="0" algn="l">
              <a:lnSpc>
                <a:spcPts val="3974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4"/>
              </a:lnSpc>
            </a:pPr>
            <a:r>
              <a:rPr lang="en-US" sz="27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Métodos: </a:t>
            </a: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Miniconferencia, trabajo en grupo, simulaciones, debate</a:t>
            </a:r>
          </a:p>
          <a:p>
            <a:pPr marL="0" lvl="0" indent="0" algn="l">
              <a:lnSpc>
                <a:spcPts val="3974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4"/>
              </a:lnSpc>
            </a:pPr>
            <a:r>
              <a:rPr lang="en-US" sz="27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Herramientas: </a:t>
            </a: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Mentimeter/Kahoot/Slido, videoclip, plantillas de mapas de empatía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601200" y="647700"/>
            <a:ext cx="7244401" cy="2362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Programa y métodos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838200" y="1104900"/>
            <a:ext cx="7437091" cy="7437091"/>
            <a:chOff x="0" y="0"/>
            <a:chExt cx="9916122" cy="99161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916160" cy="9916160"/>
            </a:xfrm>
            <a:custGeom>
              <a:avLst/>
              <a:gdLst/>
              <a:ahLst/>
              <a:cxnLst/>
              <a:rect l="l" t="t" r="r" b="b"/>
              <a:pathLst>
                <a:path w="9916160" h="9916160">
                  <a:moveTo>
                    <a:pt x="0" y="0"/>
                  </a:moveTo>
                  <a:lnTo>
                    <a:pt x="9916160" y="0"/>
                  </a:lnTo>
                  <a:lnTo>
                    <a:pt x="9916160" y="9916160"/>
                  </a:lnTo>
                  <a:lnTo>
                    <a:pt x="0" y="9916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52600" y="4229100"/>
            <a:ext cx="6768789" cy="44329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</a:pPr>
            <a:r>
              <a:rPr lang="en-US" sz="264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Xenofobia: </a:t>
            </a: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Miedo/desconfianza hacia aquellos percibidos como extranjeros.</a:t>
            </a:r>
          </a:p>
          <a:p>
            <a:pPr marL="0" lvl="0" indent="0" algn="l">
              <a:lnSpc>
                <a:spcPts val="3974"/>
              </a:lnSpc>
            </a:pPr>
            <a:endParaRPr lang="en-US" sz="264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4"/>
              </a:lnSpc>
            </a:pPr>
            <a:r>
              <a:rPr lang="en-US" sz="264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Racismo: </a:t>
            </a: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Presupone la superioridad/jerarquía de una “raza” sobre otra.</a:t>
            </a:r>
          </a:p>
          <a:p>
            <a:pPr marL="0" lvl="0" indent="0" algn="l">
              <a:lnSpc>
                <a:spcPts val="3974"/>
              </a:lnSpc>
            </a:pPr>
            <a:endParaRPr lang="en-US" sz="264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4"/>
              </a:lnSpc>
            </a:pP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distinción es importante para la respuesta y la pedagogía.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52600" y="1181100"/>
            <a:ext cx="6768789" cy="2362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Xenofobia vs. Racismo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8557832" y="1943100"/>
            <a:ext cx="8719461" cy="6781800"/>
            <a:chOff x="0" y="0"/>
            <a:chExt cx="11625948" cy="9042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625961" cy="9042400"/>
            </a:xfrm>
            <a:custGeom>
              <a:avLst/>
              <a:gdLst/>
              <a:ahLst/>
              <a:cxnLst/>
              <a:rect l="l" t="t" r="r" b="b"/>
              <a:pathLst>
                <a:path w="11625961" h="9042400">
                  <a:moveTo>
                    <a:pt x="0" y="0"/>
                  </a:moveTo>
                  <a:lnTo>
                    <a:pt x="11625961" y="0"/>
                  </a:lnTo>
                  <a:lnTo>
                    <a:pt x="11625961" y="9042400"/>
                  </a:lnTo>
                  <a:lnTo>
                    <a:pt x="0" y="9042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7777" r="-8889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99358" y="1422616"/>
            <a:ext cx="14588442" cy="1255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169"/>
              </a:lnSpc>
            </a:pPr>
            <a:r>
              <a:rPr lang="en-US" sz="323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Discriminación (desde la perspectiva de la Convención de las Naciones Unidas sobre los Derechos de las Personas con Discapacidad)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048000" y="3816372"/>
            <a:ext cx="3124200" cy="3728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27"/>
              </a:lnSpc>
            </a:pPr>
            <a:r>
              <a:rPr lang="en-US" sz="3074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Discriminación: </a:t>
            </a:r>
          </a:p>
          <a:p>
            <a:pPr marL="0" lvl="0" indent="0" algn="ctr">
              <a:lnSpc>
                <a:spcPts val="3727"/>
              </a:lnSpc>
            </a:pPr>
            <a:endParaRPr lang="en-US" sz="3074" b="1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3727"/>
              </a:lnSpc>
            </a:pPr>
            <a:r>
              <a:rPr lang="en-US" sz="3074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Trato injusto; directo o indirecto a través de normas/instituciones.</a:t>
            </a:r>
          </a:p>
        </p:txBody>
      </p:sp>
      <p:sp>
        <p:nvSpPr>
          <p:cNvPr id="4" name="AutoShape 4"/>
          <p:cNvSpPr/>
          <p:nvPr/>
        </p:nvSpPr>
        <p:spPr>
          <a:xfrm rot="5331120">
            <a:off x="6433709" y="5346068"/>
            <a:ext cx="4277582" cy="0"/>
          </a:xfrm>
          <a:prstGeom prst="line">
            <a:avLst/>
          </a:prstGeom>
          <a:ln w="9525" cap="rnd">
            <a:solidFill>
              <a:srgbClr val="1157B7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9845040" y="3734562"/>
            <a:ext cx="4617720" cy="4114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00"/>
              </a:lnSpc>
            </a:pPr>
            <a:r>
              <a:rPr lang="en-US" sz="3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Discriminación por discapacidad: </a:t>
            </a:r>
          </a:p>
          <a:p>
            <a:pPr marL="0" lvl="0" indent="0" algn="ctr">
              <a:lnSpc>
                <a:spcPts val="3600"/>
              </a:lnSpc>
            </a:pPr>
            <a:endParaRPr lang="en-US" sz="3000" b="1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3600"/>
              </a:lnSpc>
            </a:pPr>
            <a:r>
              <a:rPr lang="en-US" sz="30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Exclusión/limitación o negativa a realizar los ajustes necesarios que impidan el disfrute igualitario de los derechos.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5400" y="4805162"/>
            <a:ext cx="4954276" cy="345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Integración: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Dos grupos: el “grupo externo” se adapta a la mayoría – una perspectiva crítica en el concepto de migración.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666862" y="4805162"/>
            <a:ext cx="4954276" cy="228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Inclusión: 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Una sociedad heterogénea; pertenencia incondicional de todos.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176598" y="3383975"/>
            <a:ext cx="4954276" cy="6174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 la práctica: 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La inclusión requiere reflexión y mejora continuas, no acciones puntuales.</a:t>
            </a:r>
          </a:p>
          <a:p>
            <a:pPr marL="0" lvl="0" indent="0" algn="ctr">
              <a:lnSpc>
                <a:spcPts val="4620"/>
              </a:lnSpc>
            </a:pPr>
            <a:endParaRPr lang="en-US" sz="3000">
              <a:solidFill>
                <a:srgbClr val="1157AD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>
              <a:lnSpc>
                <a:spcPts val="5543"/>
              </a:lnSpc>
            </a:pPr>
            <a:r>
              <a:rPr lang="en-US" sz="29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Debate: </a:t>
            </a:r>
            <a:r>
              <a:rPr lang="en-US" sz="2999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¿Qué cambia cuando pasamos de la adaptación a la pertenencia incondicional?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980820" y="3314700"/>
            <a:ext cx="1239260" cy="1239260"/>
            <a:chOff x="0" y="0"/>
            <a:chExt cx="1652346" cy="165234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299425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8524370" y="3314700"/>
            <a:ext cx="1239260" cy="1239260"/>
            <a:chOff x="0" y="0"/>
            <a:chExt cx="1652346" cy="165234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852437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072260" y="1671571"/>
            <a:ext cx="11304270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Integración versus inclusión</a:t>
            </a:r>
          </a:p>
        </p:txBody>
      </p:sp>
      <p:sp>
        <p:nvSpPr>
          <p:cNvPr id="12" name="AutoShape 12"/>
          <p:cNvSpPr/>
          <p:nvPr/>
        </p:nvSpPr>
        <p:spPr>
          <a:xfrm rot="5363940">
            <a:off x="9064492" y="6177227"/>
            <a:ext cx="5645415" cy="59219"/>
          </a:xfrm>
          <a:prstGeom prst="line">
            <a:avLst/>
          </a:prstGeom>
          <a:ln w="9525" cap="rnd">
            <a:solidFill>
              <a:srgbClr val="1157B7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5400" y="4805162"/>
            <a:ext cx="4954276" cy="345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Heterogeneidad: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Diversidad de culturas, niveles de discapacidad, generaciones, rutas migratorias, necesidades individualizadas.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666862" y="4805162"/>
            <a:ext cx="4954276" cy="3904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46"/>
              </a:lnSpc>
            </a:pPr>
            <a:r>
              <a:rPr lang="en-US" sz="2887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Interseccionalidad:</a:t>
            </a:r>
          </a:p>
          <a:p>
            <a:pPr marL="0" lvl="0" indent="0" algn="ctr">
              <a:lnSpc>
                <a:spcPts val="4446"/>
              </a:lnSpc>
            </a:pPr>
            <a:r>
              <a:rPr lang="en-US" sz="2887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Los ejes superpuestos (discapacidad, condición de refugiado, género, origen) multiplican la desventaja (por ejemplo, mujer refugiada con discapacidad).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228195" y="4972050"/>
            <a:ext cx="4954276" cy="345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Significados culturales de la discapacidad y las barreras de acceso relacionadas con la migración; necesidad de colaboración interdisciplinaria.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980820" y="3390900"/>
            <a:ext cx="1239260" cy="1239260"/>
            <a:chOff x="0" y="0"/>
            <a:chExt cx="1652346" cy="165234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299425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8524370" y="3314700"/>
            <a:ext cx="1239260" cy="1239260"/>
            <a:chOff x="0" y="0"/>
            <a:chExt cx="1652346" cy="165234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852437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06040" y="1607820"/>
            <a:ext cx="12684890" cy="82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525"/>
              </a:lnSpc>
            </a:pPr>
            <a:r>
              <a:rPr lang="en-US" sz="5437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Heterogeneidad e interseccionalidad</a:t>
            </a:r>
          </a:p>
        </p:txBody>
      </p:sp>
      <p:sp>
        <p:nvSpPr>
          <p:cNvPr id="12" name="AutoShape 12"/>
          <p:cNvSpPr/>
          <p:nvPr/>
        </p:nvSpPr>
        <p:spPr>
          <a:xfrm rot="5363940">
            <a:off x="9011564" y="6205538"/>
            <a:ext cx="5648639" cy="0"/>
          </a:xfrm>
          <a:prstGeom prst="line">
            <a:avLst/>
          </a:prstGeom>
          <a:ln w="9525" cap="rnd">
            <a:solidFill>
              <a:srgbClr val="1157B7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59419" y="1871577"/>
            <a:ext cx="7354738" cy="450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Mercado de trabajo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59419" y="2347789"/>
            <a:ext cx="8352501" cy="77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50"/>
              </a:lnSpc>
            </a:pPr>
            <a:r>
              <a:rPr lang="en-US" sz="21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No reconocimiento de cualificaciones; idioma; dificultades de adaptación; cargas adicionales para las mujeres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459419" y="3528051"/>
            <a:ext cx="7354738" cy="450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Educación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59419" y="4006815"/>
            <a:ext cx="8352501" cy="1176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90"/>
              </a:lnSpc>
            </a:pPr>
            <a:r>
              <a:rPr lang="en-US" sz="2127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Competencias lingüísticas limitadas; problemas de reconocimiento; apoyo insuficiente, especialmente para adultos y jóvenes; desafíos estructurales en la escuela.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494062" y="5590670"/>
            <a:ext cx="7354738" cy="450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3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Integración social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494062" y="6040241"/>
            <a:ext cx="8352501" cy="77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50"/>
              </a:lnSpc>
            </a:pPr>
            <a:r>
              <a:rPr lang="en-US" sz="21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Una quinta parte carece de contactos cercanos fuera de la familia; los estereotipos ocultan la participación.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05840" y="2195227"/>
            <a:ext cx="6522720" cy="5486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Barreras y </a:t>
            </a:r>
          </a:p>
          <a:p>
            <a:pPr marL="0" lvl="0" indent="0" algn="l">
              <a:lnSpc>
                <a:spcPts val="7200"/>
              </a:lnSpc>
            </a:pPr>
            <a:endParaRPr lang="en-US" sz="6000" b="1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Discriminación</a:t>
            </a:r>
          </a:p>
          <a:p>
            <a:pPr marL="0" lvl="0" indent="0" algn="l">
              <a:lnSpc>
                <a:spcPts val="7200"/>
              </a:lnSpc>
            </a:pPr>
            <a:endParaRPr lang="en-US" sz="6000" b="1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(centrado en los ucranianos)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550859" y="7305770"/>
            <a:ext cx="3244901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416"/>
              </a:lnSpc>
            </a:pPr>
            <a:r>
              <a:rPr lang="en-US" sz="2847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Incertidumbre jurídica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550859" y="8220170"/>
            <a:ext cx="8620458" cy="628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520"/>
              </a:lnSpc>
            </a:pPr>
            <a:r>
              <a:rPr lang="en-US" sz="21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Burocracia; estatus de residencia; reunificación; prestaciones – estrés psicosocial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33600" y="4600575"/>
            <a:ext cx="6768789" cy="4434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3"/>
              </a:lnSpc>
            </a:pPr>
            <a:r>
              <a:rPr lang="en-US" sz="2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Barreras de alojamiento/acceso: </a:t>
            </a: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restricción, carga, aislamiento </a:t>
            </a:r>
          </a:p>
          <a:p>
            <a:pPr marL="0" lvl="0" indent="0" algn="l">
              <a:lnSpc>
                <a:spcPts val="3973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3"/>
              </a:lnSpc>
            </a:pPr>
            <a:r>
              <a:rPr lang="en-US" sz="2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Sistema de salud y terapias: </a:t>
            </a: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acceso restringido</a:t>
            </a:r>
          </a:p>
          <a:p>
            <a:pPr marL="0" lvl="0" indent="0" algn="l">
              <a:lnSpc>
                <a:spcPts val="3973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973"/>
              </a:lnSpc>
            </a:pPr>
            <a:r>
              <a:rPr lang="en-US" sz="26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“Invisibles” </a:t>
            </a: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en sistemas no diseñados para sus necesidades; falta de datos: necesidad de políticas e investigación.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00200" y="371475"/>
            <a:ext cx="8502806" cy="3524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599"/>
              </a:lnSpc>
            </a:pPr>
            <a:r>
              <a:rPr lang="en-US" sz="54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Refugiados con discapacidad: invisibilidad y acceso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1430000" y="0"/>
            <a:ext cx="6858000" cy="10287000"/>
            <a:chOff x="0" y="0"/>
            <a:chExt cx="9144000" cy="13716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144000" cy="13716000"/>
            </a:xfrm>
            <a:custGeom>
              <a:avLst/>
              <a:gdLst/>
              <a:ahLst/>
              <a:cxnLst/>
              <a:rect l="l" t="t" r="r" b="b"/>
              <a:pathLst>
                <a:path w="9144000" h="13716000">
                  <a:moveTo>
                    <a:pt x="0" y="0"/>
                  </a:moveTo>
                  <a:lnTo>
                    <a:pt x="9144000" y="0"/>
                  </a:lnTo>
                  <a:lnTo>
                    <a:pt x="914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0" b="-1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19859" y="2324100"/>
            <a:ext cx="7000608" cy="2878998"/>
            <a:chOff x="0" y="0"/>
            <a:chExt cx="9334144" cy="383866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19859" y="5873877"/>
            <a:ext cx="7000608" cy="2859948"/>
            <a:chOff x="0" y="0"/>
            <a:chExt cx="9334144" cy="38132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334246" cy="3813302"/>
            </a:xfrm>
            <a:custGeom>
              <a:avLst/>
              <a:gdLst/>
              <a:ahLst/>
              <a:cxnLst/>
              <a:rect l="l" t="t" r="r" b="b"/>
              <a:pathLst>
                <a:path w="9334246" h="3813302">
                  <a:moveTo>
                    <a:pt x="9119870" y="3813302"/>
                  </a:moveTo>
                  <a:lnTo>
                    <a:pt x="214376" y="3813302"/>
                  </a:lnTo>
                  <a:cubicBezTo>
                    <a:pt x="96266" y="3813302"/>
                    <a:pt x="0" y="3717036"/>
                    <a:pt x="0" y="35989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598926"/>
                  </a:lnTo>
                  <a:cubicBezTo>
                    <a:pt x="9334246" y="3717036"/>
                    <a:pt x="9237980" y="3813302"/>
                    <a:pt x="9119870" y="38133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381382" y="2324100"/>
            <a:ext cx="7000608" cy="2878998"/>
            <a:chOff x="0" y="0"/>
            <a:chExt cx="9334144" cy="383866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2462603" y="2604878"/>
            <a:ext cx="5915130" cy="2090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202"/>
              </a:lnSpc>
            </a:pPr>
            <a:r>
              <a:rPr lang="en-US" sz="2281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Cohesión: Comunicación desde diferentes perspectivas y asertividad equilibradas con las necesidades de los demás; desescalada; reciprocidad.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286000" y="5994463"/>
            <a:ext cx="5915130" cy="2282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4"/>
              </a:lnSpc>
            </a:pPr>
            <a:r>
              <a:rPr lang="en-US" sz="24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Empatía avanzada: la expresión externa puede no reflejar los estados internos; refleja cómo uno u otros podrían sentirse en la situación.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5634" y="2522439"/>
            <a:ext cx="5915130" cy="1974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16"/>
              </a:lnSpc>
            </a:pPr>
            <a:r>
              <a:rPr lang="en-US" sz="218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Valor moral: la empatía debe conectarse con acciones solidarias, una postura apropiada y la pertenencia a una comunidad para generar un impacto ético.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924117" y="6353175"/>
            <a:ext cx="5915130" cy="1701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4"/>
              </a:lnSpc>
            </a:pPr>
            <a:r>
              <a:rPr lang="en-US" sz="24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Actividad: breve reflexión:</a:t>
            </a:r>
            <a:r>
              <a:rPr lang="en-US" sz="2499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 ¿cuándo ha cambiado tu respuesta gracias a la empatía?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857899" y="769620"/>
            <a:ext cx="14432661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¿Por qué es importante la empatía?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57300" y="4171950"/>
            <a:ext cx="6781800" cy="3446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37820" lvl="1" indent="-168910" algn="l">
              <a:lnSpc>
                <a:spcPts val="3974"/>
              </a:lnSpc>
              <a:buFont typeface="Arial"/>
              <a:buChar char="•"/>
            </a:pPr>
            <a:r>
              <a:rPr lang="en-US" sz="27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Estructuras cooperativas </a:t>
            </a: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(Jigsaw, Piensa-Comparte-Discute): espíritu de equipo, apoyo mutuo, solidaridad.</a:t>
            </a:r>
          </a:p>
          <a:p>
            <a:pPr marL="0" lvl="0" indent="0" algn="l">
              <a:lnSpc>
                <a:spcPts val="3974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820" lvl="1" indent="-168910" algn="l">
              <a:lnSpc>
                <a:spcPts val="3974"/>
              </a:lnSpc>
              <a:buFont typeface="Arial"/>
              <a:buChar char="•"/>
            </a:pPr>
            <a:r>
              <a:rPr lang="en-US" sz="2799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Participación y diálogo desde diferentes perspectivas: </a:t>
            </a: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elección, juego de roles, cambio de perspectiva</a:t>
            </a:r>
          </a:p>
        </p:txBody>
      </p:sp>
      <p:sp>
        <p:nvSpPr>
          <p:cNvPr id="3" name="AutoShape 3"/>
          <p:cNvSpPr/>
          <p:nvPr/>
        </p:nvSpPr>
        <p:spPr>
          <a:xfrm rot="5373900">
            <a:off x="4284831" y="4991538"/>
            <a:ext cx="8554564" cy="0"/>
          </a:xfrm>
          <a:prstGeom prst="line">
            <a:avLst/>
          </a:prstGeom>
          <a:ln w="9525" cap="rnd">
            <a:solidFill>
              <a:srgbClr val="4F81B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9159240" y="988695"/>
            <a:ext cx="7513320" cy="2295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000"/>
              </a:lnSpc>
            </a:pPr>
            <a:r>
              <a:rPr lang="en-US" sz="5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Enseñanza en equipo y colaboración multiprofesional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53440" y="998220"/>
            <a:ext cx="7665720" cy="2257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925"/>
              </a:lnSpc>
            </a:pPr>
            <a:r>
              <a:rPr lang="en-US" sz="4937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Prácticas en el aula: aprendizaje cooperativo y participativo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616440" y="4274820"/>
            <a:ext cx="6827520" cy="2933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37820" lvl="1" indent="-168910" algn="l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enseñanza colaborativa permite brindar apoyo específico y responder a diversas necesidades.</a:t>
            </a:r>
          </a:p>
          <a:p>
            <a:pPr marL="0" lvl="0" indent="0" algn="l">
              <a:lnSpc>
                <a:spcPts val="3359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820" lvl="1" indent="-168910" algn="l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Los equipos multiprofesionales atienden a perfiles de estudiantes diversos.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638800" y="1790700"/>
            <a:ext cx="6760931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096"/>
              </a:lnSpc>
            </a:pPr>
            <a:r>
              <a:rPr lang="en-US" sz="508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Materiales de KoKids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2578103" y="2921003"/>
            <a:ext cx="12750803" cy="5816603"/>
            <a:chOff x="0" y="0"/>
            <a:chExt cx="17001071" cy="775547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001110" cy="7755510"/>
            </a:xfrm>
            <a:custGeom>
              <a:avLst/>
              <a:gdLst/>
              <a:ahLst/>
              <a:cxnLst/>
              <a:rect l="l" t="t" r="r" b="b"/>
              <a:pathLst>
                <a:path w="17001110" h="7755510">
                  <a:moveTo>
                    <a:pt x="0" y="1292606"/>
                  </a:moveTo>
                  <a:cubicBezTo>
                    <a:pt x="0" y="578739"/>
                    <a:pt x="578739" y="0"/>
                    <a:pt x="1292606" y="0"/>
                  </a:cubicBezTo>
                  <a:lnTo>
                    <a:pt x="15708503" y="0"/>
                  </a:lnTo>
                  <a:cubicBezTo>
                    <a:pt x="16422370" y="0"/>
                    <a:pt x="17001110" y="578739"/>
                    <a:pt x="17001110" y="1292606"/>
                  </a:cubicBezTo>
                  <a:lnTo>
                    <a:pt x="17001110" y="6462903"/>
                  </a:lnTo>
                  <a:cubicBezTo>
                    <a:pt x="17001110" y="7176770"/>
                    <a:pt x="16422370" y="7755510"/>
                    <a:pt x="15708503" y="7755510"/>
                  </a:cubicBezTo>
                  <a:lnTo>
                    <a:pt x="1292606" y="7755510"/>
                  </a:lnTo>
                  <a:cubicBezTo>
                    <a:pt x="578739" y="7755509"/>
                    <a:pt x="0" y="7176770"/>
                    <a:pt x="0" y="6462903"/>
                  </a:cubicBezTo>
                  <a:close/>
                </a:path>
              </a:pathLst>
            </a:custGeom>
            <a:solidFill>
              <a:srgbClr val="F2F3F5"/>
            </a:solidFill>
            <a:ln w="25400" cap="sq">
              <a:solidFill>
                <a:srgbClr val="4F81BD"/>
              </a:solidFill>
              <a:prstDash val="solid"/>
              <a:miter/>
            </a:ln>
          </p:spPr>
        </p:sp>
      </p:grpSp>
      <p:sp>
        <p:nvSpPr>
          <p:cNvPr id="5" name="TextBox 5"/>
          <p:cNvSpPr txBox="1"/>
          <p:nvPr/>
        </p:nvSpPr>
        <p:spPr>
          <a:xfrm>
            <a:off x="3048000" y="3541509"/>
            <a:ext cx="11582400" cy="3636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Conjunto de herramientas orientado a competencias: integra la pedagogía general y la especializada.</a:t>
            </a:r>
          </a:p>
          <a:p>
            <a:pPr marL="0" lvl="0" indent="0" algn="l">
              <a:lnSpc>
                <a:spcPts val="4199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Individualización, diferenciación; matrices de competencias; trabajo de portfolio; cultura de aula inclusiva</a:t>
            </a:r>
          </a:p>
          <a:p>
            <a:pPr marL="0" lvl="0" indent="0" algn="l">
              <a:lnSpc>
                <a:spcPts val="4199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Implementación práctica y de bajo costo en clases heterogéneas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47800" y="3867150"/>
            <a:ext cx="12192000" cy="501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3690" lvl="1" indent="-156845" algn="l">
              <a:lnSpc>
                <a:spcPts val="3655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Inscripción conjunta (sin clases especiales separadas)</a:t>
            </a:r>
          </a:p>
          <a:p>
            <a:pPr marL="0" lvl="0" indent="0" algn="l">
              <a:lnSpc>
                <a:spcPts val="3655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655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Diagnósticos/exámenes periódicos para detectar necesidades a tiempo.</a:t>
            </a:r>
          </a:p>
          <a:p>
            <a:pPr marL="0" lvl="0" indent="0" algn="l">
              <a:lnSpc>
                <a:spcPts val="3655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655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Apoyos escalonados e individualizados; intensificados cuando sea necesario.</a:t>
            </a:r>
          </a:p>
          <a:p>
            <a:pPr marL="0" lvl="0" indent="0" algn="l">
              <a:lnSpc>
                <a:spcPts val="3655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655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Colaboración entre docentes generales y educadores especiales; práctica basada en la evidencia; enfoque preventivo integrador; evaluación continua</a:t>
            </a:r>
          </a:p>
          <a:p>
            <a:pPr marL="0" lvl="0" indent="0" algn="l">
              <a:lnSpc>
                <a:spcPts val="3655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655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Proceso cíclico: diagnóstico – determinación de las necesidades de apoyo – apoyo escalonado – rediagnóstico/documentación – ajuste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09600" y="1247775"/>
            <a:ext cx="16457962" cy="1994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919"/>
              </a:lnSpc>
            </a:pPr>
            <a:r>
              <a:rPr lang="en-US" sz="65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Modelo de inclusión estructurada: RIM (Respuesta a la Intervención adaptada)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62000" y="1057275"/>
            <a:ext cx="16916400" cy="9914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373"/>
              </a:lnSpc>
            </a:pPr>
            <a:r>
              <a:rPr lang="en-US" sz="5233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Programas de empatía y prevención de la violencia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209800" y="2695575"/>
            <a:ext cx="12496800" cy="6172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1927" lvl="1" indent="-150963" algn="l">
              <a:lnSpc>
                <a:spcPts val="3824"/>
              </a:lnSpc>
              <a:buFont typeface="Arial"/>
              <a:buChar char="•"/>
            </a:pPr>
            <a:r>
              <a:rPr lang="en-US" sz="2502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EPaN (10-16): reconocer emociones, hablar desde diferentes perspectivas, uso flexible en el aula; eficaz</a:t>
            </a:r>
          </a:p>
          <a:p>
            <a:pPr marL="0" lvl="0" indent="0" algn="l">
              <a:lnSpc>
                <a:spcPts val="3824"/>
              </a:lnSpc>
            </a:pPr>
            <a:endParaRPr lang="en-US" sz="2502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01927" lvl="1" indent="-150963" algn="l">
              <a:lnSpc>
                <a:spcPts val="3824"/>
              </a:lnSpc>
              <a:buFont typeface="Arial"/>
              <a:buChar char="•"/>
            </a:pPr>
            <a:r>
              <a:rPr lang="en-US" sz="2502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“Entendiéndonos a ti y a mí”: sentimientos – empatía – cómo afrontar la ansiedad y el estrés</a:t>
            </a:r>
          </a:p>
          <a:p>
            <a:pPr marL="0" lvl="0" indent="0" algn="l">
              <a:lnSpc>
                <a:spcPts val="3824"/>
              </a:lnSpc>
            </a:pPr>
            <a:endParaRPr lang="en-US" sz="2502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01927" lvl="1" indent="-150963" algn="l">
              <a:lnSpc>
                <a:spcPts val="3824"/>
              </a:lnSpc>
              <a:buFont typeface="Arial"/>
              <a:buChar char="•"/>
            </a:pPr>
            <a:r>
              <a:rPr lang="en-US" sz="2502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Faustlos: reconocimiento de emociones; manejo de sentimientos; resolución no violenta de conflictos; control de la ira; intencional vs. no intencional; mensajes en primera persona; compasión; escucha activa</a:t>
            </a:r>
          </a:p>
          <a:p>
            <a:pPr marL="0" lvl="0" indent="0" algn="l">
              <a:lnSpc>
                <a:spcPts val="3824"/>
              </a:lnSpc>
            </a:pPr>
            <a:endParaRPr lang="en-US" sz="2502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01927" lvl="1" indent="-150963" algn="l">
              <a:lnSpc>
                <a:spcPts val="3824"/>
              </a:lnSpc>
              <a:buFont typeface="Arial"/>
              <a:buChar char="•"/>
            </a:pPr>
            <a:r>
              <a:rPr lang="en-US" sz="2502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Raíces de la empatía: visita de bebés y padres a clase; observación de sentimientos; reducción de la agresión y el acoso escolar; desarrollo de habilidades socioemocionales; clima de cuidado; funciones ejecutivas y resiliencia.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19859" y="2324100"/>
            <a:ext cx="7000608" cy="2878998"/>
            <a:chOff x="0" y="0"/>
            <a:chExt cx="9334144" cy="383866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19859" y="5873877"/>
            <a:ext cx="7000608" cy="2859948"/>
            <a:chOff x="0" y="0"/>
            <a:chExt cx="9334144" cy="38132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334246" cy="3813302"/>
            </a:xfrm>
            <a:custGeom>
              <a:avLst/>
              <a:gdLst/>
              <a:ahLst/>
              <a:cxnLst/>
              <a:rect l="l" t="t" r="r" b="b"/>
              <a:pathLst>
                <a:path w="9334246" h="3813302">
                  <a:moveTo>
                    <a:pt x="9119870" y="3813302"/>
                  </a:moveTo>
                  <a:lnTo>
                    <a:pt x="214376" y="3813302"/>
                  </a:lnTo>
                  <a:cubicBezTo>
                    <a:pt x="96266" y="3813302"/>
                    <a:pt x="0" y="3717036"/>
                    <a:pt x="0" y="35989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598926"/>
                  </a:lnTo>
                  <a:cubicBezTo>
                    <a:pt x="9334246" y="3717036"/>
                    <a:pt x="9237980" y="3813302"/>
                    <a:pt x="9119870" y="38133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381382" y="2324100"/>
            <a:ext cx="7000608" cy="2878998"/>
            <a:chOff x="0" y="0"/>
            <a:chExt cx="9334144" cy="383866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2155669" y="2480567"/>
            <a:ext cx="6528997" cy="2087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259"/>
              </a:lnSpc>
            </a:pPr>
            <a:r>
              <a:rPr lang="en-US" sz="2312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Pequeños grupos elaboran un mapa de una persona real o ficticia excluida de su espacio social (discapacidad, migración, adicción); lo que ve, oye, siente y piensa; barreras.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462603" y="6353175"/>
            <a:ext cx="5915130" cy="1120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4"/>
              </a:lnSpc>
            </a:pPr>
            <a:r>
              <a:rPr lang="en-US" sz="24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Materiales: Plantilla de mapa vacío; notas adhesivas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875634" y="2512914"/>
            <a:ext cx="5915130" cy="2157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03"/>
              </a:lnSpc>
            </a:pPr>
            <a:r>
              <a:rPr lang="en-US" sz="239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Compartir patrones y obstáculos estructurales; reflexionar sobre las emociones y las estrategias para reducir los prejuicios.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924117" y="6353175"/>
            <a:ext cx="5915130" cy="1701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4"/>
              </a:lnSpc>
            </a:pPr>
            <a:r>
              <a:rPr lang="en-US" sz="24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Consejo para la facilitación: Pida que se mencionen barreras concretas, no estereotipos.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165052" y="866308"/>
            <a:ext cx="14432661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Ejercicio práctico: Mapa de empatía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76400" y="4124325"/>
            <a:ext cx="4954276" cy="345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COMENZAR: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¿Cómo se puede impedir la inclusión?</a:t>
            </a:r>
          </a:p>
          <a:p>
            <a:pPr marL="0" lvl="0" indent="0" algn="ctr">
              <a:lnSpc>
                <a:spcPts val="4620"/>
              </a:lnSpc>
            </a:pPr>
            <a:endParaRPr lang="en-US" sz="3000">
              <a:solidFill>
                <a:srgbClr val="1157AD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-Obstáculos/sesgos de la superficie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991600" y="4076490"/>
            <a:ext cx="4724400" cy="3451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CERRAR:</a:t>
            </a: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¿Cómo se puede crear un entorno inclusivo y empático?</a:t>
            </a:r>
          </a:p>
          <a:p>
            <a:pPr marL="0" lvl="0" indent="0" algn="ctr">
              <a:lnSpc>
                <a:spcPts val="4620"/>
              </a:lnSpc>
            </a:pPr>
            <a:endParaRPr lang="en-US" sz="3000">
              <a:solidFill>
                <a:srgbClr val="1157AD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>
              <a:lnSpc>
                <a:spcPts val="4620"/>
              </a:lnSpc>
            </a:pPr>
            <a:r>
              <a:rPr lang="en-US" sz="3000">
                <a:solidFill>
                  <a:srgbClr val="1157AD"/>
                </a:solidFill>
                <a:latin typeface="Open Sans"/>
                <a:ea typeface="Open Sans"/>
                <a:cs typeface="Open Sans"/>
                <a:sym typeface="Open Sans"/>
              </a:rPr>
              <a:t>-Derive soluciones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3449784" y="2476500"/>
            <a:ext cx="1239260" cy="1239260"/>
            <a:chOff x="0" y="0"/>
            <a:chExt cx="1652346" cy="165234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3449784" y="2446668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0675229" y="2476500"/>
            <a:ext cx="1239260" cy="1239260"/>
            <a:chOff x="0" y="0"/>
            <a:chExt cx="1652346" cy="165234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9" name="TextBox 9"/>
          <p:cNvSpPr txBox="1"/>
          <p:nvPr/>
        </p:nvSpPr>
        <p:spPr>
          <a:xfrm>
            <a:off x="10675229" y="2472604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53440" y="1464945"/>
            <a:ext cx="15809090" cy="619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78"/>
              </a:lnSpc>
            </a:pPr>
            <a:r>
              <a:rPr lang="en-US" sz="4148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Ejercicio práctico: Lluvia de ideas sobre la postura de cabeza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4144013" y="8641175"/>
            <a:ext cx="8477250" cy="882829"/>
            <a:chOff x="0" y="0"/>
            <a:chExt cx="11303000" cy="117710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303000" cy="1177105"/>
            </a:xfrm>
            <a:custGeom>
              <a:avLst/>
              <a:gdLst/>
              <a:ahLst/>
              <a:cxnLst/>
              <a:rect l="l" t="t" r="r" b="b"/>
              <a:pathLst>
                <a:path w="11303000" h="1177105">
                  <a:moveTo>
                    <a:pt x="0" y="0"/>
                  </a:moveTo>
                  <a:lnTo>
                    <a:pt x="11303000" y="0"/>
                  </a:lnTo>
                  <a:lnTo>
                    <a:pt x="11303000" y="1177105"/>
                  </a:lnTo>
                  <a:lnTo>
                    <a:pt x="0" y="1177105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58133" b="-116071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0"/>
              <a:ext cx="11303000" cy="1177105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2583"/>
                </a:lnSpc>
              </a:pPr>
              <a:r>
                <a:rPr lang="en-US" sz="2153" b="1">
                  <a:solidFill>
                    <a:srgbClr val="1157B7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Adaptar por subgrupo (por ejemplo, personas sordas, personas con discapacidad visual).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43000" y="1315755"/>
            <a:ext cx="16154400" cy="2798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72"/>
              </a:lnSpc>
            </a:pPr>
            <a:r>
              <a:rPr lang="en-US" sz="4732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Ejercicio práctico: </a:t>
            </a:r>
          </a:p>
          <a:p>
            <a:pPr marL="0" lvl="0" indent="0" algn="ctr">
              <a:lnSpc>
                <a:spcPts val="7572"/>
              </a:lnSpc>
            </a:pPr>
            <a:r>
              <a:rPr lang="en-US" sz="4732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Simulaciones de diálogo desde diferentes perspectivas 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3948112" y="4672012"/>
            <a:ext cx="10391775" cy="4645223"/>
            <a:chOff x="0" y="0"/>
            <a:chExt cx="13855700" cy="619363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855700" cy="6193669"/>
            </a:xfrm>
            <a:custGeom>
              <a:avLst/>
              <a:gdLst/>
              <a:ahLst/>
              <a:cxnLst/>
              <a:rect l="l" t="t" r="r" b="b"/>
              <a:pathLst>
                <a:path w="13855700" h="6193669">
                  <a:moveTo>
                    <a:pt x="0" y="0"/>
                  </a:moveTo>
                  <a:lnTo>
                    <a:pt x="13855700" y="0"/>
                  </a:lnTo>
                  <a:lnTo>
                    <a:pt x="13855700" y="6193669"/>
                  </a:lnTo>
                  <a:lnTo>
                    <a:pt x="0" y="6193669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352" r="-7352"/>
              </a:stretch>
            </a:blipFill>
            <a:ln w="28575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76200"/>
              <a:ext cx="13855700" cy="6269831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3725"/>
                </a:lnSpc>
              </a:pPr>
              <a:endParaRPr/>
            </a:p>
            <a:p>
              <a:pPr marL="0" lvl="0" indent="0" algn="ctr">
                <a:lnSpc>
                  <a:spcPts val="3725"/>
                </a:lnSpc>
              </a:pPr>
              <a:r>
                <a:rPr lang="en-US" sz="2483" b="1">
                  <a:solidFill>
                    <a:srgbClr val="1157B7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Estaciones/juegos de rol: </a:t>
              </a:r>
              <a:r>
                <a:rPr lang="en-US" sz="2483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Circuito para sillas de ruedas; gafas de simulación; supresión de sonido (discapacidad auditiva); comparación entre lenguaje sencillo y lenguaje complejo.</a:t>
              </a:r>
            </a:p>
            <a:p>
              <a:pPr marL="0" lvl="0" indent="0" algn="ctr">
                <a:lnSpc>
                  <a:spcPts val="3725"/>
                </a:lnSpc>
              </a:pPr>
              <a:endParaRPr lang="en-US" sz="2483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ctr">
                <a:lnSpc>
                  <a:spcPts val="3725"/>
                </a:lnSpc>
              </a:pPr>
              <a:r>
                <a:rPr lang="en-US" sz="2483" b="1">
                  <a:solidFill>
                    <a:srgbClr val="1157B7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Análisis posterior: </a:t>
              </a:r>
              <a:r>
                <a:rPr lang="en-US" sz="2483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Emociones, sorpresas, implicaciones prácticas</a:t>
              </a:r>
            </a:p>
            <a:p>
              <a:pPr marL="0" lvl="0" indent="0" algn="ctr">
                <a:lnSpc>
                  <a:spcPts val="3725"/>
                </a:lnSpc>
              </a:pPr>
              <a:endParaRPr lang="en-US" sz="2483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ctr">
                <a:lnSpc>
                  <a:spcPts val="3725"/>
                </a:lnSpc>
              </a:pPr>
              <a:r>
                <a:rPr lang="en-US" sz="2343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(Enfatizar las simulaciones respetuosas; centrarse en la comprensión, no en el rendimiento)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3400" y="1045073"/>
            <a:ext cx="16992600" cy="1736227"/>
          </a:xfrm>
          <a:custGeom>
            <a:avLst/>
            <a:gdLst/>
            <a:ahLst/>
            <a:cxnLst/>
            <a:rect l="l" t="t" r="r" b="b"/>
            <a:pathLst>
              <a:path w="16992600" h="1736227">
                <a:moveTo>
                  <a:pt x="0" y="0"/>
                </a:moveTo>
                <a:lnTo>
                  <a:pt x="16992600" y="0"/>
                </a:lnTo>
                <a:lnTo>
                  <a:pt x="16992600" y="1736227"/>
                </a:lnTo>
                <a:lnTo>
                  <a:pt x="0" y="17362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33400" y="1306762"/>
            <a:ext cx="17526000" cy="998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440"/>
              </a:lnSpc>
            </a:pPr>
            <a:r>
              <a:rPr lang="en-US" sz="52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Estrategias contra la discriminación a nivel escolar 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994924" y="3665468"/>
            <a:ext cx="3981450" cy="1650266"/>
            <a:chOff x="0" y="0"/>
            <a:chExt cx="5308600" cy="220035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308600" cy="2200405"/>
            </a:xfrm>
            <a:custGeom>
              <a:avLst/>
              <a:gdLst/>
              <a:ahLst/>
              <a:cxnLst/>
              <a:rect l="l" t="t" r="r" b="b"/>
              <a:pathLst>
                <a:path w="5308600" h="2200405">
                  <a:moveTo>
                    <a:pt x="0" y="0"/>
                  </a:moveTo>
                  <a:lnTo>
                    <a:pt x="5308600" y="0"/>
                  </a:lnTo>
                  <a:lnTo>
                    <a:pt x="5308600" y="2200405"/>
                  </a:lnTo>
                  <a:lnTo>
                    <a:pt x="0" y="2200405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3180" r="-3180" b="2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9525"/>
              <a:ext cx="5308600" cy="2209880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340"/>
                </a:lnSpc>
              </a:pPr>
              <a:r>
                <a:rPr lang="en-US" sz="195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Concepto integral para toda la escuela: reglas creadas en colaboración, prevención/intervención/quejas.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5317550" y="3670668"/>
            <a:ext cx="3219450" cy="1740501"/>
            <a:chOff x="0" y="0"/>
            <a:chExt cx="4292600" cy="232066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92600" cy="2320719"/>
            </a:xfrm>
            <a:custGeom>
              <a:avLst/>
              <a:gdLst/>
              <a:ahLst/>
              <a:cxnLst/>
              <a:rect l="l" t="t" r="r" b="b"/>
              <a:pathLst>
                <a:path w="4292600" h="2320719">
                  <a:moveTo>
                    <a:pt x="0" y="0"/>
                  </a:moveTo>
                  <a:lnTo>
                    <a:pt x="4292600" y="0"/>
                  </a:lnTo>
                  <a:lnTo>
                    <a:pt x="4292600" y="2320719"/>
                  </a:lnTo>
                  <a:lnTo>
                    <a:pt x="0" y="232071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15767" r="-15767" b="5186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0"/>
              <a:ext cx="4292600" cy="23206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Normas claras y aplicación coherente; clima seguro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8915400" y="3674993"/>
            <a:ext cx="3505200" cy="1702401"/>
            <a:chOff x="0" y="0"/>
            <a:chExt cx="4673600" cy="226986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673600" cy="2269919"/>
            </a:xfrm>
            <a:custGeom>
              <a:avLst/>
              <a:gdLst/>
              <a:ahLst/>
              <a:cxnLst/>
              <a:rect l="l" t="t" r="r" b="b"/>
              <a:pathLst>
                <a:path w="4673600" h="2269919">
                  <a:moveTo>
                    <a:pt x="0" y="0"/>
                  </a:moveTo>
                  <a:lnTo>
                    <a:pt x="4673600" y="0"/>
                  </a:lnTo>
                  <a:lnTo>
                    <a:pt x="4673600" y="2269919"/>
                  </a:lnTo>
                  <a:lnTo>
                    <a:pt x="0" y="226991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9708" r="-9708" b="4183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4673600" cy="22698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Información confidencial; </a:t>
              </a:r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acceso de bajo umbral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2715875" y="3665468"/>
            <a:ext cx="4210050" cy="1740501"/>
            <a:chOff x="0" y="0"/>
            <a:chExt cx="5613400" cy="232066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613400" cy="2320719"/>
            </a:xfrm>
            <a:custGeom>
              <a:avLst/>
              <a:gdLst/>
              <a:ahLst/>
              <a:cxnLst/>
              <a:rect l="l" t="t" r="r" b="b"/>
              <a:pathLst>
                <a:path w="5613400" h="2320719">
                  <a:moveTo>
                    <a:pt x="0" y="0"/>
                  </a:moveTo>
                  <a:lnTo>
                    <a:pt x="5613400" y="0"/>
                  </a:lnTo>
                  <a:lnTo>
                    <a:pt x="5613400" y="2320719"/>
                  </a:lnTo>
                  <a:lnTo>
                    <a:pt x="0" y="232071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292" r="-292" b="5186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0"/>
              <a:ext cx="5613400" cy="23206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Empoderamiento y participación; valentía cívica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590675" y="6190383"/>
            <a:ext cx="4591050" cy="1740501"/>
            <a:chOff x="0" y="0"/>
            <a:chExt cx="6121400" cy="232066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121400" cy="2320719"/>
            </a:xfrm>
            <a:custGeom>
              <a:avLst/>
              <a:gdLst/>
              <a:ahLst/>
              <a:cxnLst/>
              <a:rect l="l" t="t" r="r" b="b"/>
              <a:pathLst>
                <a:path w="6121400" h="2320719">
                  <a:moveTo>
                    <a:pt x="0" y="0"/>
                  </a:moveTo>
                  <a:lnTo>
                    <a:pt x="6121400" y="0"/>
                  </a:lnTo>
                  <a:lnTo>
                    <a:pt x="6121400" y="2320719"/>
                  </a:lnTo>
                  <a:lnTo>
                    <a:pt x="0" y="232071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3989" b="1197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0"/>
              <a:ext cx="6121400" cy="23206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Integración curricular: diversidad, derechos humanos, igualdad; reducción de prejuicios según la edad.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391275" y="6200775"/>
            <a:ext cx="5013617" cy="1650266"/>
            <a:chOff x="0" y="0"/>
            <a:chExt cx="6684823" cy="220035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684772" cy="2200405"/>
            </a:xfrm>
            <a:custGeom>
              <a:avLst/>
              <a:gdLst/>
              <a:ahLst/>
              <a:cxnLst/>
              <a:rect l="l" t="t" r="r" b="b"/>
              <a:pathLst>
                <a:path w="6684772" h="2200405">
                  <a:moveTo>
                    <a:pt x="0" y="0"/>
                  </a:moveTo>
                  <a:lnTo>
                    <a:pt x="6684772" y="0"/>
                  </a:lnTo>
                  <a:lnTo>
                    <a:pt x="6684772" y="2200405"/>
                  </a:lnTo>
                  <a:lnTo>
                    <a:pt x="0" y="2200405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9196" b="-9194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0"/>
              <a:ext cx="6684823" cy="2200355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Entorno/métodos inclusivos; instrucción diferenciada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1614442" y="6200775"/>
            <a:ext cx="4854283" cy="1740501"/>
            <a:chOff x="0" y="0"/>
            <a:chExt cx="6472377" cy="232066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472428" cy="2320719"/>
            </a:xfrm>
            <a:custGeom>
              <a:avLst/>
              <a:gdLst/>
              <a:ahLst/>
              <a:cxnLst/>
              <a:rect l="l" t="t" r="r" b="b"/>
              <a:pathLst>
                <a:path w="6472428" h="2320719">
                  <a:moveTo>
                    <a:pt x="0" y="0"/>
                  </a:moveTo>
                  <a:lnTo>
                    <a:pt x="6472428" y="0"/>
                  </a:lnTo>
                  <a:lnTo>
                    <a:pt x="6472428" y="2320719"/>
                  </a:lnTo>
                  <a:lnTo>
                    <a:pt x="0" y="232071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6936" b="-1749"/>
              </a:stretch>
            </a:blipFill>
            <a:ln w="19050" cap="sq">
              <a:solidFill>
                <a:srgbClr val="1157B7"/>
              </a:solidFill>
              <a:prstDash val="solid"/>
              <a:miter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0"/>
              <a:ext cx="6472377" cy="23206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Colaboraciones externas; mecanismos de evaluación y retroalimentación.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5400" y="1333500"/>
            <a:ext cx="10515600" cy="190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30"/>
              </a:lnSpc>
            </a:pPr>
            <a:r>
              <a:rPr lang="en-US" sz="62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Síntesis: de los conceptos en la práctica diaria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143000" y="4152900"/>
            <a:ext cx="14187059" cy="3112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Claridad conceptual + realidades estructurales = respuestas específicas e inclusivas</a:t>
            </a:r>
          </a:p>
          <a:p>
            <a:pPr marL="0" lvl="0" indent="0" algn="l">
              <a:lnSpc>
                <a:spcPts val="4199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Invisibilidad de los refugiados con discapacidad: necesidad de datos, investigación y políticas.</a:t>
            </a:r>
          </a:p>
          <a:p>
            <a:pPr marL="0" lvl="0" indent="0" algn="l">
              <a:lnSpc>
                <a:spcPts val="4199"/>
              </a:lnSpc>
            </a:pPr>
            <a:endParaRPr lang="en-US" sz="27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37699" lvl="1" indent="-16885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inclusión como reflexión/mejora continua en todo el sistema de aprendizaje.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032848" y="1003340"/>
            <a:ext cx="8839200" cy="8034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25"/>
              </a:lnSpc>
            </a:pPr>
            <a:r>
              <a:rPr lang="en-US" sz="3750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Resumen</a:t>
            </a:r>
            <a:r>
              <a:rPr lang="en-US" sz="3750" b="1" dirty="0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y </a:t>
            </a:r>
            <a:r>
              <a:rPr lang="en-US" sz="3750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recursos</a:t>
            </a:r>
            <a:endParaRPr lang="en-US" sz="3750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3725"/>
              </a:lnSpc>
            </a:pPr>
            <a:endParaRPr lang="en-US" sz="3750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3725"/>
              </a:lnSpc>
            </a:pPr>
            <a:r>
              <a:rPr lang="en-US" sz="2625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Conclusiones</a:t>
            </a:r>
            <a:r>
              <a:rPr lang="en-US" sz="2625" b="1" dirty="0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clave:</a:t>
            </a:r>
          </a:p>
          <a:p>
            <a:pPr marL="0" lvl="0" indent="0" algn="l">
              <a:lnSpc>
                <a:spcPts val="3725"/>
              </a:lnSpc>
            </a:pPr>
            <a:endParaRPr lang="en-US" sz="2625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316706" lvl="1" indent="-158353" algn="l">
              <a:lnSpc>
                <a:spcPts val="3725"/>
              </a:lnSpc>
              <a:buFont typeface="Arial"/>
              <a:buChar char="•"/>
            </a:pPr>
            <a:r>
              <a:rPr lang="en-US" sz="2625" dirty="0" err="1" smtClean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Inclusión</a:t>
            </a:r>
            <a:r>
              <a:rPr lang="en-US" sz="2625" dirty="0" smtClean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no </a:t>
            </a:r>
            <a:r>
              <a:rPr lang="en-US" sz="2625" dirty="0" err="1" smtClean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es</a:t>
            </a:r>
            <a:r>
              <a:rPr lang="en-US" sz="2625" dirty="0" smtClean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integración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pertenencia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incondicional</a:t>
            </a:r>
            <a:endParaRPr lang="en-US" sz="2625" dirty="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6706" lvl="1" indent="-158353" algn="l">
              <a:lnSpc>
                <a:spcPts val="3725"/>
              </a:lnSpc>
              <a:buFont typeface="Arial"/>
              <a:buChar char="•"/>
            </a:pP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empatía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reduce 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tensión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fomenta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acción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ética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cuando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está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vinculada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al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cuidado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/la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comunidad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</a:p>
          <a:p>
            <a:pPr marL="316706" lvl="1" indent="-158353" algn="l">
              <a:lnSpc>
                <a:spcPts val="3725"/>
              </a:lnSpc>
              <a:buFont typeface="Arial"/>
              <a:buChar char="•"/>
            </a:pP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Utilice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apoyos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escalonados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(RIM),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enseñanza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equipo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aprendizaje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cooperativo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programas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empatía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evaluados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</a:p>
          <a:p>
            <a:pPr marL="316706" lvl="1" indent="-158353" algn="l">
              <a:lnSpc>
                <a:spcPts val="3725"/>
              </a:lnSpc>
              <a:buFont typeface="Arial"/>
              <a:buChar char="•"/>
            </a:pP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Implementar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marcos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integrales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lucha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contra 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discriminación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toda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escuela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una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25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evaluación</a:t>
            </a:r>
            <a:r>
              <a:rPr lang="en-US" sz="2625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continua.</a:t>
            </a:r>
          </a:p>
          <a:p>
            <a:pPr marL="0" lvl="0" indent="0" algn="l">
              <a:lnSpc>
                <a:spcPts val="3725"/>
              </a:lnSpc>
            </a:pPr>
            <a:endParaRPr lang="en-US" sz="2625" dirty="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6706" lvl="1" indent="-158353" algn="l">
              <a:lnSpc>
                <a:spcPts val="3725"/>
              </a:lnSpc>
            </a:pPr>
            <a:r>
              <a:rPr lang="en-US" sz="2625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Preguntas</a:t>
            </a:r>
            <a:r>
              <a:rPr lang="en-US" sz="2625" b="1" dirty="0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y </a:t>
            </a:r>
            <a:r>
              <a:rPr lang="en-US" sz="2625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respuestas</a:t>
            </a:r>
            <a:endParaRPr lang="en-US" sz="2625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3725"/>
              </a:lnSpc>
            </a:pPr>
            <a:endParaRPr lang="en-US" sz="2625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316706" lvl="1" indent="-158353" algn="l">
              <a:lnSpc>
                <a:spcPts val="3725"/>
              </a:lnSpc>
            </a:pPr>
            <a:r>
              <a:rPr lang="en-US" sz="2625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Solicitud</a:t>
            </a:r>
            <a:r>
              <a:rPr lang="en-US" sz="2625" b="1" dirty="0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de </a:t>
            </a:r>
            <a:r>
              <a:rPr lang="en-US" sz="2625" b="1" dirty="0" err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retroalimentación</a:t>
            </a:r>
            <a:endParaRPr lang="en-US" sz="2625" b="1" dirty="0">
              <a:solidFill>
                <a:srgbClr val="1157B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0" y="8287"/>
            <a:ext cx="6852475" cy="10278713"/>
            <a:chOff x="0" y="0"/>
            <a:chExt cx="9136634" cy="137049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136634" cy="13704951"/>
            </a:xfrm>
            <a:custGeom>
              <a:avLst/>
              <a:gdLst/>
              <a:ahLst/>
              <a:cxnLst/>
              <a:rect l="l" t="t" r="r" b="b"/>
              <a:pathLst>
                <a:path w="9136634" h="13704951">
                  <a:moveTo>
                    <a:pt x="0" y="0"/>
                  </a:moveTo>
                  <a:lnTo>
                    <a:pt x="9136634" y="0"/>
                  </a:lnTo>
                  <a:lnTo>
                    <a:pt x="9136634" y="13704951"/>
                  </a:lnTo>
                  <a:lnTo>
                    <a:pt x="0" y="137049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00796" y="3358325"/>
            <a:ext cx="7768723" cy="1038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08"/>
              </a:lnSpc>
            </a:pPr>
            <a:r>
              <a:rPr lang="en-US" sz="7531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¡Gracias!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809198" y="4633674"/>
            <a:ext cx="5161045" cy="38100"/>
            <a:chOff x="0" y="0"/>
            <a:chExt cx="6881393" cy="50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881368" cy="50800"/>
            </a:xfrm>
            <a:custGeom>
              <a:avLst/>
              <a:gdLst/>
              <a:ahLst/>
              <a:cxnLst/>
              <a:rect l="l" t="t" r="r" b="b"/>
              <a:pathLst>
                <a:path w="6881368" h="50800">
                  <a:moveTo>
                    <a:pt x="0" y="0"/>
                  </a:moveTo>
                  <a:lnTo>
                    <a:pt x="6881368" y="50800"/>
                  </a:lnTo>
                </a:path>
              </a:pathLst>
            </a:custGeom>
            <a:blipFill>
              <a:blip r:embed="rId2">
                <a:alphaModFix amt="0"/>
              </a:blip>
              <a:stretch>
                <a:fillRect t="-2589453" b="-2589453"/>
              </a:stretch>
            </a:blipFill>
            <a:ln w="38100" cap="sq">
              <a:solidFill>
                <a:srgbClr val="1157AD"/>
              </a:solidFill>
              <a:prstDash val="solid"/>
              <a:miter/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566200" y="1557099"/>
            <a:ext cx="2754440" cy="1764859"/>
            <a:chOff x="0" y="0"/>
            <a:chExt cx="3672586" cy="235314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b="1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978869-c604-4444-92be-d58304702ce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806A64E2C280840A7E475BE005C260B" ma:contentTypeVersion="18" ma:contentTypeDescription="Crear nuevo documento." ma:contentTypeScope="" ma:versionID="72e1c4f11000bcddc3bdcf8762905e11">
  <xsd:schema xmlns:xsd="http://www.w3.org/2001/XMLSchema" xmlns:xs="http://www.w3.org/2001/XMLSchema" xmlns:p="http://schemas.microsoft.com/office/2006/metadata/properties" xmlns:ns3="a7978869-c604-4444-92be-d58304702ce3" xmlns:ns4="3f4dff65-fb56-4284-8d28-0f29feb797e0" targetNamespace="http://schemas.microsoft.com/office/2006/metadata/properties" ma:root="true" ma:fieldsID="8961f4321fd3216b60456571571cd73c" ns3:_="" ns4:_="">
    <xsd:import namespace="a7978869-c604-4444-92be-d58304702ce3"/>
    <xsd:import namespace="3f4dff65-fb56-4284-8d28-0f29feb797e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978869-c604-4444-92be-d58304702c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4dff65-fb56-4284-8d28-0f29feb797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B35730-0734-443B-9F61-8B7FF6D7627C}">
  <ds:schemaRefs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metadata/properties"/>
    <ds:schemaRef ds:uri="3f4dff65-fb56-4284-8d28-0f29feb797e0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a7978869-c604-4444-92be-d58304702ce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C927220-97CD-4E4E-840F-0CF51F063C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A02E12-B2D4-434A-B64D-C6038BC938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978869-c604-4444-92be-d58304702ce3"/>
    <ds:schemaRef ds:uri="3f4dff65-fb56-4284-8d28-0f29feb797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1350</Words>
  <Application>Microsoft Office PowerPoint</Application>
  <PresentationFormat>Personalizado</PresentationFormat>
  <Paragraphs>174</Paragraphs>
  <Slides>23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Open Sans Bold</vt:lpstr>
      <vt:lpstr>Calibri</vt:lpstr>
      <vt:lpstr>Arial</vt:lpstr>
      <vt:lpstr>Open Sans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05 ENG RASING AWARENESS FOR INCLUSION AND EMPATHY  _.pptx</dc:title>
  <dc:creator>Carlos Lopez Fernandez</dc:creator>
  <cp:lastModifiedBy>Carlos Lopez Fernandez</cp:lastModifiedBy>
  <cp:revision>2</cp:revision>
  <dcterms:created xsi:type="dcterms:W3CDTF">2006-08-16T00:00:00Z</dcterms:created>
  <dcterms:modified xsi:type="dcterms:W3CDTF">2026-06-22T09:53:53Z</dcterms:modified>
  <dc:identifier>DAHIxyThjm4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0x010100C806A64E2C280840A7E475BE005C260B</vt:lpwstr>
  </property>
</Properties>
</file>