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18288000" cy="10287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Open Sans" panose="020B0604020202020204" charset="0"/>
      <p:regular r:id="rId26"/>
      <p:bold r:id="rId27"/>
      <p:italic r:id="rId28"/>
      <p:boldItalic r:id="rId29"/>
    </p:embeddedFont>
    <p:embeddedFont>
      <p:font typeface="Open Sans Bold" panose="020B0604020202020204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8131C5-D0F6-D667-EA43-383FAE0C973B}" v="2" dt="2026-05-27T08:44:05.8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36" d="100"/>
          <a:sy n="36" d="100"/>
        </p:scale>
        <p:origin x="2688" y="1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presProps" Target="presProps.xml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URA OLAYA SORIANO GALLARDO" userId="S::mosoriano.valladolid_hospitalarias.es#ext#@pssjd.onmicrosoft.com::c5bab6ec-8bfe-4edf-8236-2dce77fe2b33" providerId="AD" clId="Web-{7F8131C5-D0F6-D667-EA43-383FAE0C973B}"/>
    <pc:docChg chg="addSld">
      <pc:chgData name="MAURA OLAYA SORIANO GALLARDO" userId="S::mosoriano.valladolid_hospitalarias.es#ext#@pssjd.onmicrosoft.com::c5bab6ec-8bfe-4edf-8236-2dce77fe2b33" providerId="AD" clId="Web-{7F8131C5-D0F6-D667-EA43-383FAE0C973B}" dt="2026-05-27T08:44:05.869" v="1"/>
      <pc:docMkLst>
        <pc:docMk/>
      </pc:docMkLst>
      <pc:sldChg chg="new">
        <pc:chgData name="MAURA OLAYA SORIANO GALLARDO" userId="S::mosoriano.valladolid_hospitalarias.es#ext#@pssjd.onmicrosoft.com::c5bab6ec-8bfe-4edf-8236-2dce77fe2b33" providerId="AD" clId="Web-{7F8131C5-D0F6-D667-EA43-383FAE0C973B}" dt="2026-05-27T08:44:04.634" v="0"/>
        <pc:sldMkLst>
          <pc:docMk/>
          <pc:sldMk cId="2543936144" sldId="274"/>
        </pc:sldMkLst>
      </pc:sldChg>
      <pc:sldChg chg="new">
        <pc:chgData name="MAURA OLAYA SORIANO GALLARDO" userId="S::mosoriano.valladolid_hospitalarias.es#ext#@pssjd.onmicrosoft.com::c5bab6ec-8bfe-4edf-8236-2dce77fe2b33" providerId="AD" clId="Web-{7F8131C5-D0F6-D667-EA43-383FAE0C973B}" dt="2026-05-27T08:44:05.869" v="1"/>
        <pc:sldMkLst>
          <pc:docMk/>
          <pc:sldMk cId="1613456651" sldId="27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3910208"/>
            <a:ext cx="17445266" cy="2775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518"/>
              </a:lnSpc>
            </a:pPr>
            <a:r>
              <a:rPr lang="en-US" sz="6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Prácticas pedagógicas inclusivas para la enseñanza de idiomas a refugiados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14235894" y="1358751"/>
            <a:ext cx="2754440" cy="1764859"/>
            <a:chOff x="0" y="0"/>
            <a:chExt cx="3672586" cy="235314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672586" cy="2353183"/>
            </a:xfrm>
            <a:custGeom>
              <a:avLst/>
              <a:gdLst/>
              <a:ahLst/>
              <a:cxnLst/>
              <a:rect l="l" t="t" r="r" b="b"/>
              <a:pathLst>
                <a:path w="3672586" h="2353183">
                  <a:moveTo>
                    <a:pt x="0" y="0"/>
                  </a:moveTo>
                  <a:lnTo>
                    <a:pt x="3672586" y="0"/>
                  </a:lnTo>
                  <a:lnTo>
                    <a:pt x="3672586" y="2353183"/>
                  </a:lnTo>
                  <a:lnTo>
                    <a:pt x="0" y="23531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b="1"/>
              </a:stretch>
            </a:blipFill>
          </p:spPr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14400" y="952500"/>
            <a:ext cx="17145000" cy="2362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</a:pPr>
            <a:r>
              <a:rPr lang="en-US" sz="6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Apoyo lingüístico, diferenciación y accesibilidad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8601075" y="3762375"/>
            <a:ext cx="6648450" cy="5112752"/>
            <a:chOff x="0" y="0"/>
            <a:chExt cx="8864600" cy="681700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864600" cy="6816978"/>
            </a:xfrm>
            <a:custGeom>
              <a:avLst/>
              <a:gdLst/>
              <a:ahLst/>
              <a:cxnLst/>
              <a:rect l="l" t="t" r="r" b="b"/>
              <a:pathLst>
                <a:path w="8864600" h="6816978">
                  <a:moveTo>
                    <a:pt x="12700" y="0"/>
                  </a:moveTo>
                  <a:lnTo>
                    <a:pt x="8851900" y="0"/>
                  </a:lnTo>
                  <a:cubicBezTo>
                    <a:pt x="8858885" y="0"/>
                    <a:pt x="8864600" y="5715"/>
                    <a:pt x="8864600" y="12700"/>
                  </a:cubicBezTo>
                  <a:lnTo>
                    <a:pt x="8864600" y="6804278"/>
                  </a:lnTo>
                  <a:cubicBezTo>
                    <a:pt x="8864600" y="6811263"/>
                    <a:pt x="8858885" y="6816978"/>
                    <a:pt x="8851900" y="6816978"/>
                  </a:cubicBezTo>
                  <a:lnTo>
                    <a:pt x="12700" y="6816978"/>
                  </a:lnTo>
                  <a:cubicBezTo>
                    <a:pt x="5715" y="6816978"/>
                    <a:pt x="0" y="6811263"/>
                    <a:pt x="0" y="6804278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6804278"/>
                  </a:lnTo>
                  <a:lnTo>
                    <a:pt x="12700" y="6804278"/>
                  </a:lnTo>
                  <a:lnTo>
                    <a:pt x="12700" y="6791578"/>
                  </a:lnTo>
                  <a:lnTo>
                    <a:pt x="8851900" y="6791578"/>
                  </a:lnTo>
                  <a:lnTo>
                    <a:pt x="8851900" y="6804278"/>
                  </a:lnTo>
                  <a:lnTo>
                    <a:pt x="8839200" y="6804278"/>
                  </a:lnTo>
                  <a:lnTo>
                    <a:pt x="8839200" y="12700"/>
                  </a:lnTo>
                  <a:lnTo>
                    <a:pt x="8851900" y="12700"/>
                  </a:lnTo>
                  <a:lnTo>
                    <a:pt x="8851900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0"/>
              <a:ext cx="8864600" cy="6817003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l">
                <a:lnSpc>
                  <a:spcPts val="2999"/>
                </a:lnSpc>
              </a:pPr>
              <a:endParaRPr/>
            </a:p>
            <a:p>
              <a:pPr marL="0" lvl="0" indent="0" algn="l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Notas para el facilitador:</a:t>
              </a:r>
            </a:p>
            <a:p>
              <a:pPr marL="0" lvl="0" indent="0" algn="l">
                <a:lnSpc>
                  <a:spcPts val="2999"/>
                </a:lnSpc>
              </a:pPr>
              <a:endPara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301625" lvl="1" indent="-150812" algn="l">
                <a:lnSpc>
                  <a:spcPts val="2999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Crea un ambiente acogedor; invita a los participantes a compartir su rol/experiencia con los estudiantes refugiados.</a:t>
              </a:r>
            </a:p>
            <a:p>
              <a:pPr marL="0" lvl="0" indent="0" algn="l">
                <a:lnSpc>
                  <a:spcPts val="2999"/>
                </a:lnSpc>
              </a:pPr>
              <a:endPara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>
                <a:lnSpc>
                  <a:spcPts val="2999"/>
                </a:lnSpc>
              </a:pPr>
              <a:endPara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301625" lvl="1" indent="-150812" algn="l">
                <a:lnSpc>
                  <a:spcPts val="2999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Considerar la enseñanza de idiomas como un elemento central para la integración y la participación.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438275" y="3762375"/>
            <a:ext cx="6724650" cy="5174307"/>
            <a:chOff x="0" y="0"/>
            <a:chExt cx="8966200" cy="689907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966200" cy="6899025"/>
            </a:xfrm>
            <a:custGeom>
              <a:avLst/>
              <a:gdLst/>
              <a:ahLst/>
              <a:cxnLst/>
              <a:rect l="l" t="t" r="r" b="b"/>
              <a:pathLst>
                <a:path w="8966200" h="6899025">
                  <a:moveTo>
                    <a:pt x="12700" y="0"/>
                  </a:moveTo>
                  <a:lnTo>
                    <a:pt x="8953500" y="0"/>
                  </a:lnTo>
                  <a:cubicBezTo>
                    <a:pt x="8960485" y="0"/>
                    <a:pt x="8966200" y="5715"/>
                    <a:pt x="8966200" y="12700"/>
                  </a:cubicBezTo>
                  <a:lnTo>
                    <a:pt x="8966200" y="6886325"/>
                  </a:lnTo>
                  <a:cubicBezTo>
                    <a:pt x="8966200" y="6893309"/>
                    <a:pt x="8960485" y="6899025"/>
                    <a:pt x="8953500" y="6899025"/>
                  </a:cubicBezTo>
                  <a:lnTo>
                    <a:pt x="12700" y="6899025"/>
                  </a:lnTo>
                  <a:cubicBezTo>
                    <a:pt x="5715" y="6899025"/>
                    <a:pt x="0" y="6893309"/>
                    <a:pt x="0" y="6886325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6886325"/>
                  </a:lnTo>
                  <a:lnTo>
                    <a:pt x="12700" y="6886325"/>
                  </a:lnTo>
                  <a:lnTo>
                    <a:pt x="12700" y="6873625"/>
                  </a:lnTo>
                  <a:lnTo>
                    <a:pt x="8953500" y="6873625"/>
                  </a:lnTo>
                  <a:lnTo>
                    <a:pt x="8953500" y="6886325"/>
                  </a:lnTo>
                  <a:lnTo>
                    <a:pt x="8940800" y="6886325"/>
                  </a:lnTo>
                  <a:lnTo>
                    <a:pt x="8940800" y="12700"/>
                  </a:lnTo>
                  <a:lnTo>
                    <a:pt x="8953500" y="12700"/>
                  </a:lnTo>
                  <a:lnTo>
                    <a:pt x="8953500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0"/>
              <a:ext cx="8966200" cy="6899076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l">
                <a:lnSpc>
                  <a:spcPts val="2999"/>
                </a:lnSpc>
              </a:pPr>
              <a:endParaRPr/>
            </a:p>
            <a:p>
              <a:pPr marL="0" lvl="0" indent="0" algn="l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Objetivos:</a:t>
              </a:r>
            </a:p>
            <a:p>
              <a:pPr marL="0" lvl="0" indent="0" algn="l">
                <a:lnSpc>
                  <a:spcPts val="2999"/>
                </a:lnSpc>
              </a:pPr>
              <a:endPara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301625" lvl="1" indent="-150812" algn="l">
                <a:lnSpc>
                  <a:spcPts val="2999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Comprender la inclusión como un valor y una práctica en la enseñanza de idiomas.</a:t>
              </a:r>
            </a:p>
            <a:p>
              <a:pPr marL="0" lvl="0" indent="0" algn="l">
                <a:lnSpc>
                  <a:spcPts val="2999"/>
                </a:lnSpc>
              </a:pPr>
              <a:endPara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301625" lvl="1" indent="-150812" algn="l">
                <a:lnSpc>
                  <a:spcPts val="2999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Aplicar métodos flexibles y diferenciados para grupos de refugiados heterogéneos.</a:t>
              </a:r>
            </a:p>
            <a:p>
              <a:pPr marL="0" lvl="0" indent="0" algn="l">
                <a:lnSpc>
                  <a:spcPts val="2999"/>
                </a:lnSpc>
              </a:pPr>
              <a:endPara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301625" lvl="1" indent="-150812" algn="l">
                <a:lnSpc>
                  <a:spcPts val="2999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Planificar la accesibilidad, la seguridad basada en la atención al trauma y el aprendizaje intercultural.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262960" y="3923567"/>
            <a:ext cx="4174179" cy="5371462"/>
            <a:chOff x="0" y="0"/>
            <a:chExt cx="4517403" cy="58131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17390" cy="5813171"/>
            </a:xfrm>
            <a:custGeom>
              <a:avLst/>
              <a:gdLst/>
              <a:ahLst/>
              <a:cxnLst/>
              <a:rect l="l" t="t" r="r" b="b"/>
              <a:pathLst>
                <a:path w="4517390" h="5813171">
                  <a:moveTo>
                    <a:pt x="4337939" y="5813171"/>
                  </a:moveTo>
                  <a:lnTo>
                    <a:pt x="179451" y="5813171"/>
                  </a:lnTo>
                  <a:cubicBezTo>
                    <a:pt x="80518" y="5813171"/>
                    <a:pt x="0" y="5732526"/>
                    <a:pt x="0" y="5633720"/>
                  </a:cubicBezTo>
                  <a:lnTo>
                    <a:pt x="0" y="179451"/>
                  </a:lnTo>
                  <a:cubicBezTo>
                    <a:pt x="0" y="80518"/>
                    <a:pt x="80518" y="0"/>
                    <a:pt x="179451" y="0"/>
                  </a:cubicBezTo>
                  <a:lnTo>
                    <a:pt x="4337939" y="0"/>
                  </a:lnTo>
                  <a:cubicBezTo>
                    <a:pt x="4436745" y="0"/>
                    <a:pt x="4517390" y="80518"/>
                    <a:pt x="4517390" y="179451"/>
                  </a:cubicBezTo>
                  <a:lnTo>
                    <a:pt x="4517390" y="5633720"/>
                  </a:lnTo>
                  <a:cubicBezTo>
                    <a:pt x="4517390" y="5732526"/>
                    <a:pt x="4436872" y="5813171"/>
                    <a:pt x="4337939" y="581317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9446487" y="3886838"/>
            <a:ext cx="4154678" cy="5346368"/>
            <a:chOff x="0" y="0"/>
            <a:chExt cx="4517403" cy="581313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517390" cy="5813171"/>
            </a:xfrm>
            <a:custGeom>
              <a:avLst/>
              <a:gdLst/>
              <a:ahLst/>
              <a:cxnLst/>
              <a:rect l="l" t="t" r="r" b="b"/>
              <a:pathLst>
                <a:path w="4517390" h="5813171">
                  <a:moveTo>
                    <a:pt x="4337939" y="5813171"/>
                  </a:moveTo>
                  <a:lnTo>
                    <a:pt x="179451" y="5813171"/>
                  </a:lnTo>
                  <a:cubicBezTo>
                    <a:pt x="80518" y="5813171"/>
                    <a:pt x="0" y="5732526"/>
                    <a:pt x="0" y="5633720"/>
                  </a:cubicBezTo>
                  <a:lnTo>
                    <a:pt x="0" y="179451"/>
                  </a:lnTo>
                  <a:cubicBezTo>
                    <a:pt x="0" y="80518"/>
                    <a:pt x="80518" y="0"/>
                    <a:pt x="179451" y="0"/>
                  </a:cubicBezTo>
                  <a:lnTo>
                    <a:pt x="4337939" y="0"/>
                  </a:lnTo>
                  <a:cubicBezTo>
                    <a:pt x="4436745" y="0"/>
                    <a:pt x="4517390" y="80518"/>
                    <a:pt x="4517390" y="179451"/>
                  </a:cubicBezTo>
                  <a:lnTo>
                    <a:pt x="4517390" y="5633720"/>
                  </a:lnTo>
                  <a:cubicBezTo>
                    <a:pt x="4517390" y="5732526"/>
                    <a:pt x="4436872" y="5813171"/>
                    <a:pt x="4337939" y="5813171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1650321" y="1646234"/>
            <a:ext cx="15434415" cy="904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171"/>
              </a:lnSpc>
            </a:pPr>
            <a:r>
              <a:rPr lang="en-US" sz="5976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¿Por qué priorizar el soporte lingüístico?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9916697" y="4048080"/>
            <a:ext cx="3214259" cy="49156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74"/>
              </a:lnSpc>
            </a:pPr>
            <a:r>
              <a:rPr lang="en-US" sz="24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Los primeros cursos de idiomas influyen notablemente en la motivación y en los pasos posteriores para obtener la cualificación; el contenido del curso es importante.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262960" y="5216397"/>
            <a:ext cx="4330819" cy="28620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297"/>
              </a:lnSpc>
            </a:pPr>
            <a:r>
              <a:rPr lang="en-US" sz="2444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Impulso de las habilidades lingüísticas</a:t>
            </a:r>
          </a:p>
          <a:p>
            <a:pPr marL="0" lvl="0" indent="0" algn="ctr">
              <a:lnSpc>
                <a:spcPts val="2297"/>
              </a:lnSpc>
            </a:pPr>
            <a:endParaRPr lang="en-US" sz="2444" b="1">
              <a:solidFill>
                <a:srgbClr val="1157AD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ctr">
              <a:lnSpc>
                <a:spcPts val="2297"/>
              </a:lnSpc>
            </a:pPr>
            <a:r>
              <a:rPr lang="en-US" sz="2444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éxito educativo,</a:t>
            </a:r>
          </a:p>
          <a:p>
            <a:pPr marL="0" lvl="0" indent="0" algn="ctr">
              <a:lnSpc>
                <a:spcPts val="2297"/>
              </a:lnSpc>
            </a:pPr>
            <a:endParaRPr lang="en-US" sz="2444" b="1">
              <a:solidFill>
                <a:srgbClr val="1157AD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ctr">
              <a:lnSpc>
                <a:spcPts val="2297"/>
              </a:lnSpc>
            </a:pPr>
            <a:r>
              <a:rPr lang="en-US" sz="2444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participación social,</a:t>
            </a:r>
          </a:p>
          <a:p>
            <a:pPr marL="0" lvl="0" indent="0" algn="ctr">
              <a:lnSpc>
                <a:spcPts val="2297"/>
              </a:lnSpc>
            </a:pPr>
            <a:endParaRPr lang="en-US" sz="2444" b="1">
              <a:solidFill>
                <a:srgbClr val="1157AD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ctr">
              <a:lnSpc>
                <a:spcPts val="2297"/>
              </a:lnSpc>
            </a:pPr>
            <a:r>
              <a:rPr lang="en-US" sz="2444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integración y acceso</a:t>
            </a:r>
          </a:p>
          <a:p>
            <a:pPr marL="0" lvl="0" indent="0" algn="ctr">
              <a:lnSpc>
                <a:spcPts val="2297"/>
              </a:lnSpc>
            </a:pPr>
            <a:endParaRPr lang="en-US" sz="2444" b="1">
              <a:solidFill>
                <a:srgbClr val="1157AD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marL="0" lvl="0" indent="0" algn="ctr">
              <a:lnSpc>
                <a:spcPts val="2297"/>
              </a:lnSpc>
            </a:pPr>
            <a:r>
              <a:rPr lang="en-US" sz="2444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al trabajo/educación.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00200" y="3695700"/>
            <a:ext cx="6477000" cy="54235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19602" lvl="1" indent="-159801" algn="l">
              <a:lnSpc>
                <a:spcPts val="3974"/>
              </a:lnSpc>
              <a:buFont typeface="Arial"/>
              <a:buChar char="•"/>
            </a:pPr>
            <a:r>
              <a:rPr lang="en-US" sz="264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La inclusión valora la diversidad; identifica las barreras para el aprendizaje y, a continuación, diferencia los materiales y métodos para un aprendizaje personalizado.</a:t>
            </a:r>
          </a:p>
          <a:p>
            <a:pPr marL="0" lvl="0" indent="0" algn="l">
              <a:lnSpc>
                <a:spcPts val="3974"/>
              </a:lnSpc>
            </a:pPr>
            <a:endParaRPr lang="en-US" sz="264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19602" lvl="1" indent="-159801" algn="l">
              <a:lnSpc>
                <a:spcPts val="3974"/>
              </a:lnSpc>
              <a:buFont typeface="Arial"/>
              <a:buChar char="•"/>
            </a:pPr>
            <a:r>
              <a:rPr lang="en-US" sz="264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La práctica inclusiva está orientada al proceso y busca continuamente recursos para eliminar barreras; respeta a cada estudiante individualmente.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794967" y="781050"/>
            <a:ext cx="6540189" cy="26054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038"/>
              </a:lnSpc>
            </a:pPr>
            <a:r>
              <a:rPr lang="en-US" sz="4398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Principios fundamentales de la inclusión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8534400" y="1181100"/>
            <a:ext cx="9185319" cy="7543800"/>
            <a:chOff x="0" y="0"/>
            <a:chExt cx="12247093" cy="10058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2247118" cy="10058400"/>
            </a:xfrm>
            <a:custGeom>
              <a:avLst/>
              <a:gdLst/>
              <a:ahLst/>
              <a:cxnLst/>
              <a:rect l="l" t="t" r="r" b="b"/>
              <a:pathLst>
                <a:path w="12247118" h="10058400">
                  <a:moveTo>
                    <a:pt x="0" y="0"/>
                  </a:moveTo>
                  <a:lnTo>
                    <a:pt x="12247118" y="0"/>
                  </a:lnTo>
                  <a:lnTo>
                    <a:pt x="12247118" y="10058400"/>
                  </a:lnTo>
                  <a:lnTo>
                    <a:pt x="0" y="10058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515600" y="3848100"/>
            <a:ext cx="6553200" cy="49282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19602" lvl="1" indent="-159801" algn="l">
              <a:lnSpc>
                <a:spcPts val="3974"/>
              </a:lnSpc>
              <a:buFont typeface="Arial"/>
              <a:buChar char="•"/>
            </a:pPr>
            <a:r>
              <a:rPr lang="en-US" sz="264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La planificación proactiva garantiza la participación teniendo en cuenta las diferencias culturales, socioeconómicas y relacionadas con la discapacidad; puede requerir ayudas técnicas.</a:t>
            </a:r>
          </a:p>
          <a:p>
            <a:pPr marL="0" lvl="0" indent="0" algn="l">
              <a:lnSpc>
                <a:spcPts val="3974"/>
              </a:lnSpc>
            </a:pPr>
            <a:endParaRPr lang="en-US" sz="264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19602" lvl="1" indent="-159801" algn="l">
              <a:lnSpc>
                <a:spcPts val="3974"/>
              </a:lnSpc>
              <a:buFont typeface="Arial"/>
              <a:buChar char="•"/>
            </a:pPr>
            <a:r>
              <a:rPr lang="en-US" sz="264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La flexibilidad en la formación de grupos y la apertura a los ajustes situacionales ayudan a reconocer pequeños avances en el aprendizaje.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363200" y="876300"/>
            <a:ext cx="7050691" cy="2133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439"/>
              </a:lnSpc>
            </a:pPr>
            <a:r>
              <a:rPr lang="en-US" sz="7033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Diseñando para la participación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762000" y="1028700"/>
            <a:ext cx="8882739" cy="7772400"/>
            <a:chOff x="0" y="0"/>
            <a:chExt cx="11843652" cy="103632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1843639" cy="10363200"/>
            </a:xfrm>
            <a:custGeom>
              <a:avLst/>
              <a:gdLst/>
              <a:ahLst/>
              <a:cxnLst/>
              <a:rect l="l" t="t" r="r" b="b"/>
              <a:pathLst>
                <a:path w="11843639" h="10363200">
                  <a:moveTo>
                    <a:pt x="0" y="0"/>
                  </a:moveTo>
                  <a:lnTo>
                    <a:pt x="11843639" y="0"/>
                  </a:lnTo>
                  <a:lnTo>
                    <a:pt x="11843639" y="10363200"/>
                  </a:lnTo>
                  <a:lnTo>
                    <a:pt x="0" y="10363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2501" r="-18051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41470" y="647700"/>
            <a:ext cx="15555916" cy="2362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600"/>
              </a:lnSpc>
            </a:pPr>
            <a:r>
              <a:rPr lang="en-US" sz="6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Estructura curricular y planificación de series (modelo de componentes)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2047875" y="4524375"/>
            <a:ext cx="3524250" cy="3559776"/>
            <a:chOff x="0" y="0"/>
            <a:chExt cx="4699000" cy="474636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699000" cy="4746381"/>
            </a:xfrm>
            <a:custGeom>
              <a:avLst/>
              <a:gdLst/>
              <a:ahLst/>
              <a:cxnLst/>
              <a:rect l="l" t="t" r="r" b="b"/>
              <a:pathLst>
                <a:path w="4699000" h="4746381">
                  <a:moveTo>
                    <a:pt x="12700" y="0"/>
                  </a:moveTo>
                  <a:lnTo>
                    <a:pt x="4686300" y="0"/>
                  </a:lnTo>
                  <a:cubicBezTo>
                    <a:pt x="4693285" y="0"/>
                    <a:pt x="4699000" y="6379"/>
                    <a:pt x="4699000" y="14176"/>
                  </a:cubicBezTo>
                  <a:lnTo>
                    <a:pt x="4699000" y="4732207"/>
                  </a:lnTo>
                  <a:cubicBezTo>
                    <a:pt x="4699000" y="4740003"/>
                    <a:pt x="4693285" y="4746381"/>
                    <a:pt x="4686300" y="4746381"/>
                  </a:cubicBezTo>
                  <a:lnTo>
                    <a:pt x="12700" y="4746381"/>
                  </a:lnTo>
                  <a:cubicBezTo>
                    <a:pt x="5715" y="4746381"/>
                    <a:pt x="0" y="4740003"/>
                    <a:pt x="0" y="4732207"/>
                  </a:cubicBezTo>
                  <a:lnTo>
                    <a:pt x="0" y="14176"/>
                  </a:lnTo>
                  <a:cubicBezTo>
                    <a:pt x="0" y="6379"/>
                    <a:pt x="5715" y="0"/>
                    <a:pt x="12700" y="0"/>
                  </a:cubicBezTo>
                  <a:moveTo>
                    <a:pt x="12700" y="28352"/>
                  </a:moveTo>
                  <a:lnTo>
                    <a:pt x="12700" y="14176"/>
                  </a:lnTo>
                  <a:lnTo>
                    <a:pt x="25400" y="14176"/>
                  </a:lnTo>
                  <a:lnTo>
                    <a:pt x="25400" y="4732207"/>
                  </a:lnTo>
                  <a:lnTo>
                    <a:pt x="12700" y="4732207"/>
                  </a:lnTo>
                  <a:lnTo>
                    <a:pt x="12700" y="4718031"/>
                  </a:lnTo>
                  <a:lnTo>
                    <a:pt x="4686300" y="4718031"/>
                  </a:lnTo>
                  <a:lnTo>
                    <a:pt x="4686300" y="4732207"/>
                  </a:lnTo>
                  <a:lnTo>
                    <a:pt x="4673600" y="4732207"/>
                  </a:lnTo>
                  <a:lnTo>
                    <a:pt x="4673600" y="14176"/>
                  </a:lnTo>
                  <a:lnTo>
                    <a:pt x="4686300" y="14176"/>
                  </a:lnTo>
                  <a:lnTo>
                    <a:pt x="4686300" y="28352"/>
                  </a:lnTo>
                  <a:lnTo>
                    <a:pt x="12700" y="28352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0"/>
              <a:ext cx="4699000" cy="4746368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2999"/>
                </a:lnSpc>
              </a:pPr>
              <a:endParaRPr/>
            </a:p>
            <a:p>
              <a:pPr marL="0" lvl="0" indent="0" algn="ctr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Vaya más allá de las lecciones únicas y cerradas con una evaluación uniforme; ofrezca tareas en distintos niveles y múltiples itinerarios de aprendizaje.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6543675" y="4524375"/>
            <a:ext cx="3524250" cy="3189149"/>
            <a:chOff x="0" y="0"/>
            <a:chExt cx="4699000" cy="425219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699000" cy="4252211"/>
            </a:xfrm>
            <a:custGeom>
              <a:avLst/>
              <a:gdLst/>
              <a:ahLst/>
              <a:cxnLst/>
              <a:rect l="l" t="t" r="r" b="b"/>
              <a:pathLst>
                <a:path w="4699000" h="4252211">
                  <a:moveTo>
                    <a:pt x="12700" y="0"/>
                  </a:moveTo>
                  <a:lnTo>
                    <a:pt x="4686300" y="0"/>
                  </a:lnTo>
                  <a:cubicBezTo>
                    <a:pt x="4693285" y="0"/>
                    <a:pt x="4699000" y="5715"/>
                    <a:pt x="4699000" y="12700"/>
                  </a:cubicBezTo>
                  <a:lnTo>
                    <a:pt x="4699000" y="4239511"/>
                  </a:lnTo>
                  <a:cubicBezTo>
                    <a:pt x="4699000" y="4246496"/>
                    <a:pt x="4693285" y="4252211"/>
                    <a:pt x="4686300" y="4252211"/>
                  </a:cubicBezTo>
                  <a:lnTo>
                    <a:pt x="12700" y="4252211"/>
                  </a:lnTo>
                  <a:cubicBezTo>
                    <a:pt x="5715" y="4252211"/>
                    <a:pt x="0" y="4246496"/>
                    <a:pt x="0" y="4239511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4239511"/>
                  </a:lnTo>
                  <a:lnTo>
                    <a:pt x="12700" y="4239511"/>
                  </a:lnTo>
                  <a:lnTo>
                    <a:pt x="12700" y="4226811"/>
                  </a:lnTo>
                  <a:lnTo>
                    <a:pt x="4686300" y="4226811"/>
                  </a:lnTo>
                  <a:lnTo>
                    <a:pt x="4686300" y="4239511"/>
                  </a:lnTo>
                  <a:lnTo>
                    <a:pt x="4673600" y="4239511"/>
                  </a:lnTo>
                  <a:lnTo>
                    <a:pt x="4673600" y="12700"/>
                  </a:lnTo>
                  <a:lnTo>
                    <a:pt x="4686300" y="12700"/>
                  </a:lnTo>
                  <a:lnTo>
                    <a:pt x="4686300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0"/>
              <a:ext cx="4699000" cy="4252199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2999"/>
                </a:lnSpc>
              </a:pPr>
              <a:endParaRPr/>
            </a:p>
            <a:p>
              <a:pPr marL="0" lvl="0" indent="0" algn="ctr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Utilice la planificación de series para variar desde situaciones guiadas hasta situaciones abiertas; combine modelos didácticos.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1039475" y="4500124"/>
            <a:ext cx="3551958" cy="3189149"/>
            <a:chOff x="0" y="0"/>
            <a:chExt cx="4735944" cy="425219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735957" cy="4252211"/>
            </a:xfrm>
            <a:custGeom>
              <a:avLst/>
              <a:gdLst/>
              <a:ahLst/>
              <a:cxnLst/>
              <a:rect l="l" t="t" r="r" b="b"/>
              <a:pathLst>
                <a:path w="4735957" h="4252211">
                  <a:moveTo>
                    <a:pt x="12700" y="0"/>
                  </a:moveTo>
                  <a:lnTo>
                    <a:pt x="4723257" y="0"/>
                  </a:lnTo>
                  <a:cubicBezTo>
                    <a:pt x="4730242" y="0"/>
                    <a:pt x="4735957" y="5715"/>
                    <a:pt x="4735957" y="12700"/>
                  </a:cubicBezTo>
                  <a:lnTo>
                    <a:pt x="4735957" y="4239511"/>
                  </a:lnTo>
                  <a:cubicBezTo>
                    <a:pt x="4735957" y="4246496"/>
                    <a:pt x="4730242" y="4252211"/>
                    <a:pt x="4723257" y="4252211"/>
                  </a:cubicBezTo>
                  <a:lnTo>
                    <a:pt x="12700" y="4252211"/>
                  </a:lnTo>
                  <a:cubicBezTo>
                    <a:pt x="5715" y="4252211"/>
                    <a:pt x="0" y="4246496"/>
                    <a:pt x="0" y="4239511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4239511"/>
                  </a:lnTo>
                  <a:lnTo>
                    <a:pt x="12700" y="4239511"/>
                  </a:lnTo>
                  <a:lnTo>
                    <a:pt x="12700" y="4226811"/>
                  </a:lnTo>
                  <a:lnTo>
                    <a:pt x="4723257" y="4226811"/>
                  </a:lnTo>
                  <a:lnTo>
                    <a:pt x="4723257" y="4239511"/>
                  </a:lnTo>
                  <a:lnTo>
                    <a:pt x="4710557" y="4239511"/>
                  </a:lnTo>
                  <a:lnTo>
                    <a:pt x="4710557" y="12700"/>
                  </a:lnTo>
                  <a:lnTo>
                    <a:pt x="4723257" y="12700"/>
                  </a:lnTo>
                  <a:lnTo>
                    <a:pt x="4723257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0"/>
              <a:ext cx="4735944" cy="4252199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ctr">
                <a:lnSpc>
                  <a:spcPts val="2999"/>
                </a:lnSpc>
              </a:pPr>
              <a:endParaRPr/>
            </a:p>
            <a:p>
              <a:pPr marL="0" lvl="0" indent="0" algn="ctr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Enumera las habilidades básicas, los temas y los objetivos de desarrollo para estructurar el acceso multinivel.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00200" y="542925"/>
            <a:ext cx="14499793" cy="1318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1518"/>
              </a:lnSpc>
            </a:pPr>
            <a:r>
              <a:rPr lang="en-US" sz="6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Actividad 1: Sprint de microdiseño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310640" y="3055620"/>
            <a:ext cx="6141720" cy="5572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999"/>
              </a:lnSpc>
            </a:pPr>
            <a:r>
              <a: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Tarea:</a:t>
            </a:r>
          </a:p>
          <a:p>
            <a:pPr marL="0" lvl="0" indent="0" algn="l">
              <a:lnSpc>
                <a:spcPts val="2999"/>
              </a:lnSpc>
            </a:pPr>
            <a:endParaRPr lang="en-US" sz="24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01625" lvl="1" indent="-150812" algn="l">
              <a:lnSpc>
                <a:spcPts val="2999"/>
              </a:lnSpc>
              <a:buFont typeface="Arial"/>
              <a:buChar char="•"/>
            </a:pPr>
            <a:r>
              <a: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Elige un tema (por ejemplo, «En la consulta del médico» o «Transporte público»). Elabora una serie de 3 lecciones utilizando el modelo de componentes: </a:t>
            </a:r>
          </a:p>
          <a:p>
            <a:pPr marL="0" lvl="0" indent="0" algn="l">
              <a:lnSpc>
                <a:spcPts val="2999"/>
              </a:lnSpc>
            </a:pPr>
            <a:endParaRPr lang="en-US" sz="24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1216024" lvl="3" indent="-304006" algn="l">
              <a:lnSpc>
                <a:spcPts val="2999"/>
              </a:lnSpc>
              <a:buFont typeface="Arial"/>
              <a:buChar char="￭"/>
            </a:pPr>
            <a:r>
              <a: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Una tarea guiada, una semiabierta, una abierta</a:t>
            </a:r>
          </a:p>
          <a:p>
            <a:pPr marL="1216024" lvl="3" indent="-304006" algn="l">
              <a:lnSpc>
                <a:spcPts val="2999"/>
              </a:lnSpc>
              <a:buFont typeface="Arial"/>
              <a:buChar char="￭"/>
            </a:pPr>
            <a:r>
              <a: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Proporcione dos niveles de dificultad por tarea.</a:t>
            </a:r>
          </a:p>
          <a:p>
            <a:pPr marL="1216024" lvl="3" indent="-304006" algn="l">
              <a:lnSpc>
                <a:spcPts val="2999"/>
              </a:lnSpc>
              <a:buFont typeface="Arial"/>
              <a:buChar char="￭"/>
            </a:pPr>
            <a:r>
              <a: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Identificar las habilidades básicas y los objetivos de desarrollo. </a:t>
            </a:r>
          </a:p>
        </p:txBody>
      </p:sp>
      <p:sp>
        <p:nvSpPr>
          <p:cNvPr id="4" name="AutoShape 4"/>
          <p:cNvSpPr/>
          <p:nvPr/>
        </p:nvSpPr>
        <p:spPr>
          <a:xfrm rot="5341140">
            <a:off x="5670166" y="5595938"/>
            <a:ext cx="5195059" cy="0"/>
          </a:xfrm>
          <a:prstGeom prst="line">
            <a:avLst/>
          </a:prstGeom>
          <a:ln w="9525" cap="rnd">
            <a:solidFill>
              <a:srgbClr val="4F81B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TextBox 5"/>
          <p:cNvSpPr txBox="1"/>
          <p:nvPr/>
        </p:nvSpPr>
        <p:spPr>
          <a:xfrm>
            <a:off x="9083040" y="3825059"/>
            <a:ext cx="4998720" cy="3343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999"/>
              </a:lnSpc>
            </a:pPr>
            <a:r>
              <a: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Producción:</a:t>
            </a:r>
          </a:p>
          <a:p>
            <a:pPr marL="0" lvl="0" indent="0" algn="l">
              <a:lnSpc>
                <a:spcPts val="2999"/>
              </a:lnSpc>
            </a:pPr>
            <a:r>
              <a: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3 minutos de intercambio entre 2 grupos</a:t>
            </a:r>
          </a:p>
          <a:p>
            <a:pPr marL="0" lvl="0" indent="0" algn="l">
              <a:lnSpc>
                <a:spcPts val="2999"/>
              </a:lnSpc>
            </a:pPr>
            <a:endParaRPr lang="en-US" sz="24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>
              <a:lnSpc>
                <a:spcPts val="2999"/>
              </a:lnSpc>
            </a:pPr>
            <a:endParaRPr lang="en-US" sz="24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>
              <a:lnSpc>
                <a:spcPts val="2999"/>
              </a:lnSpc>
            </a:pPr>
            <a:endParaRPr lang="en-US" sz="2499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>
              <a:lnSpc>
                <a:spcPts val="2999"/>
              </a:lnSpc>
            </a:pPr>
            <a:r>
              <a: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Razón fundamental:</a:t>
            </a:r>
          </a:p>
          <a:p>
            <a:pPr marL="0" lvl="0" indent="0" algn="l">
              <a:lnSpc>
                <a:spcPts val="2999"/>
              </a:lnSpc>
            </a:pPr>
            <a:r>
              <a: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Prácticas de diferenciación y planificación de series.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33600" y="1495425"/>
            <a:ext cx="14531035" cy="876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990"/>
              </a:lnSpc>
            </a:pPr>
            <a:r>
              <a:rPr lang="en-US" sz="582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Desafío y materiales adecuados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2657475" y="3609975"/>
            <a:ext cx="11677650" cy="3789313"/>
            <a:chOff x="0" y="0"/>
            <a:chExt cx="15570200" cy="505241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5570200" cy="5052443"/>
            </a:xfrm>
            <a:custGeom>
              <a:avLst/>
              <a:gdLst/>
              <a:ahLst/>
              <a:cxnLst/>
              <a:rect l="l" t="t" r="r" b="b"/>
              <a:pathLst>
                <a:path w="15570200" h="5052443">
                  <a:moveTo>
                    <a:pt x="12700" y="0"/>
                  </a:moveTo>
                  <a:lnTo>
                    <a:pt x="15557500" y="0"/>
                  </a:lnTo>
                  <a:cubicBezTo>
                    <a:pt x="15564486" y="0"/>
                    <a:pt x="15570200" y="5715"/>
                    <a:pt x="15570200" y="12700"/>
                  </a:cubicBezTo>
                  <a:lnTo>
                    <a:pt x="15570200" y="5039742"/>
                  </a:lnTo>
                  <a:cubicBezTo>
                    <a:pt x="15570200" y="5046727"/>
                    <a:pt x="15564486" y="5052443"/>
                    <a:pt x="15557500" y="5052443"/>
                  </a:cubicBezTo>
                  <a:lnTo>
                    <a:pt x="12700" y="5052443"/>
                  </a:lnTo>
                  <a:cubicBezTo>
                    <a:pt x="5715" y="5052443"/>
                    <a:pt x="0" y="5046727"/>
                    <a:pt x="0" y="5039742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5039742"/>
                  </a:lnTo>
                  <a:lnTo>
                    <a:pt x="12700" y="5039742"/>
                  </a:lnTo>
                  <a:lnTo>
                    <a:pt x="12700" y="5027042"/>
                  </a:lnTo>
                  <a:lnTo>
                    <a:pt x="15557500" y="5027042"/>
                  </a:lnTo>
                  <a:lnTo>
                    <a:pt x="15557500" y="5039742"/>
                  </a:lnTo>
                  <a:lnTo>
                    <a:pt x="15544800" y="5039742"/>
                  </a:lnTo>
                  <a:lnTo>
                    <a:pt x="15544800" y="12700"/>
                  </a:lnTo>
                  <a:lnTo>
                    <a:pt x="15557500" y="12700"/>
                  </a:lnTo>
                  <a:lnTo>
                    <a:pt x="15557500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14300"/>
              <a:ext cx="15570200" cy="5166717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l">
                <a:lnSpc>
                  <a:spcPts val="4198"/>
                </a:lnSpc>
              </a:pPr>
              <a:endParaRPr/>
            </a:p>
            <a:p>
              <a:pPr marL="301625" lvl="1" indent="-150812" algn="l">
                <a:lnSpc>
                  <a:spcPts val="4198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Evite la falta o la sobreestimación del desafío mediante una variedad de materiales con un diseño claro y conciso y múltiples niveles de dificultad.</a:t>
              </a:r>
            </a:p>
            <a:p>
              <a:pPr marL="0" lvl="0" indent="0" algn="l">
                <a:lnSpc>
                  <a:spcPts val="4198"/>
                </a:lnSpc>
              </a:pPr>
              <a:endPara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301625" lvl="1" indent="-150812" algn="l">
                <a:lnSpc>
                  <a:spcPts val="4198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Garantizar la relevancia y la conexión con el mundo real; tener en cuenta las emociones y brindar tiempo para el intercambio, fomentando así la dinámica grupal.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72440" y="845820"/>
            <a:ext cx="16885920" cy="1828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2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Lenguaje universalmente comprensible y apoyos visuales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2200275" y="3990975"/>
            <a:ext cx="13354050" cy="2912150"/>
            <a:chOff x="0" y="0"/>
            <a:chExt cx="17805400" cy="388286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7805400" cy="3882892"/>
            </a:xfrm>
            <a:custGeom>
              <a:avLst/>
              <a:gdLst/>
              <a:ahLst/>
              <a:cxnLst/>
              <a:rect l="l" t="t" r="r" b="b"/>
              <a:pathLst>
                <a:path w="17805400" h="3882892">
                  <a:moveTo>
                    <a:pt x="12700" y="0"/>
                  </a:moveTo>
                  <a:lnTo>
                    <a:pt x="17792700" y="0"/>
                  </a:lnTo>
                  <a:cubicBezTo>
                    <a:pt x="17799686" y="0"/>
                    <a:pt x="17805400" y="5715"/>
                    <a:pt x="17805400" y="12700"/>
                  </a:cubicBezTo>
                  <a:lnTo>
                    <a:pt x="17805400" y="3870192"/>
                  </a:lnTo>
                  <a:cubicBezTo>
                    <a:pt x="17805400" y="3877177"/>
                    <a:pt x="17799686" y="3882892"/>
                    <a:pt x="17792700" y="3882892"/>
                  </a:cubicBezTo>
                  <a:lnTo>
                    <a:pt x="12700" y="3882892"/>
                  </a:lnTo>
                  <a:cubicBezTo>
                    <a:pt x="5715" y="3882892"/>
                    <a:pt x="0" y="3877177"/>
                    <a:pt x="0" y="3870192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3870192"/>
                  </a:lnTo>
                  <a:lnTo>
                    <a:pt x="12700" y="3870192"/>
                  </a:lnTo>
                  <a:lnTo>
                    <a:pt x="12700" y="3857492"/>
                  </a:lnTo>
                  <a:lnTo>
                    <a:pt x="17792700" y="3857492"/>
                  </a:lnTo>
                  <a:lnTo>
                    <a:pt x="17792700" y="3870192"/>
                  </a:lnTo>
                  <a:lnTo>
                    <a:pt x="17780000" y="3870192"/>
                  </a:lnTo>
                  <a:lnTo>
                    <a:pt x="17780000" y="12700"/>
                  </a:lnTo>
                  <a:lnTo>
                    <a:pt x="17792700" y="12700"/>
                  </a:lnTo>
                  <a:lnTo>
                    <a:pt x="17792700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9525"/>
              <a:ext cx="17805400" cy="3892392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l">
                <a:lnSpc>
                  <a:spcPts val="3120"/>
                </a:lnSpc>
              </a:pPr>
              <a:endParaRPr/>
            </a:p>
            <a:p>
              <a:pPr marL="313690" lvl="1" indent="-156845" algn="l">
                <a:lnSpc>
                  <a:spcPts val="3120"/>
                </a:lnSpc>
                <a:buFont typeface="Arial"/>
                <a:buChar char="•"/>
              </a:pPr>
              <a:r>
                <a:rPr lang="en-US" sz="260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Utilice un lenguaje comprensible para todos; añada imágenes y símbolos, algo vital para los alumnos con necesidades especiales.</a:t>
              </a:r>
            </a:p>
            <a:p>
              <a:pPr marL="0" lvl="0" indent="0" algn="l">
                <a:lnSpc>
                  <a:spcPts val="3120"/>
                </a:lnSpc>
              </a:pPr>
              <a:endPara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313690" lvl="1" indent="-156845" algn="l">
                <a:lnSpc>
                  <a:spcPts val="3120"/>
                </a:lnSpc>
                <a:buFont typeface="Arial"/>
                <a:buChar char="•"/>
              </a:pPr>
              <a:r>
                <a:rPr lang="en-US" sz="260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La accesibilidad comunicativa ha ampliado el uso del lenguaje simplificado en las aulas de educación especial.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24930" y="5424173"/>
            <a:ext cx="4591688" cy="3829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88"/>
              </a:lnSpc>
            </a:pPr>
            <a:r>
              <a:rPr lang="en-US" sz="265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Los enfoques bilingües bimodales (auditivos + visuales) benefician a todos; adapte los métodos/materiales a las capacidades de los alumnos.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7467600" y="5414648"/>
            <a:ext cx="3620138" cy="3449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19"/>
              </a:lnSpc>
            </a:pPr>
            <a:r>
              <a:rPr lang="en-US" sz="279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Ofrecer múltiples modalidades (póster u oral), fichas de trabajo bilingües con fotos/dibujos.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334561" y="5424173"/>
            <a:ext cx="4705988" cy="3829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388"/>
              </a:lnSpc>
            </a:pPr>
            <a:r>
              <a:rPr lang="en-US" sz="265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Herramientas visuales: horarios, espacios etiquetados, tarjetas de símbolos, diccionarios ilustrados, lápices de audio para contenido activado por imágenes.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3101140" y="3571237"/>
            <a:ext cx="1239260" cy="1239260"/>
            <a:chOff x="0" y="0"/>
            <a:chExt cx="1652346" cy="165234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8524370" y="3571237"/>
            <a:ext cx="1239260" cy="1239260"/>
            <a:chOff x="0" y="0"/>
            <a:chExt cx="1652346" cy="165234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4067920" y="3571237"/>
            <a:ext cx="1239260" cy="1239260"/>
            <a:chOff x="0" y="0"/>
            <a:chExt cx="1652346" cy="165234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652270" cy="1652270"/>
            </a:xfrm>
            <a:custGeom>
              <a:avLst/>
              <a:gdLst/>
              <a:ahLst/>
              <a:cxnLst/>
              <a:rect l="l" t="t" r="r" b="b"/>
              <a:pathLst>
                <a:path w="1652270" h="1652270">
                  <a:moveTo>
                    <a:pt x="826135" y="0"/>
                  </a:moveTo>
                  <a:cubicBezTo>
                    <a:pt x="369951" y="0"/>
                    <a:pt x="0" y="369951"/>
                    <a:pt x="0" y="826135"/>
                  </a:cubicBezTo>
                  <a:cubicBezTo>
                    <a:pt x="0" y="1282319"/>
                    <a:pt x="369951" y="1652270"/>
                    <a:pt x="826135" y="1652270"/>
                  </a:cubicBezTo>
                  <a:cubicBezTo>
                    <a:pt x="1282319" y="1652270"/>
                    <a:pt x="1652270" y="1282319"/>
                    <a:pt x="1652270" y="826135"/>
                  </a:cubicBezTo>
                  <a:cubicBezTo>
                    <a:pt x="1652270" y="369951"/>
                    <a:pt x="1282446" y="0"/>
                    <a:pt x="826135" y="0"/>
                  </a:cubicBezTo>
                  <a:close/>
                </a:path>
              </a:pathLst>
            </a:custGeom>
            <a:solidFill>
              <a:srgbClr val="1157AD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701040" y="1150620"/>
            <a:ext cx="17800320" cy="91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2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Diferenciación bimodal, bilingüe y visual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464554" y="4371975"/>
            <a:ext cx="7453741" cy="24537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99756" lvl="2" indent="-199919" algn="l">
              <a:lnSpc>
                <a:spcPts val="3973"/>
              </a:lnSpc>
              <a:buFont typeface="Arial"/>
              <a:buChar char="⚬"/>
            </a:pP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Los medios digitales son habituales; grabaciones, vídeos y aplicaciones de aprendizaje activan múltiples competencias y aumentan la motivación mediante enfoques lúdicos.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651968" y="1619250"/>
            <a:ext cx="7266327" cy="15369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126"/>
              </a:lnSpc>
            </a:pPr>
            <a:r>
              <a:rPr lang="en-US" sz="4941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Medios digitales en el aprendizaje de idiomas</a:t>
            </a:r>
          </a:p>
        </p:txBody>
      </p:sp>
      <p:sp>
        <p:nvSpPr>
          <p:cNvPr id="4" name="AutoShape 4"/>
          <p:cNvSpPr/>
          <p:nvPr/>
        </p:nvSpPr>
        <p:spPr>
          <a:xfrm rot="5361780">
            <a:off x="5481399" y="5253038"/>
            <a:ext cx="7706201" cy="0"/>
          </a:xfrm>
          <a:prstGeom prst="line">
            <a:avLst/>
          </a:prstGeom>
          <a:ln w="9525" cap="rnd">
            <a:solidFill>
              <a:srgbClr val="4F81B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TextBox 5"/>
          <p:cNvSpPr txBox="1"/>
          <p:nvPr/>
        </p:nvSpPr>
        <p:spPr>
          <a:xfrm>
            <a:off x="9814436" y="1604381"/>
            <a:ext cx="7132320" cy="1828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200"/>
              </a:lnSpc>
            </a:pPr>
            <a:r>
              <a:rPr lang="en-US" sz="60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Retos de escritura de nivel A2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26040" y="4503420"/>
            <a:ext cx="5303520" cy="2600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01625" lvl="1" indent="-150812" algn="l">
              <a:lnSpc>
                <a:spcPts val="2999"/>
              </a:lnSpc>
              <a:buFont typeface="Arial"/>
              <a:buChar char="•"/>
            </a:pPr>
            <a:r>
              <a: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A partir del nivel A2, la escritura resulta un reto; los alumnos transfieren la ortografía y la pronunciación de su lengua materna (por ejemplo, la conjugación de verbos y los artículos).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6400" y="3276600"/>
            <a:ext cx="6213537" cy="6134099"/>
            <a:chOff x="0" y="0"/>
            <a:chExt cx="8399604" cy="690038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356600" cy="6647418"/>
            </a:xfrm>
            <a:custGeom>
              <a:avLst/>
              <a:gdLst/>
              <a:ahLst/>
              <a:cxnLst/>
              <a:rect l="l" t="t" r="r" b="b"/>
              <a:pathLst>
                <a:path w="8356600" h="6647418">
                  <a:moveTo>
                    <a:pt x="12700" y="0"/>
                  </a:moveTo>
                  <a:lnTo>
                    <a:pt x="8343900" y="0"/>
                  </a:lnTo>
                  <a:cubicBezTo>
                    <a:pt x="8350885" y="0"/>
                    <a:pt x="8356600" y="8095"/>
                    <a:pt x="8356600" y="17988"/>
                  </a:cubicBezTo>
                  <a:lnTo>
                    <a:pt x="8356600" y="6629430"/>
                  </a:lnTo>
                  <a:cubicBezTo>
                    <a:pt x="8356600" y="6639323"/>
                    <a:pt x="8350885" y="6647418"/>
                    <a:pt x="8343900" y="6647418"/>
                  </a:cubicBezTo>
                  <a:lnTo>
                    <a:pt x="12700" y="6647418"/>
                  </a:lnTo>
                  <a:cubicBezTo>
                    <a:pt x="5715" y="6647418"/>
                    <a:pt x="0" y="6639323"/>
                    <a:pt x="0" y="6629430"/>
                  </a:cubicBezTo>
                  <a:lnTo>
                    <a:pt x="0" y="17988"/>
                  </a:lnTo>
                  <a:cubicBezTo>
                    <a:pt x="0" y="8095"/>
                    <a:pt x="5715" y="0"/>
                    <a:pt x="12700" y="0"/>
                  </a:cubicBezTo>
                  <a:moveTo>
                    <a:pt x="12700" y="35976"/>
                  </a:moveTo>
                  <a:lnTo>
                    <a:pt x="12700" y="17988"/>
                  </a:lnTo>
                  <a:lnTo>
                    <a:pt x="25400" y="17988"/>
                  </a:lnTo>
                  <a:lnTo>
                    <a:pt x="25400" y="6629430"/>
                  </a:lnTo>
                  <a:lnTo>
                    <a:pt x="12700" y="6629430"/>
                  </a:lnTo>
                  <a:lnTo>
                    <a:pt x="12700" y="6611442"/>
                  </a:lnTo>
                  <a:lnTo>
                    <a:pt x="8343900" y="6611442"/>
                  </a:lnTo>
                  <a:lnTo>
                    <a:pt x="8343900" y="6629430"/>
                  </a:lnTo>
                  <a:lnTo>
                    <a:pt x="8331200" y="6629430"/>
                  </a:lnTo>
                  <a:lnTo>
                    <a:pt x="8331200" y="17988"/>
                  </a:lnTo>
                  <a:lnTo>
                    <a:pt x="8343900" y="17988"/>
                  </a:lnTo>
                  <a:lnTo>
                    <a:pt x="8343900" y="35976"/>
                  </a:lnTo>
                  <a:lnTo>
                    <a:pt x="12700" y="35976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43004" y="286977"/>
              <a:ext cx="8356600" cy="6613403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591663" lvl="2" indent="-197221" algn="l">
                <a:lnSpc>
                  <a:spcPts val="3861"/>
                </a:lnSpc>
                <a:buFont typeface="Arial"/>
                <a:buChar char="⚬"/>
              </a:pP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El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aprendizaje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de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idiomas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inseparable de la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cultura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;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definamos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cultura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en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sentido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amplio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(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desde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las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prácticas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cotidianas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hasta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los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mundos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simbólicos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).</a:t>
              </a:r>
            </a:p>
            <a:p>
              <a:pPr marL="0" lvl="0" indent="0" algn="l">
                <a:lnSpc>
                  <a:spcPts val="3861"/>
                </a:lnSpc>
              </a:pPr>
              <a:endPara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591663" lvl="2" indent="-197221" algn="l">
                <a:lnSpc>
                  <a:spcPts val="3861"/>
                </a:lnSpc>
                <a:buFont typeface="Arial"/>
                <a:buChar char="⚬"/>
              </a:pP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Los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métodos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interculturales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que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valoran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las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diferencias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mejoran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la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cohesión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, el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bienestar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y la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participación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r>
                <a:rPr lang="en-US" sz="2600" dirty="0" err="1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en</a:t>
              </a:r>
              <a:r>
                <a:rPr lang="en-US" sz="2600" dirty="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el aula.</a:t>
              </a:r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981200" y="1495425"/>
            <a:ext cx="7673035" cy="1781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080"/>
              </a:lnSpc>
            </a:pPr>
            <a:r>
              <a:rPr lang="en-US" sz="5900" b="1" dirty="0" err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Integración</a:t>
            </a:r>
            <a:r>
              <a:rPr lang="en-US" sz="5900" b="1" dirty="0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intercultural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745675" y="1413643"/>
            <a:ext cx="6979920" cy="1638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480"/>
              </a:lnSpc>
            </a:pPr>
            <a:r>
              <a:rPr lang="en-US" sz="5400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Actividad: Festivales y tradiciones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9654235" y="3276600"/>
            <a:ext cx="6595415" cy="4517889"/>
            <a:chOff x="0" y="0"/>
            <a:chExt cx="8793886" cy="602385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793861" cy="6023902"/>
            </a:xfrm>
            <a:custGeom>
              <a:avLst/>
              <a:gdLst/>
              <a:ahLst/>
              <a:cxnLst/>
              <a:rect l="l" t="t" r="r" b="b"/>
              <a:pathLst>
                <a:path w="8793861" h="6023902">
                  <a:moveTo>
                    <a:pt x="12700" y="0"/>
                  </a:moveTo>
                  <a:lnTo>
                    <a:pt x="8781161" y="0"/>
                  </a:lnTo>
                  <a:cubicBezTo>
                    <a:pt x="8788146" y="0"/>
                    <a:pt x="8793861" y="6278"/>
                    <a:pt x="8793861" y="13952"/>
                  </a:cubicBezTo>
                  <a:lnTo>
                    <a:pt x="8793861" y="6009956"/>
                  </a:lnTo>
                  <a:cubicBezTo>
                    <a:pt x="8793861" y="6017629"/>
                    <a:pt x="8788146" y="6023902"/>
                    <a:pt x="8781161" y="6023902"/>
                  </a:cubicBezTo>
                  <a:lnTo>
                    <a:pt x="12700" y="6023902"/>
                  </a:lnTo>
                  <a:cubicBezTo>
                    <a:pt x="5715" y="6023902"/>
                    <a:pt x="0" y="6017629"/>
                    <a:pt x="0" y="6009956"/>
                  </a:cubicBezTo>
                  <a:lnTo>
                    <a:pt x="0" y="13952"/>
                  </a:lnTo>
                  <a:cubicBezTo>
                    <a:pt x="0" y="6278"/>
                    <a:pt x="5715" y="0"/>
                    <a:pt x="12700" y="0"/>
                  </a:cubicBezTo>
                  <a:moveTo>
                    <a:pt x="12700" y="27904"/>
                  </a:moveTo>
                  <a:lnTo>
                    <a:pt x="12700" y="13952"/>
                  </a:lnTo>
                  <a:lnTo>
                    <a:pt x="25400" y="13952"/>
                  </a:lnTo>
                  <a:lnTo>
                    <a:pt x="25400" y="6009956"/>
                  </a:lnTo>
                  <a:lnTo>
                    <a:pt x="12700" y="6009956"/>
                  </a:lnTo>
                  <a:lnTo>
                    <a:pt x="12700" y="5996004"/>
                  </a:lnTo>
                  <a:lnTo>
                    <a:pt x="8781161" y="5996004"/>
                  </a:lnTo>
                  <a:lnTo>
                    <a:pt x="8781161" y="6009956"/>
                  </a:lnTo>
                  <a:lnTo>
                    <a:pt x="8768461" y="6009956"/>
                  </a:lnTo>
                  <a:lnTo>
                    <a:pt x="8768461" y="13952"/>
                  </a:lnTo>
                  <a:lnTo>
                    <a:pt x="8781161" y="13952"/>
                  </a:lnTo>
                  <a:lnTo>
                    <a:pt x="8781161" y="27904"/>
                  </a:lnTo>
                  <a:lnTo>
                    <a:pt x="12700" y="27904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9525"/>
              <a:ext cx="8793886" cy="6033377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l">
                <a:lnSpc>
                  <a:spcPts val="3120"/>
                </a:lnSpc>
              </a:pPr>
              <a:r>
                <a:rPr lang="en-US" sz="260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Tarea:</a:t>
              </a:r>
            </a:p>
            <a:p>
              <a:pPr marL="0" lvl="0" indent="0" algn="l">
                <a:lnSpc>
                  <a:spcPts val="3120"/>
                </a:lnSpc>
              </a:pPr>
              <a:endPara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>
                <a:lnSpc>
                  <a:spcPts val="3120"/>
                </a:lnSpc>
              </a:pPr>
              <a:r>
                <a:rPr lang="en-US" sz="260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Los alumnos presentan una festividad de su país de origen (por ejemplo, Ramadán, Navidad, Nowruz, Holi).</a:t>
              </a:r>
            </a:p>
            <a:p>
              <a:pPr marL="0" lvl="0" indent="0" algn="l">
                <a:lnSpc>
                  <a:spcPts val="3120"/>
                </a:lnSpc>
              </a:pPr>
              <a:endPara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>
                <a:lnSpc>
                  <a:spcPts val="3120"/>
                </a:lnSpc>
              </a:pPr>
              <a:r>
                <a:rPr lang="en-US" sz="260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Objetivos lingüísticos: vocabulario relacionado con las vacaciones, verbos en presente, expresiones de tiempo; objetivo cultural: comprender rituales, similitudes y diferencias.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90600" y="1790700"/>
            <a:ext cx="6477000" cy="1905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530"/>
              </a:lnSpc>
            </a:pPr>
            <a:r>
              <a:rPr lang="en-US" sz="627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Actividad 1: </a:t>
            </a:r>
          </a:p>
          <a:p>
            <a:pPr marL="0" lvl="0" indent="0" algn="l">
              <a:lnSpc>
                <a:spcPts val="7530"/>
              </a:lnSpc>
            </a:pPr>
            <a:r>
              <a:rPr lang="en-US" sz="627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Libro “Sobre mí”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953367" y="5210175"/>
            <a:ext cx="6141863" cy="3228331"/>
            <a:chOff x="0" y="0"/>
            <a:chExt cx="8189151" cy="430444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89087" cy="4304454"/>
            </a:xfrm>
            <a:custGeom>
              <a:avLst/>
              <a:gdLst/>
              <a:ahLst/>
              <a:cxnLst/>
              <a:rect l="l" t="t" r="r" b="b"/>
              <a:pathLst>
                <a:path w="8189087" h="4304454">
                  <a:moveTo>
                    <a:pt x="12700" y="0"/>
                  </a:moveTo>
                  <a:lnTo>
                    <a:pt x="8176387" y="0"/>
                  </a:lnTo>
                  <a:cubicBezTo>
                    <a:pt x="8183372" y="0"/>
                    <a:pt x="8189087" y="5762"/>
                    <a:pt x="8189087" y="12804"/>
                  </a:cubicBezTo>
                  <a:lnTo>
                    <a:pt x="8189087" y="4291650"/>
                  </a:lnTo>
                  <a:cubicBezTo>
                    <a:pt x="8189087" y="4298691"/>
                    <a:pt x="8183372" y="4304454"/>
                    <a:pt x="8176387" y="4304454"/>
                  </a:cubicBezTo>
                  <a:lnTo>
                    <a:pt x="12700" y="4304454"/>
                  </a:lnTo>
                  <a:cubicBezTo>
                    <a:pt x="5715" y="4304454"/>
                    <a:pt x="0" y="4298691"/>
                    <a:pt x="0" y="4291650"/>
                  </a:cubicBezTo>
                  <a:lnTo>
                    <a:pt x="0" y="12804"/>
                  </a:lnTo>
                  <a:cubicBezTo>
                    <a:pt x="0" y="5762"/>
                    <a:pt x="5715" y="0"/>
                    <a:pt x="12700" y="0"/>
                  </a:cubicBezTo>
                  <a:moveTo>
                    <a:pt x="12700" y="25608"/>
                  </a:moveTo>
                  <a:lnTo>
                    <a:pt x="12700" y="12804"/>
                  </a:lnTo>
                  <a:lnTo>
                    <a:pt x="25400" y="12804"/>
                  </a:lnTo>
                  <a:lnTo>
                    <a:pt x="25400" y="4291650"/>
                  </a:lnTo>
                  <a:lnTo>
                    <a:pt x="12700" y="4291650"/>
                  </a:lnTo>
                  <a:lnTo>
                    <a:pt x="12700" y="4278845"/>
                  </a:lnTo>
                  <a:lnTo>
                    <a:pt x="8176387" y="4278845"/>
                  </a:lnTo>
                  <a:lnTo>
                    <a:pt x="8176387" y="4291650"/>
                  </a:lnTo>
                  <a:lnTo>
                    <a:pt x="8163687" y="4291650"/>
                  </a:lnTo>
                  <a:lnTo>
                    <a:pt x="8163687" y="12804"/>
                  </a:lnTo>
                  <a:lnTo>
                    <a:pt x="8176387" y="12804"/>
                  </a:lnTo>
                  <a:lnTo>
                    <a:pt x="8176387" y="25608"/>
                  </a:lnTo>
                  <a:lnTo>
                    <a:pt x="12700" y="25608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104775"/>
              <a:ext cx="8189151" cy="4409216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l">
                <a:lnSpc>
                  <a:spcPts val="4199"/>
                </a:lnSpc>
              </a:pPr>
              <a:endParaRPr/>
            </a:p>
            <a:p>
              <a:pPr marL="313690" lvl="1" indent="-156845" algn="l">
                <a:lnSpc>
                  <a:spcPts val="4199"/>
                </a:lnSpc>
                <a:buFont typeface="Arial"/>
                <a:buChar char="•"/>
              </a:pPr>
              <a:r>
                <a:rPr lang="en-US" sz="2600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Los alumnos crean libros personales "Sobre mí" (impresos o digitales) para explorar los momentos importantes de su vida y fomentar la comunicación entre compañeros.</a:t>
              </a: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8473440" y="1845945"/>
            <a:ext cx="7549667" cy="1266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078"/>
              </a:lnSpc>
            </a:pPr>
            <a:r>
              <a:rPr lang="en-US" sz="4231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Actividad 2: Planificación de la rotación de estaciones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7687532" y="4267964"/>
            <a:ext cx="9121483" cy="5112752"/>
            <a:chOff x="0" y="0"/>
            <a:chExt cx="12161977" cy="681700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162028" cy="6816978"/>
            </a:xfrm>
            <a:custGeom>
              <a:avLst/>
              <a:gdLst/>
              <a:ahLst/>
              <a:cxnLst/>
              <a:rect l="l" t="t" r="r" b="b"/>
              <a:pathLst>
                <a:path w="12162028" h="6816978">
                  <a:moveTo>
                    <a:pt x="12700" y="0"/>
                  </a:moveTo>
                  <a:lnTo>
                    <a:pt x="12149328" y="0"/>
                  </a:lnTo>
                  <a:cubicBezTo>
                    <a:pt x="12156313" y="0"/>
                    <a:pt x="12162028" y="5715"/>
                    <a:pt x="12162028" y="12700"/>
                  </a:cubicBezTo>
                  <a:lnTo>
                    <a:pt x="12162028" y="6804278"/>
                  </a:lnTo>
                  <a:cubicBezTo>
                    <a:pt x="12162028" y="6811263"/>
                    <a:pt x="12156313" y="6816978"/>
                    <a:pt x="12149328" y="6816978"/>
                  </a:cubicBezTo>
                  <a:lnTo>
                    <a:pt x="12700" y="6816978"/>
                  </a:lnTo>
                  <a:cubicBezTo>
                    <a:pt x="5715" y="6816978"/>
                    <a:pt x="0" y="6811263"/>
                    <a:pt x="0" y="6804278"/>
                  </a:cubicBezTo>
                  <a:lnTo>
                    <a:pt x="0" y="12700"/>
                  </a:lnTo>
                  <a:cubicBezTo>
                    <a:pt x="0" y="5715"/>
                    <a:pt x="5715" y="0"/>
                    <a:pt x="12700" y="0"/>
                  </a:cubicBezTo>
                  <a:moveTo>
                    <a:pt x="12700" y="25400"/>
                  </a:moveTo>
                  <a:lnTo>
                    <a:pt x="12700" y="12700"/>
                  </a:lnTo>
                  <a:lnTo>
                    <a:pt x="25400" y="12700"/>
                  </a:lnTo>
                  <a:lnTo>
                    <a:pt x="25400" y="6804278"/>
                  </a:lnTo>
                  <a:lnTo>
                    <a:pt x="12700" y="6804278"/>
                  </a:lnTo>
                  <a:lnTo>
                    <a:pt x="12700" y="6791578"/>
                  </a:lnTo>
                  <a:lnTo>
                    <a:pt x="12149328" y="6791578"/>
                  </a:lnTo>
                  <a:lnTo>
                    <a:pt x="12149328" y="6804278"/>
                  </a:lnTo>
                  <a:lnTo>
                    <a:pt x="12136628" y="6804278"/>
                  </a:lnTo>
                  <a:lnTo>
                    <a:pt x="12136628" y="12700"/>
                  </a:lnTo>
                  <a:lnTo>
                    <a:pt x="12149328" y="12700"/>
                  </a:lnTo>
                  <a:lnTo>
                    <a:pt x="12149328" y="25400"/>
                  </a:lnTo>
                  <a:lnTo>
                    <a:pt x="12700" y="25400"/>
                  </a:lnTo>
                  <a:close/>
                </a:path>
              </a:pathLst>
            </a:custGeom>
            <a:solidFill>
              <a:srgbClr val="1157B7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0"/>
              <a:ext cx="12161977" cy="6817003"/>
            </a:xfrm>
            <a:prstGeom prst="rect">
              <a:avLst/>
            </a:prstGeom>
          </p:spPr>
          <p:txBody>
            <a:bodyPr lIns="50800" tIns="50800" rIns="50800" bIns="50800" rtlCol="0" anchor="t"/>
            <a:lstStyle/>
            <a:p>
              <a:pPr marL="0" lvl="0" indent="0" algn="l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Estaciones (equipos en circulación):</a:t>
              </a:r>
            </a:p>
            <a:p>
              <a:pPr marL="0" lvl="0" indent="0" algn="l">
                <a:lnSpc>
                  <a:spcPts val="2999"/>
                </a:lnSpc>
              </a:pPr>
              <a:endPara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301625" lvl="1" indent="-150812" algn="l">
                <a:lnSpc>
                  <a:spcPts val="2999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 Estación A: Entorno visual (etiquetas, símbolos, horarios): elaborar un mapa del aula.</a:t>
              </a:r>
            </a:p>
            <a:p>
              <a:pPr marL="301625" lvl="1" indent="-150812" algn="l">
                <a:lnSpc>
                  <a:spcPts val="2999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Estación B: Reescritura en lenguaje sencillo: simplificar las instrucciones de una tarea.</a:t>
              </a:r>
            </a:p>
            <a:p>
              <a:pPr marL="301625" lvl="1" indent="-150812" algn="l">
                <a:lnSpc>
                  <a:spcPts val="2999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Estación C: Diseño de tareas diferenciadas: dos niveles para un mismo objetivo.</a:t>
              </a:r>
            </a:p>
            <a:p>
              <a:pPr marL="301625" lvl="1" indent="-150812" algn="l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Reparto: 3-4 min</a:t>
              </a:r>
            </a:p>
            <a:p>
              <a:pPr marL="0" lvl="0" indent="0" algn="l">
                <a:lnSpc>
                  <a:spcPts val="2999"/>
                </a:lnSpc>
              </a:pPr>
              <a:endParaRPr lang="en-US" sz="2499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301625" lvl="1" indent="-150812" algn="l">
                <a:lnSpc>
                  <a:spcPts val="2999"/>
                </a:lnSpc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Razón fundamental:</a:t>
              </a:r>
            </a:p>
            <a:p>
              <a:pPr marL="301625" lvl="1" indent="-150812" algn="l">
                <a:lnSpc>
                  <a:spcPts val="2999"/>
                </a:lnSpc>
                <a:buFont typeface="Arial"/>
                <a:buChar char="•"/>
              </a:pPr>
              <a:r>
                <a:rPr lang="en-US" sz="2499">
                  <a:solidFill>
                    <a:srgbClr val="1157B7"/>
                  </a:solidFill>
                  <a:latin typeface="Open Sans"/>
                  <a:ea typeface="Open Sans"/>
                  <a:cs typeface="Open Sans"/>
                  <a:sym typeface="Open Sans"/>
                </a:rPr>
                <a:t>Implementa una planificación multimodal y diferenciada con apoyos de diseño universal.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21875" y="1238250"/>
            <a:ext cx="4215736" cy="2510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986"/>
              </a:lnSpc>
            </a:pPr>
            <a:r>
              <a:rPr lang="en-US" sz="3179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Enseñanza a estudiantes sordos o con discapacidad auditiva (DHH, por sus siglas en inglés)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821875" y="3971925"/>
            <a:ext cx="7239000" cy="55268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99966" lvl="1" indent="-149983" algn="l">
              <a:lnSpc>
                <a:spcPts val="4015"/>
              </a:lnSpc>
              <a:buFont typeface="Arial"/>
              <a:buChar char="•"/>
            </a:pPr>
            <a:r>
              <a:rPr lang="en-US" sz="2486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Reconocer la identidad social más allá de las categorías médicas; muchos estudiantes sordos o con discapacidad auditiva son bilingües bimodales y pueden necesitar más tiempo debido a las dificultades iniciales de acceso al lenguaje.</a:t>
            </a:r>
          </a:p>
          <a:p>
            <a:pPr marL="0" lvl="0" indent="0" algn="l">
              <a:lnSpc>
                <a:spcPts val="4015"/>
              </a:lnSpc>
            </a:pPr>
            <a:endParaRPr lang="en-US" sz="2486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99966" lvl="1" indent="-149983" algn="l">
              <a:lnSpc>
                <a:spcPts val="4015"/>
              </a:lnSpc>
              <a:buFont typeface="Arial"/>
              <a:buChar char="•"/>
            </a:pPr>
            <a:r>
              <a:rPr lang="en-US" sz="2486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Garantizar que todos los idiomas hablados y de señas sean perceptibles; buena acústica, iluminación, visibilidad clara; promover la interacción diaria.</a:t>
            </a:r>
          </a:p>
        </p:txBody>
      </p:sp>
      <p:sp>
        <p:nvSpPr>
          <p:cNvPr id="4" name="AutoShape 4"/>
          <p:cNvSpPr/>
          <p:nvPr/>
        </p:nvSpPr>
        <p:spPr>
          <a:xfrm rot="5359200">
            <a:off x="5476589" y="5248275"/>
            <a:ext cx="8020612" cy="0"/>
          </a:xfrm>
          <a:prstGeom prst="line">
            <a:avLst/>
          </a:prstGeom>
          <a:ln w="19050" cap="rnd">
            <a:solidFill>
              <a:srgbClr val="1157B7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TextBox 5"/>
          <p:cNvSpPr txBox="1"/>
          <p:nvPr/>
        </p:nvSpPr>
        <p:spPr>
          <a:xfrm>
            <a:off x="9871243" y="1327261"/>
            <a:ext cx="7970520" cy="2171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15"/>
              </a:lnSpc>
            </a:pPr>
            <a:r>
              <a:rPr lang="en-US" sz="3596" b="1">
                <a:solidFill>
                  <a:srgbClr val="1157B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Personas sordas o con discapacidad auditiva desplazadas: Acceso y transiciones hacia la alfabetización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878168" y="4036695"/>
            <a:ext cx="7154608" cy="4695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13690" lvl="1" indent="-156845" algn="l">
              <a:lnSpc>
                <a:spcPts val="3120"/>
              </a:lnSpc>
              <a:buFont typeface="Arial"/>
              <a:buChar char="•"/>
            </a:pP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Los refugiados sordos o con discapacidad auditiva a menudo deben aprender el idioma escrito del país anfitrión y el lenguaje de señas nacional para poder contar con intérpretes y acceder a la comunidad; elija cursos en lenguaje de señas o con intérpretes.</a:t>
            </a:r>
          </a:p>
          <a:p>
            <a:pPr marL="0" lvl="0" indent="0" algn="l">
              <a:lnSpc>
                <a:spcPts val="3120"/>
              </a:lnSpc>
            </a:pPr>
            <a:endParaRPr lang="en-US" sz="260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>
              <a:lnSpc>
                <a:spcPts val="3120"/>
              </a:lnSpc>
            </a:pPr>
            <a:endParaRPr lang="en-US" sz="260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13690" lvl="1" indent="-156845" algn="l">
              <a:lnSpc>
                <a:spcPts val="3120"/>
              </a:lnSpc>
              <a:buFont typeface="Arial"/>
              <a:buChar char="•"/>
            </a:pP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Cuando proceda, se recomienda facilitar la transición del alfabeto cirílico (por ejemplo, el ucraniano) al alfabeto latino.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71600" y="1943100"/>
            <a:ext cx="6386351" cy="6016428"/>
            <a:chOff x="0" y="0"/>
            <a:chExt cx="8515134" cy="80219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515223" cy="8021955"/>
            </a:xfrm>
            <a:custGeom>
              <a:avLst/>
              <a:gdLst/>
              <a:ahLst/>
              <a:cxnLst/>
              <a:rect l="l" t="t" r="r" b="b"/>
              <a:pathLst>
                <a:path w="8515223" h="8021955">
                  <a:moveTo>
                    <a:pt x="8335772" y="8021955"/>
                  </a:moveTo>
                  <a:lnTo>
                    <a:pt x="179451" y="8021955"/>
                  </a:lnTo>
                  <a:cubicBezTo>
                    <a:pt x="80518" y="8021955"/>
                    <a:pt x="0" y="7947914"/>
                    <a:pt x="0" y="7856982"/>
                  </a:cubicBezTo>
                  <a:lnTo>
                    <a:pt x="0" y="164846"/>
                  </a:lnTo>
                  <a:cubicBezTo>
                    <a:pt x="0" y="74041"/>
                    <a:pt x="80518" y="0"/>
                    <a:pt x="179451" y="0"/>
                  </a:cubicBezTo>
                  <a:lnTo>
                    <a:pt x="8335772" y="0"/>
                  </a:lnTo>
                  <a:cubicBezTo>
                    <a:pt x="8434578" y="0"/>
                    <a:pt x="8515223" y="74041"/>
                    <a:pt x="8515223" y="164846"/>
                  </a:cubicBezTo>
                  <a:lnTo>
                    <a:pt x="8515223" y="7856982"/>
                  </a:lnTo>
                  <a:cubicBezTo>
                    <a:pt x="8515223" y="7947787"/>
                    <a:pt x="8434705" y="8021827"/>
                    <a:pt x="8335772" y="8021827"/>
                  </a:cubicBezTo>
                  <a:close/>
                </a:path>
              </a:pathLst>
            </a:custGeom>
            <a:solidFill>
              <a:srgbClr val="F7CC05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2278790" y="2438400"/>
            <a:ext cx="4558113" cy="1523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042"/>
              </a:lnSpc>
            </a:pPr>
            <a:r>
              <a:rPr lang="en-US" sz="3675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Solicitud, autodeterminación y evaluación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2285714" y="4598270"/>
            <a:ext cx="4558113" cy="2613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13690" lvl="1" indent="-156845" algn="l">
              <a:lnSpc>
                <a:spcPts val="2940"/>
              </a:lnSpc>
              <a:buFont typeface="Arial"/>
              <a:buChar char="•"/>
            </a:pPr>
            <a:r>
              <a:rPr lang="en-US" sz="260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Involucre activamente a los estudiantes; asegúrese de que cada secuencia termine con una aplicación práctica para fortalecer la autoeficacia y la autonomía.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8153400" y="1943100"/>
            <a:ext cx="9024642" cy="6016428"/>
            <a:chOff x="0" y="0"/>
            <a:chExt cx="12032856" cy="802190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2032869" cy="8021955"/>
            </a:xfrm>
            <a:custGeom>
              <a:avLst/>
              <a:gdLst/>
              <a:ahLst/>
              <a:cxnLst/>
              <a:rect l="l" t="t" r="r" b="b"/>
              <a:pathLst>
                <a:path w="12032869" h="8021955">
                  <a:moveTo>
                    <a:pt x="0" y="0"/>
                  </a:moveTo>
                  <a:lnTo>
                    <a:pt x="12032869" y="0"/>
                  </a:lnTo>
                  <a:lnTo>
                    <a:pt x="12032869" y="8021955"/>
                  </a:lnTo>
                  <a:lnTo>
                    <a:pt x="0" y="80219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853089" y="1792338"/>
            <a:ext cx="5489019" cy="2438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600"/>
              </a:lnSpc>
            </a:pPr>
            <a:r>
              <a:rPr lang="en-US" sz="8000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Puntos clave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305800" y="3314700"/>
            <a:ext cx="8352501" cy="2806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13690" lvl="1" indent="-156845" algn="l">
              <a:lnSpc>
                <a:spcPts val="3150"/>
              </a:lnSpc>
              <a:buFont typeface="Arial"/>
              <a:buChar char="•"/>
            </a:pP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Comprométete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a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realizar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1 o 2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cambios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concretos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para el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próximo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curso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(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por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ejemplo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añadir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un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cronograma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visual,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diseñar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una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serie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utilizando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un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modelo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componentes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).</a:t>
            </a:r>
          </a:p>
          <a:p>
            <a:pPr marL="0" lvl="0" indent="0" algn="l">
              <a:lnSpc>
                <a:spcPts val="3150"/>
              </a:lnSpc>
            </a:pPr>
            <a:endParaRPr lang="en-US" sz="2600" dirty="0">
              <a:solidFill>
                <a:srgbClr val="1157B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13690" lvl="1" indent="-156845" algn="l">
              <a:lnSpc>
                <a:spcPts val="3150"/>
              </a:lnSpc>
              <a:buFont typeface="Arial"/>
              <a:buChar char="•"/>
            </a:pP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Fomentar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el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autoaprendizaje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sobre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inclusión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antes de la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sesión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para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facilitar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 el </a:t>
            </a:r>
            <a:r>
              <a:rPr lang="en-US" sz="2600" dirty="0" err="1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aprendizaje</a:t>
            </a:r>
            <a:r>
              <a:rPr lang="en-US" sz="2600" dirty="0">
                <a:solidFill>
                  <a:srgbClr val="1157B7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1853089" y="4462615"/>
            <a:ext cx="4750679" cy="3048000"/>
            <a:chOff x="0" y="0"/>
            <a:chExt cx="6334239" cy="4064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34252" cy="4064000"/>
            </a:xfrm>
            <a:custGeom>
              <a:avLst/>
              <a:gdLst/>
              <a:ahLst/>
              <a:cxnLst/>
              <a:rect l="l" t="t" r="r" b="b"/>
              <a:pathLst>
                <a:path w="6334252" h="4064000">
                  <a:moveTo>
                    <a:pt x="0" y="0"/>
                  </a:moveTo>
                  <a:lnTo>
                    <a:pt x="6334252" y="0"/>
                  </a:lnTo>
                  <a:lnTo>
                    <a:pt x="6334252" y="4064000"/>
                  </a:lnTo>
                  <a:lnTo>
                    <a:pt x="0" y="406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3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105400" y="3839127"/>
            <a:ext cx="7768723" cy="1038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908"/>
              </a:lnSpc>
            </a:pPr>
            <a:r>
              <a:rPr lang="en-US" sz="7531" b="1">
                <a:solidFill>
                  <a:srgbClr val="1157AD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¡Gracias!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6153150" y="5124450"/>
            <a:ext cx="5161045" cy="38100"/>
            <a:chOff x="0" y="0"/>
            <a:chExt cx="6881393" cy="50800"/>
          </a:xfrm>
        </p:grpSpPr>
        <p:sp>
          <p:nvSpPr>
            <p:cNvPr id="5" name="Freeform 5"/>
            <p:cNvSpPr/>
            <p:nvPr/>
          </p:nvSpPr>
          <p:spPr>
            <a:xfrm>
              <a:off x="25400" y="0"/>
              <a:ext cx="6830568" cy="50800"/>
            </a:xfrm>
            <a:custGeom>
              <a:avLst/>
              <a:gdLst/>
              <a:ahLst/>
              <a:cxnLst/>
              <a:rect l="l" t="t" r="r" b="b"/>
              <a:pathLst>
                <a:path w="6830568" h="50800">
                  <a:moveTo>
                    <a:pt x="0" y="0"/>
                  </a:moveTo>
                  <a:lnTo>
                    <a:pt x="6830568" y="0"/>
                  </a:lnTo>
                  <a:lnTo>
                    <a:pt x="6830568" y="50800"/>
                  </a:lnTo>
                  <a:lnTo>
                    <a:pt x="0" y="50800"/>
                  </a:lnTo>
                  <a:close/>
                </a:path>
              </a:pathLst>
            </a:custGeom>
            <a:solidFill>
              <a:srgbClr val="1157AD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58338" y="5464464"/>
            <a:ext cx="4750679" cy="3048000"/>
            <a:chOff x="0" y="0"/>
            <a:chExt cx="6334239" cy="40640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34252" cy="4064000"/>
            </a:xfrm>
            <a:custGeom>
              <a:avLst/>
              <a:gdLst/>
              <a:ahLst/>
              <a:cxnLst/>
              <a:rect l="l" t="t" r="r" b="b"/>
              <a:pathLst>
                <a:path w="6334252" h="4064000">
                  <a:moveTo>
                    <a:pt x="0" y="0"/>
                  </a:moveTo>
                  <a:lnTo>
                    <a:pt x="6334252" y="0"/>
                  </a:lnTo>
                  <a:lnTo>
                    <a:pt x="6334252" y="4064000"/>
                  </a:lnTo>
                  <a:lnTo>
                    <a:pt x="0" y="406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7978869-c604-4444-92be-d58304702ce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806A64E2C280840A7E475BE005C260B" ma:contentTypeVersion="18" ma:contentTypeDescription="Crear nuevo documento." ma:contentTypeScope="" ma:versionID="72e1c4f11000bcddc3bdcf8762905e11">
  <xsd:schema xmlns:xsd="http://www.w3.org/2001/XMLSchema" xmlns:xs="http://www.w3.org/2001/XMLSchema" xmlns:p="http://schemas.microsoft.com/office/2006/metadata/properties" xmlns:ns3="a7978869-c604-4444-92be-d58304702ce3" xmlns:ns4="3f4dff65-fb56-4284-8d28-0f29feb797e0" targetNamespace="http://schemas.microsoft.com/office/2006/metadata/properties" ma:root="true" ma:fieldsID="8961f4321fd3216b60456571571cd73c" ns3:_="" ns4:_="">
    <xsd:import namespace="a7978869-c604-4444-92be-d58304702ce3"/>
    <xsd:import namespace="3f4dff65-fb56-4284-8d28-0f29feb797e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Location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978869-c604-4444-92be-d58304702c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4dff65-fb56-4284-8d28-0f29feb797e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Hash de la sugerencia para compartir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B0C671-268D-4B0A-A2F0-1E4933A926B0}">
  <ds:schemaRefs>
    <ds:schemaRef ds:uri="http://purl.org/dc/dcmitype/"/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3f4dff65-fb56-4284-8d28-0f29feb797e0"/>
    <ds:schemaRef ds:uri="a7978869-c604-4444-92be-d58304702ce3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F90F4B3-CB4B-47D6-B955-D967D8C807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3881B2-5B54-472F-9AA7-8DF1BD1F47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978869-c604-4444-92be-d58304702ce3"/>
    <ds:schemaRef ds:uri="3f4dff65-fb56-4284-8d28-0f29feb797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1121</Words>
  <Application>Microsoft Office PowerPoint</Application>
  <PresentationFormat>Personalizado</PresentationFormat>
  <Paragraphs>116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Calibri</vt:lpstr>
      <vt:lpstr>Arial</vt:lpstr>
      <vt:lpstr>Open Sans</vt:lpstr>
      <vt:lpstr>Open Sans Bold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07 ENG Inclusive pedagogical practices.pptx</dc:title>
  <dc:creator>Carlos Lopez Fernandez</dc:creator>
  <cp:lastModifiedBy>Carlos Lopez Fernandez</cp:lastModifiedBy>
  <cp:revision>5</cp:revision>
  <dcterms:created xsi:type="dcterms:W3CDTF">2006-08-16T00:00:00Z</dcterms:created>
  <dcterms:modified xsi:type="dcterms:W3CDTF">2026-06-22T11:17:15Z</dcterms:modified>
  <dc:identifier>DAHGKh7FKBw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0x010100C806A64E2C280840A7E475BE005C260B</vt:lpwstr>
  </property>
  <property fmtid="{D5CDD505-2E9C-101B-9397-08002B2CF9AE}" pid="3" name="MediaServiceImageTags">
    <vt:lpwstr/>
  </property>
</Properties>
</file>