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Open Sans Bold" panose="020B0604020202020204" charset="0"/>
      <p:regular r:id="rId23"/>
    </p:embeddedFont>
    <p:embeddedFont>
      <p:font typeface="Open Sans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0" d="100"/>
          <a:sy n="40" d="100"/>
        </p:scale>
        <p:origin x="8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46821" y="1472298"/>
            <a:ext cx="2754440" cy="1764859"/>
            <a:chOff x="0" y="0"/>
            <a:chExt cx="3672586" cy="235314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846821" y="3939540"/>
            <a:ext cx="13919340" cy="4078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60"/>
              </a:lnSpc>
            </a:pPr>
            <a:r>
              <a:rPr lang="en-US" sz="9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ASPECTOS JURÍDICOS</a:t>
            </a:r>
          </a:p>
          <a:p>
            <a:pPr marL="0" lvl="0" indent="0" algn="l">
              <a:lnSpc>
                <a:spcPts val="10560"/>
              </a:lnSpc>
            </a:pPr>
            <a:r>
              <a:rPr lang="en-US" sz="9600" b="1" dirty="0" smtClean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Y </a:t>
            </a:r>
            <a:r>
              <a:rPr lang="en-US" sz="9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POLÍTICA DE INTEGRACIÓN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9224" b="-9247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915835" y="3909760"/>
            <a:ext cx="14456331" cy="402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60"/>
              </a:lnSpc>
            </a:pPr>
            <a:r>
              <a:rPr lang="en-US" sz="9600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Aspectos jurídicos y política de integración – Introducción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7766780" y="1594190"/>
            <a:ext cx="2754440" cy="1764859"/>
            <a:chOff x="0" y="0"/>
            <a:chExt cx="3672586" cy="235314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b="1"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14400" y="4152900"/>
            <a:ext cx="16443046" cy="48474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99"/>
              </a:lnSpc>
            </a:pP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Según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el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Convenio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Ginebra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(1951</a:t>
            </a:r>
            <a:r>
              <a:rPr lang="en-US" sz="2799" dirty="0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):</a:t>
            </a:r>
          </a:p>
          <a:p>
            <a:pPr marL="0" lvl="0" indent="0" algn="l">
              <a:lnSpc>
                <a:spcPts val="4199"/>
              </a:lnSpc>
            </a:pPr>
            <a:endParaRPr lang="en-US" sz="279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0" lvl="0" indent="0" algn="l">
              <a:lnSpc>
                <a:spcPts val="4199"/>
              </a:lnSpc>
            </a:pP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Un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refugiado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una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persona que:</a:t>
            </a:r>
          </a:p>
          <a:p>
            <a:pPr marL="639958" lvl="2" indent="-213319" algn="l">
              <a:lnSpc>
                <a:spcPts val="4199"/>
              </a:lnSpc>
              <a:buFont typeface="Arial"/>
              <a:buChar char="⚬"/>
            </a:pP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Está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fuera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país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origen</a:t>
            </a:r>
            <a:endParaRPr lang="en-US" sz="279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39958" lvl="2" indent="-213319" algn="l">
              <a:lnSpc>
                <a:spcPts val="4199"/>
              </a:lnSpc>
              <a:buFont typeface="Arial"/>
              <a:buChar char="⚬"/>
            </a:pP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Teme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ser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perseguido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debido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a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raza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religión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nacionalidad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opiniones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políticas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o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pertenencia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a un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grupo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social.</a:t>
            </a:r>
          </a:p>
          <a:p>
            <a:pPr marL="639958" lvl="2" indent="-213319" algn="l">
              <a:lnSpc>
                <a:spcPts val="4199"/>
              </a:lnSpc>
              <a:buFont typeface="Arial"/>
              <a:buChar char="⚬"/>
            </a:pP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No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pueden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o no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quieren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hacer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uso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la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protección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9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</a:t>
            </a:r>
            <a:r>
              <a:rPr lang="en-US" sz="279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dirty="0" err="1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país</a:t>
            </a:r>
            <a:r>
              <a:rPr lang="en-US" sz="2799" dirty="0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  <a:p>
            <a:pPr marL="639958" lvl="2" indent="-213319" algn="l">
              <a:lnSpc>
                <a:spcPts val="4199"/>
              </a:lnSpc>
              <a:buFont typeface="Arial"/>
              <a:buChar char="⚬"/>
            </a:pPr>
            <a:endParaRPr lang="en-US" sz="279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0" lvl="2">
              <a:lnSpc>
                <a:spcPts val="4199"/>
              </a:lnSpc>
            </a:pPr>
            <a:r>
              <a:rPr lang="en-US" sz="2799" b="1" dirty="0" err="1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Refugiado</a:t>
            </a:r>
            <a:r>
              <a:rPr lang="en-US" sz="2799" b="1" dirty="0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b="1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≠ </a:t>
            </a:r>
            <a:r>
              <a:rPr lang="en-US" sz="2799" b="1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migrante</a:t>
            </a:r>
            <a:r>
              <a:rPr lang="en-US" sz="2799" b="1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99" b="1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económico</a:t>
            </a:r>
            <a:endParaRPr lang="en-US" sz="2799" b="1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533400" y="647700"/>
            <a:ext cx="11872818" cy="28004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11039"/>
              </a:lnSpc>
            </a:pP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¿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Quién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un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refugiado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? </a:t>
            </a:r>
          </a:p>
          <a:p>
            <a:pPr marL="0" lvl="0" indent="0" algn="l">
              <a:lnSpc>
                <a:spcPts val="11039"/>
              </a:lnSpc>
            </a:pP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–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definición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internacional</a:t>
            </a:r>
            <a:endParaRPr lang="en-US" sz="7200" b="1" dirty="0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14235894" y="1358751"/>
            <a:ext cx="2754440" cy="1764859"/>
            <a:chOff x="0" y="0"/>
            <a:chExt cx="3672586" cy="235314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1"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06275" y="521951"/>
            <a:ext cx="16792242" cy="1161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</a:pP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Protección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internacional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72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</a:t>
            </a:r>
            <a:r>
              <a:rPr lang="en-US" sz="72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la UE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851179" y="5295900"/>
            <a:ext cx="14902434" cy="269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7235" lvl="2" indent="-245745" algn="l">
              <a:lnSpc>
                <a:spcPts val="4191"/>
              </a:lnSpc>
              <a:buFont typeface="Arial"/>
              <a:buChar char="⚬"/>
            </a:pP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Estatuto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refugiado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: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cumplimiento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criterios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persecución</a:t>
            </a:r>
            <a:endParaRPr lang="en-US" sz="3225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737235" lvl="2" indent="-245745" algn="l">
              <a:lnSpc>
                <a:spcPts val="4191"/>
              </a:lnSpc>
              <a:buFont typeface="Arial"/>
              <a:buChar char="⚬"/>
            </a:pP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Protección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subsidiaria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: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riesgo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real de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daño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grave.</a:t>
            </a:r>
          </a:p>
          <a:p>
            <a:pPr marL="737235" lvl="2" indent="-245745" algn="l">
              <a:lnSpc>
                <a:spcPts val="4191"/>
              </a:lnSpc>
            </a:pPr>
            <a:endParaRPr lang="en-US" sz="3225" dirty="0" smtClean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736600" lvl="2" indent="-14288" algn="l">
              <a:lnSpc>
                <a:spcPts val="4191"/>
              </a:lnSpc>
            </a:pPr>
            <a:r>
              <a:rPr lang="en-US" sz="3225" dirty="0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El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sistema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basa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en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estándares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comunes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cualificación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y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alcance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la </a:t>
            </a:r>
            <a:r>
              <a:rPr lang="en-US" sz="3225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protección</a:t>
            </a:r>
            <a:r>
              <a:rPr lang="en-US" sz="3225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51184" y="3086100"/>
            <a:ext cx="14566040" cy="1383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652"/>
              </a:lnSpc>
            </a:pPr>
            <a:r>
              <a:rPr lang="en-US" sz="36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Conforme</a:t>
            </a:r>
            <a:r>
              <a:rPr lang="en-US" sz="3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a la </a:t>
            </a:r>
            <a:r>
              <a:rPr lang="en-US" sz="36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Directiva</a:t>
            </a:r>
            <a:r>
              <a:rPr lang="en-US" sz="3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2011/95/UE del </a:t>
            </a:r>
            <a:r>
              <a:rPr lang="en-US" sz="36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Parlamento</a:t>
            </a:r>
            <a:r>
              <a:rPr lang="en-US" sz="3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36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Europeo</a:t>
            </a:r>
            <a:r>
              <a:rPr lang="en-US" sz="3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y del </a:t>
            </a:r>
            <a:r>
              <a:rPr lang="en-US" sz="36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Consejo</a:t>
            </a:r>
            <a:r>
              <a:rPr lang="en-US" sz="36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50445" r="-50446" b="-27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877139" y="4991100"/>
            <a:ext cx="7625401" cy="4616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</a:pP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Según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ACNUR: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2025,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más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120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millones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personas se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verán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desplazadas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forzosamente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Más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40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millones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refugiados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  <a:p>
            <a:pPr marL="605669" lvl="2" indent="-201890" algn="l">
              <a:lnSpc>
                <a:spcPts val="3974"/>
              </a:lnSpc>
            </a:pPr>
            <a:endParaRPr lang="en-US" sz="2649" dirty="0" smtClean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04838" lvl="2" indent="20638" algn="l">
              <a:lnSpc>
                <a:spcPts val="3974"/>
              </a:lnSpc>
            </a:pPr>
            <a:r>
              <a:rPr lang="en-US" sz="2649" dirty="0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El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desplazamiento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forzado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migración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sin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elección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causada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por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guerra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la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persecución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, la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violencia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o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desastres</a:t>
            </a:r>
            <a:r>
              <a:rPr lang="en-US" sz="26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  <a:p>
            <a:pPr marL="605669" lvl="2" indent="-201890" algn="l">
              <a:lnSpc>
                <a:spcPts val="3974"/>
              </a:lnSpc>
            </a:pPr>
            <a:endParaRPr lang="en-US" sz="26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9877139" y="190500"/>
            <a:ext cx="7625401" cy="4876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</a:pPr>
            <a:r>
              <a:rPr lang="en-US" sz="80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La </a:t>
            </a:r>
            <a:r>
              <a:rPr lang="en-US" sz="80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magnitud</a:t>
            </a:r>
            <a:r>
              <a:rPr lang="en-US" sz="80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de la </a:t>
            </a:r>
            <a:r>
              <a:rPr lang="en-US" sz="80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migración</a:t>
            </a:r>
            <a:r>
              <a:rPr lang="en-US" sz="80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80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forzada</a:t>
            </a:r>
            <a:endParaRPr lang="en-US" sz="8000" b="1" dirty="0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3884" y="2166804"/>
            <a:ext cx="14500222" cy="5953392"/>
            <a:chOff x="0" y="0"/>
            <a:chExt cx="19333629" cy="793785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333590" cy="7937881"/>
            </a:xfrm>
            <a:custGeom>
              <a:avLst/>
              <a:gdLst/>
              <a:ahLst/>
              <a:cxnLst/>
              <a:rect l="l" t="t" r="r" b="b"/>
              <a:pathLst>
                <a:path w="19333590" h="7937881">
                  <a:moveTo>
                    <a:pt x="0" y="0"/>
                  </a:moveTo>
                  <a:lnTo>
                    <a:pt x="19333590" y="0"/>
                  </a:lnTo>
                  <a:lnTo>
                    <a:pt x="19333590" y="7937881"/>
                  </a:lnTo>
                  <a:lnTo>
                    <a:pt x="0" y="7937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8500" b="-18502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317241" y="5143500"/>
            <a:ext cx="7615980" cy="3773986"/>
            <a:chOff x="0" y="0"/>
            <a:chExt cx="10154641" cy="503198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154666" cy="5031994"/>
            </a:xfrm>
            <a:custGeom>
              <a:avLst/>
              <a:gdLst/>
              <a:ahLst/>
              <a:cxnLst/>
              <a:rect l="l" t="t" r="r" b="b"/>
              <a:pathLst>
                <a:path w="10154666" h="5031994">
                  <a:moveTo>
                    <a:pt x="9940290" y="5031994"/>
                  </a:moveTo>
                  <a:lnTo>
                    <a:pt x="214376" y="5031994"/>
                  </a:lnTo>
                  <a:cubicBezTo>
                    <a:pt x="96266" y="5031994"/>
                    <a:pt x="0" y="4935728"/>
                    <a:pt x="0" y="4817618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940290" y="0"/>
                  </a:lnTo>
                  <a:cubicBezTo>
                    <a:pt x="10058400" y="0"/>
                    <a:pt x="10154666" y="96266"/>
                    <a:pt x="10154666" y="214376"/>
                  </a:cubicBezTo>
                  <a:lnTo>
                    <a:pt x="10154666" y="4817618"/>
                  </a:lnTo>
                  <a:cubicBezTo>
                    <a:pt x="10154666" y="4935728"/>
                    <a:pt x="10058400" y="5031994"/>
                    <a:pt x="9940290" y="5031994"/>
                  </a:cubicBezTo>
                  <a:close/>
                </a:path>
              </a:pathLst>
            </a:custGeom>
            <a:solidFill>
              <a:srgbClr val="F2F3F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893884" y="5081616"/>
            <a:ext cx="7039327" cy="419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294"/>
              </a:lnSpc>
            </a:pPr>
            <a:r>
              <a:rPr lang="en-US" sz="6912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Fuentes de </a:t>
            </a:r>
            <a:r>
              <a:rPr lang="en-US" sz="6912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protección</a:t>
            </a:r>
            <a:r>
              <a:rPr lang="en-US" sz="6912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para </a:t>
            </a:r>
            <a:r>
              <a:rPr lang="en-US" sz="6912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los</a:t>
            </a:r>
            <a:r>
              <a:rPr lang="en-US" sz="6912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derechos de </a:t>
            </a:r>
            <a:r>
              <a:rPr lang="en-US" sz="6912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los</a:t>
            </a:r>
            <a:r>
              <a:rPr lang="en-US" sz="6912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6912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refugiados</a:t>
            </a:r>
            <a:endParaRPr lang="en-US" sz="6912" b="1" dirty="0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0"/>
            <a:ext cx="9144000" cy="10287000"/>
            <a:chOff x="0" y="0"/>
            <a:chExt cx="12192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192000" cy="13716000"/>
            </a:xfrm>
            <a:custGeom>
              <a:avLst/>
              <a:gdLst/>
              <a:ahLst/>
              <a:cxnLst/>
              <a:rect l="l" t="t" r="r" b="b"/>
              <a:pathLst>
                <a:path w="12192000" h="13716000">
                  <a:moveTo>
                    <a:pt x="0" y="0"/>
                  </a:moveTo>
                  <a:lnTo>
                    <a:pt x="12192000" y="0"/>
                  </a:lnTo>
                  <a:lnTo>
                    <a:pt x="12192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4998" r="-2500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028700" y="4532186"/>
            <a:ext cx="7761789" cy="5423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74"/>
              </a:lnSpc>
            </a:pP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Derecho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internacional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: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Declaración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Universal de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Derechos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Humanos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– derecho de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asilo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(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Artículo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14)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Pacto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Internacional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de Derechos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Civiles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Políticos</a:t>
            </a:r>
            <a:endParaRPr lang="en-US" sz="2649" dirty="0">
              <a:solidFill>
                <a:srgbClr val="21212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Principio de no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devolución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: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prohibición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regresar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a un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país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peligroso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</a:p>
          <a:p>
            <a:pPr algn="l">
              <a:lnSpc>
                <a:spcPts val="3974"/>
              </a:lnSpc>
            </a:pP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Derecho de la UE: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Reglamento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Dublín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III</a:t>
            </a:r>
          </a:p>
          <a:p>
            <a:pPr marL="605669" lvl="2" indent="-201890" algn="l">
              <a:lnSpc>
                <a:spcPts val="3974"/>
              </a:lnSpc>
              <a:buFont typeface="Arial"/>
              <a:buChar char="⚬"/>
            </a:pP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Carta de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Derechos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Fundamentales</a:t>
            </a:r>
            <a:r>
              <a:rPr lang="en-US" sz="2649" dirty="0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 de la Unión </a:t>
            </a:r>
            <a:r>
              <a:rPr lang="en-US" sz="2649" dirty="0" err="1">
                <a:solidFill>
                  <a:srgbClr val="212121"/>
                </a:solidFill>
                <a:latin typeface="Open Sans"/>
                <a:ea typeface="Open Sans"/>
                <a:cs typeface="Open Sans"/>
                <a:sym typeface="Open Sans"/>
              </a:rPr>
              <a:t>Europea</a:t>
            </a:r>
            <a:endParaRPr lang="en-US" sz="2649" dirty="0">
              <a:solidFill>
                <a:srgbClr val="21212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28700" y="257175"/>
            <a:ext cx="8268548" cy="4314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520"/>
              </a:lnSpc>
            </a:pPr>
            <a:r>
              <a:rPr lang="en-US" sz="71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Fuentes de protección para los derechos de los refugiados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11" r="-111" b="-83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894103" y="5701665"/>
            <a:ext cx="14499793" cy="291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519"/>
              </a:lnSpc>
            </a:pPr>
            <a:r>
              <a:rPr lang="en-US" sz="960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Derecho nacional: el ejemplo de Polonia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23312" y="5576573"/>
            <a:ext cx="4954276" cy="175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La Constitución de la República de Polonia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666862" y="5576573"/>
            <a:ext cx="4954276" cy="175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Ley de protección a los extranjeros (2003)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210412" y="5576573"/>
            <a:ext cx="4954276" cy="2339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20"/>
              </a:lnSpc>
            </a:pPr>
            <a:r>
              <a:rPr lang="en-US" sz="4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Ley especial de asistencia a los ciudadanos ucranianos (2022)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994250" y="3314700"/>
            <a:ext cx="1239260" cy="1239260"/>
            <a:chOff x="0" y="0"/>
            <a:chExt cx="1652346" cy="165234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299425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8524370" y="3314700"/>
            <a:ext cx="1239260" cy="1239260"/>
            <a:chOff x="0" y="0"/>
            <a:chExt cx="1652346" cy="165234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852437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4038391" y="3238500"/>
            <a:ext cx="1239260" cy="1239260"/>
            <a:chOff x="0" y="0"/>
            <a:chExt cx="1652346" cy="165234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14067920" y="3250625"/>
            <a:ext cx="1239260" cy="1194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47"/>
              </a:lnSpc>
            </a:pPr>
            <a:r>
              <a:rPr lang="en-US" sz="6398" b="1">
                <a:solidFill>
                  <a:srgbClr val="F2F3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75263" y="1162050"/>
            <a:ext cx="17230725" cy="962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425"/>
              </a:lnSpc>
            </a:pPr>
            <a:r>
              <a:rPr lang="en-US" sz="675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Derecho nacional: el ejemplo de Polonia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19859" y="2050713"/>
            <a:ext cx="7000608" cy="2878998"/>
            <a:chOff x="0" y="0"/>
            <a:chExt cx="9334144" cy="383866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19859" y="5376339"/>
            <a:ext cx="7000608" cy="2682583"/>
            <a:chOff x="0" y="0"/>
            <a:chExt cx="9334144" cy="357677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9334246" cy="3576828"/>
            </a:xfrm>
            <a:custGeom>
              <a:avLst/>
              <a:gdLst/>
              <a:ahLst/>
              <a:cxnLst/>
              <a:rect l="l" t="t" r="r" b="b"/>
              <a:pathLst>
                <a:path w="9334246" h="3576828">
                  <a:moveTo>
                    <a:pt x="9119870" y="3576828"/>
                  </a:moveTo>
                  <a:lnTo>
                    <a:pt x="214376" y="3576828"/>
                  </a:lnTo>
                  <a:cubicBezTo>
                    <a:pt x="96266" y="3576828"/>
                    <a:pt x="0" y="3480562"/>
                    <a:pt x="0" y="3362452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362452"/>
                  </a:lnTo>
                  <a:cubicBezTo>
                    <a:pt x="9334246" y="3480562"/>
                    <a:pt x="9237980" y="3576828"/>
                    <a:pt x="9119870" y="3576828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367533" y="2050713"/>
            <a:ext cx="7000608" cy="2878998"/>
            <a:chOff x="0" y="0"/>
            <a:chExt cx="9334144" cy="383866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334246" cy="3838702"/>
            </a:xfrm>
            <a:custGeom>
              <a:avLst/>
              <a:gdLst/>
              <a:ahLst/>
              <a:cxnLst/>
              <a:rect l="l" t="t" r="r" b="b"/>
              <a:pathLst>
                <a:path w="9334246" h="3838702">
                  <a:moveTo>
                    <a:pt x="9119870" y="3838702"/>
                  </a:moveTo>
                  <a:lnTo>
                    <a:pt x="214376" y="3838702"/>
                  </a:lnTo>
                  <a:cubicBezTo>
                    <a:pt x="96266" y="3838702"/>
                    <a:pt x="0" y="3742436"/>
                    <a:pt x="0" y="3624326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624326"/>
                  </a:lnTo>
                  <a:cubicBezTo>
                    <a:pt x="9334246" y="3742436"/>
                    <a:pt x="9237980" y="3838702"/>
                    <a:pt x="9119870" y="3838702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9367533" y="5376339"/>
            <a:ext cx="7000608" cy="2682583"/>
            <a:chOff x="0" y="0"/>
            <a:chExt cx="9334144" cy="357677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334246" cy="3576828"/>
            </a:xfrm>
            <a:custGeom>
              <a:avLst/>
              <a:gdLst/>
              <a:ahLst/>
              <a:cxnLst/>
              <a:rect l="l" t="t" r="r" b="b"/>
              <a:pathLst>
                <a:path w="9334246" h="3576828">
                  <a:moveTo>
                    <a:pt x="9119870" y="3576828"/>
                  </a:moveTo>
                  <a:lnTo>
                    <a:pt x="214376" y="3576828"/>
                  </a:lnTo>
                  <a:cubicBezTo>
                    <a:pt x="96266" y="3576828"/>
                    <a:pt x="0" y="3480562"/>
                    <a:pt x="0" y="3362452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119870" y="0"/>
                  </a:lnTo>
                  <a:cubicBezTo>
                    <a:pt x="9237980" y="0"/>
                    <a:pt x="9334246" y="96266"/>
                    <a:pt x="9334246" y="214376"/>
                  </a:cubicBezTo>
                  <a:lnTo>
                    <a:pt x="9334246" y="3362452"/>
                  </a:lnTo>
                  <a:cubicBezTo>
                    <a:pt x="9334246" y="3480562"/>
                    <a:pt x="9237980" y="3576828"/>
                    <a:pt x="9119870" y="3576828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2267588" y="2668286"/>
            <a:ext cx="5915130" cy="1758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5"/>
              </a:lnSpc>
            </a:pPr>
            <a:r>
              <a:rPr lang="en-US" sz="418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PROTECCIÓN CONTRA EL RETORNO FORZOSO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462603" y="5889546"/>
            <a:ext cx="5915130" cy="1177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5"/>
              </a:lnSpc>
            </a:pPr>
            <a:r>
              <a:rPr lang="en-US" sz="418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ASISTENCIA LEGAL, MÉDICA Y SOCIAL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910267" y="2958798"/>
            <a:ext cx="5915130" cy="1177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05"/>
              </a:lnSpc>
            </a:pPr>
            <a:r>
              <a:rPr lang="en-US" sz="418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PROCEDIMIENTO DE ASILO JUSTO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131100" y="5672245"/>
            <a:ext cx="5915130" cy="22615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89"/>
              </a:lnSpc>
            </a:pPr>
            <a:r>
              <a:rPr lang="en-US" sz="4081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EDUCACIÓN Y TRABAJO (BAJO CONDICIONES ESPECÍFICAS)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241771" y="89344"/>
            <a:ext cx="13804459" cy="1945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623"/>
              </a:lnSpc>
            </a:pPr>
            <a:r>
              <a:rPr lang="en-US" sz="693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¿Qué derechos tienen los refugiados?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5731897" y="8329241"/>
            <a:ext cx="7135930" cy="1757067"/>
            <a:chOff x="0" y="0"/>
            <a:chExt cx="9514573" cy="234275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9514586" cy="2342769"/>
            </a:xfrm>
            <a:custGeom>
              <a:avLst/>
              <a:gdLst/>
              <a:ahLst/>
              <a:cxnLst/>
              <a:rect l="l" t="t" r="r" b="b"/>
              <a:pathLst>
                <a:path w="9514586" h="2342769">
                  <a:moveTo>
                    <a:pt x="9300210" y="2342769"/>
                  </a:moveTo>
                  <a:lnTo>
                    <a:pt x="214376" y="2342769"/>
                  </a:lnTo>
                  <a:cubicBezTo>
                    <a:pt x="96266" y="2342769"/>
                    <a:pt x="0" y="2246503"/>
                    <a:pt x="0" y="2128393"/>
                  </a:cubicBezTo>
                  <a:lnTo>
                    <a:pt x="0" y="214376"/>
                  </a:lnTo>
                  <a:cubicBezTo>
                    <a:pt x="0" y="96266"/>
                    <a:pt x="96266" y="0"/>
                    <a:pt x="214376" y="0"/>
                  </a:cubicBezTo>
                  <a:lnTo>
                    <a:pt x="9300210" y="0"/>
                  </a:lnTo>
                  <a:cubicBezTo>
                    <a:pt x="9418320" y="0"/>
                    <a:pt x="9514586" y="96266"/>
                    <a:pt x="9514586" y="214376"/>
                  </a:cubicBezTo>
                  <a:lnTo>
                    <a:pt x="9514586" y="2128393"/>
                  </a:lnTo>
                  <a:cubicBezTo>
                    <a:pt x="9514586" y="2246503"/>
                    <a:pt x="9418320" y="2342769"/>
                    <a:pt x="9300210" y="2342769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6409963" y="8676361"/>
            <a:ext cx="5915130" cy="1136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432"/>
              </a:lnSpc>
            </a:pPr>
            <a:r>
              <a:rPr lang="en-US" sz="402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CONDICIONES DE VIDA DECENTES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749438" y="0"/>
            <a:ext cx="8538562" cy="10287000"/>
            <a:chOff x="0" y="0"/>
            <a:chExt cx="1138475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84788" cy="13716000"/>
            </a:xfrm>
            <a:custGeom>
              <a:avLst/>
              <a:gdLst/>
              <a:ahLst/>
              <a:cxnLst/>
              <a:rect l="l" t="t" r="r" b="b"/>
              <a:pathLst>
                <a:path w="11384788" h="13716000">
                  <a:moveTo>
                    <a:pt x="0" y="0"/>
                  </a:moveTo>
                  <a:lnTo>
                    <a:pt x="11384788" y="0"/>
                  </a:lnTo>
                  <a:lnTo>
                    <a:pt x="11384788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0392" r="-40392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028700" y="796357"/>
            <a:ext cx="14184820" cy="1762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90"/>
              </a:lnSpc>
            </a:pPr>
            <a:r>
              <a:rPr lang="en-US" sz="58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El derecho a la educación</a:t>
            </a:r>
          </a:p>
          <a:p>
            <a:pPr marL="0" lvl="0" indent="0" algn="l">
              <a:lnSpc>
                <a:spcPts val="6990"/>
              </a:lnSpc>
            </a:pPr>
            <a:r>
              <a:rPr lang="en-US" sz="58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– el fundamento de la integración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62000" y="3009900"/>
            <a:ext cx="8720738" cy="5731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72"/>
              </a:lnSpc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Educación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:</a:t>
            </a: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Permite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reconstruir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vida</a:t>
            </a:r>
            <a:endParaRPr lang="en-US" sz="2714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Apoya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integración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social</a:t>
            </a: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Reduce el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riesgo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exclusión</a:t>
            </a:r>
            <a:endParaRPr lang="en-US" sz="2714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Ayuda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a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superar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el trauma</a:t>
            </a:r>
          </a:p>
          <a:p>
            <a:pPr marL="620528" lvl="2" indent="-206843" algn="l">
              <a:lnSpc>
                <a:spcPts val="4072"/>
              </a:lnSpc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Garantías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internacionales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:</a:t>
            </a: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Convención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sobre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Derechos del Niño (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Artículos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22 y 28)</a:t>
            </a: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Convenio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Ginebra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(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Artículo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22)</a:t>
            </a:r>
          </a:p>
          <a:p>
            <a:pPr marL="620528" lvl="2" indent="-206843" algn="l">
              <a:lnSpc>
                <a:spcPts val="4072"/>
              </a:lnSpc>
              <a:buFont typeface="Arial"/>
              <a:buChar char="⚬"/>
            </a:pP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Declaración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Universal de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Derechos 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Humanos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(</a:t>
            </a:r>
            <a:r>
              <a:rPr lang="en-US" sz="2714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Artículo</a:t>
            </a:r>
            <a:r>
              <a:rPr lang="en-US" sz="2714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26)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941347" y="3046095"/>
            <a:ext cx="15551706" cy="6727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24"/>
              </a:lnSpc>
            </a:pPr>
            <a:r>
              <a:rPr lang="en-US" sz="2949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Barreras</a:t>
            </a:r>
            <a:r>
              <a:rPr lang="en-US" sz="2949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:</a:t>
            </a: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Falta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habilidades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lingüísticas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Trauma y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estrés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Falta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documentos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Discriminación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Sistemas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educativos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sobrecargados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algn="just">
              <a:lnSpc>
                <a:spcPts val="4424"/>
              </a:lnSpc>
            </a:pPr>
            <a:r>
              <a:rPr lang="en-US" sz="2949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Buenas</a:t>
            </a:r>
            <a:r>
              <a:rPr lang="en-US" sz="2949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 </a:t>
            </a:r>
            <a:r>
              <a:rPr lang="en-US" sz="2949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prácticas</a:t>
            </a:r>
            <a:r>
              <a:rPr lang="en-US" sz="2949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:</a:t>
            </a: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Soporte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lingüístico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Formación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profesores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Integración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intercultural</a:t>
            </a: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Reconocimiento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certificados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extranjeros</a:t>
            </a:r>
            <a:endParaRPr lang="en-US" sz="2949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4250" lvl="2" indent="-224750" algn="l">
              <a:lnSpc>
                <a:spcPts val="4424"/>
              </a:lnSpc>
              <a:buFont typeface="Arial"/>
              <a:buChar char="⚬"/>
            </a:pPr>
            <a:r>
              <a:rPr lang="en-US" sz="2949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Cooperación</a:t>
            </a:r>
            <a:r>
              <a:rPr lang="en-US" sz="2949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con ONG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941347" y="1028700"/>
            <a:ext cx="15070293" cy="1885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440"/>
              </a:lnSpc>
            </a:pPr>
            <a:r>
              <a:rPr lang="en-US" sz="62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Barreras y buenas prácticas en la educación de refugiados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32543" y="3305908"/>
            <a:ext cx="15602560" cy="5770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62"/>
              </a:lnSpc>
            </a:pPr>
            <a:r>
              <a:rPr lang="en-US" sz="2973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Los </a:t>
            </a:r>
            <a:r>
              <a:rPr lang="en-US" sz="2973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refugiados</a:t>
            </a:r>
            <a:r>
              <a:rPr lang="en-US" sz="2973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 </a:t>
            </a:r>
            <a:r>
              <a:rPr lang="en-US" sz="2973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necesitan</a:t>
            </a:r>
            <a:r>
              <a:rPr lang="en-US" sz="2973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:</a:t>
            </a: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Asistencia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legal y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administrativa</a:t>
            </a:r>
            <a:endParaRPr lang="en-US" sz="2973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Vivienda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y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apoyo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financiero</a:t>
            </a:r>
            <a:endParaRPr lang="en-US" sz="2973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Atención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psicológica</a:t>
            </a:r>
            <a:endParaRPr lang="en-US" sz="2973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Acceso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a la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educación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y al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mercado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 smtClean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laboral</a:t>
            </a:r>
            <a:endParaRPr lang="en-US" sz="2973" dirty="0" smtClean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marL="453308" lvl="2" algn="l">
              <a:lnSpc>
                <a:spcPts val="4462"/>
              </a:lnSpc>
            </a:pPr>
            <a:endParaRPr lang="en-US" sz="2973" dirty="0">
              <a:solidFill>
                <a:srgbClr val="212121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Open Sans"/>
            </a:endParaRPr>
          </a:p>
          <a:p>
            <a:pPr algn="l">
              <a:lnSpc>
                <a:spcPts val="4462"/>
              </a:lnSpc>
            </a:pPr>
            <a:r>
              <a:rPr lang="en-US" sz="2973" b="1" dirty="0" err="1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Conclusión</a:t>
            </a:r>
            <a:r>
              <a:rPr lang="en-US" sz="2973" b="1" dirty="0">
                <a:solidFill>
                  <a:srgbClr val="212121"/>
                </a:solidFill>
                <a:latin typeface="Arial" panose="020B0604020202020204" pitchFamily="34" charset="0"/>
                <a:ea typeface="Open Sans Bold"/>
                <a:cs typeface="Arial" panose="020B0604020202020204" pitchFamily="34" charset="0"/>
                <a:sym typeface="Open Sans Bold"/>
              </a:rPr>
              <a:t>:</a:t>
            </a: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Proteger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derechos de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refugiados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una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obligación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legal y moral de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los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Estados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  <a:p>
            <a:pPr marL="679962" lvl="2" indent="-226654" algn="l">
              <a:lnSpc>
                <a:spcPts val="4462"/>
              </a:lnSpc>
              <a:buFont typeface="Arial"/>
              <a:buChar char="⚬"/>
            </a:pP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educación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y la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integración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son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una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inversión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la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estabilidad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social y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el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futuro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de la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sociedad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en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su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 </a:t>
            </a:r>
            <a:r>
              <a:rPr lang="en-US" sz="2973" dirty="0" err="1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conjunto</a:t>
            </a:r>
            <a:r>
              <a:rPr lang="en-US" sz="2973" dirty="0">
                <a:solidFill>
                  <a:srgbClr val="212121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Open Sans"/>
              </a:rPr>
              <a:t>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92453" y="1047750"/>
            <a:ext cx="15331135" cy="1781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80"/>
              </a:lnSpc>
            </a:pPr>
            <a:r>
              <a:rPr lang="en-US" sz="59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Integración</a:t>
            </a:r>
            <a:r>
              <a:rPr lang="en-US" sz="59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y </a:t>
            </a:r>
            <a:r>
              <a:rPr lang="en-US" sz="59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apoyo</a:t>
            </a:r>
            <a:r>
              <a:rPr lang="en-US" sz="59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59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psicosocial</a:t>
            </a:r>
            <a:endParaRPr lang="en-US" sz="5900" b="1" dirty="0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l">
              <a:lnSpc>
                <a:spcPts val="7080"/>
              </a:lnSpc>
            </a:pPr>
            <a:r>
              <a:rPr lang="en-US" sz="59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- </a:t>
            </a:r>
            <a:r>
              <a:rPr lang="en-US" sz="59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resumen</a:t>
            </a:r>
            <a:endParaRPr lang="en-US" sz="5900" b="1" dirty="0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184644"/>
            <a:ext cx="4731753" cy="5917711"/>
            <a:chOff x="0" y="0"/>
            <a:chExt cx="6309004" cy="78902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08979" cy="7890256"/>
            </a:xfrm>
            <a:custGeom>
              <a:avLst/>
              <a:gdLst/>
              <a:ahLst/>
              <a:cxnLst/>
              <a:rect l="l" t="t" r="r" b="b"/>
              <a:pathLst>
                <a:path w="6308979" h="7890256">
                  <a:moveTo>
                    <a:pt x="0" y="0"/>
                  </a:moveTo>
                  <a:lnTo>
                    <a:pt x="6308979" y="0"/>
                  </a:lnTo>
                  <a:lnTo>
                    <a:pt x="6308979" y="7890256"/>
                  </a:lnTo>
                  <a:lnTo>
                    <a:pt x="0" y="78902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0006" r="-174" b="-10007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9252080" y="6788125"/>
            <a:ext cx="2645769" cy="2835697"/>
            <a:chOff x="0" y="0"/>
            <a:chExt cx="3527692" cy="378093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527679" cy="3780917"/>
            </a:xfrm>
            <a:custGeom>
              <a:avLst/>
              <a:gdLst/>
              <a:ahLst/>
              <a:cxnLst/>
              <a:rect l="l" t="t" r="r" b="b"/>
              <a:pathLst>
                <a:path w="3527679" h="3780917">
                  <a:moveTo>
                    <a:pt x="0" y="0"/>
                  </a:moveTo>
                  <a:lnTo>
                    <a:pt x="3527679" y="0"/>
                  </a:lnTo>
                  <a:lnTo>
                    <a:pt x="3527679" y="3780917"/>
                  </a:lnTo>
                  <a:lnTo>
                    <a:pt x="0" y="37809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8102" r="-28149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3546903" y="5245256"/>
            <a:ext cx="4731753" cy="5041744"/>
            <a:chOff x="0" y="0"/>
            <a:chExt cx="6309004" cy="672232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08979" cy="6722364"/>
            </a:xfrm>
            <a:custGeom>
              <a:avLst/>
              <a:gdLst/>
              <a:ahLst/>
              <a:cxnLst/>
              <a:rect l="l" t="t" r="r" b="b"/>
              <a:pathLst>
                <a:path w="6308979" h="6722364">
                  <a:moveTo>
                    <a:pt x="0" y="0"/>
                  </a:moveTo>
                  <a:lnTo>
                    <a:pt x="6308979" y="0"/>
                  </a:lnTo>
                  <a:lnTo>
                    <a:pt x="6308979" y="6722364"/>
                  </a:lnTo>
                  <a:lnTo>
                    <a:pt x="0" y="67223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8504" r="-39" b="-18503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7829902" y="505"/>
            <a:ext cx="8382714" cy="3525050"/>
            <a:chOff x="0" y="0"/>
            <a:chExt cx="11176952" cy="47000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176889" cy="4700016"/>
            </a:xfrm>
            <a:custGeom>
              <a:avLst/>
              <a:gdLst/>
              <a:ahLst/>
              <a:cxnLst/>
              <a:rect l="l" t="t" r="r" b="b"/>
              <a:pathLst>
                <a:path w="11176889" h="4700016">
                  <a:moveTo>
                    <a:pt x="0" y="0"/>
                  </a:moveTo>
                  <a:lnTo>
                    <a:pt x="11176889" y="0"/>
                  </a:lnTo>
                  <a:lnTo>
                    <a:pt x="11176889" y="4700016"/>
                  </a:lnTo>
                  <a:lnTo>
                    <a:pt x="0" y="47000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29250" b="-29365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5479113" y="3924300"/>
            <a:ext cx="8067789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</a:pPr>
            <a:r>
              <a:rPr lang="en-US" sz="8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Gracias por su atención.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rimeLastClassified xmlns="c386b454-eb5d-4e85-b5af-06e447cfddd7" xsi:nil="true"/>
    <lcf76f155ced4ddcb4097134ff3c332f xmlns="7bc31819-37d6-4bfc-b905-4964798a66b2">
      <Terms xmlns="http://schemas.microsoft.com/office/infopath/2007/PartnerControls"/>
    </lcf76f155ced4ddcb4097134ff3c332f>
    <CENTRE xmlns="7bc31819-37d6-4bfc-b905-4964798a66b2">El documento aborda los aspectos jurídicos y la política de integración de los refugiados, incluyendo definiciones internacionales, fuentes de protección de derechos (internacional, UE y nacional), derechos de los refugiados, barreras y buenas prácticas e</CENTRE>
    <PrimeClassificationStatus xmlns="c386b454-eb5d-4e85-b5af-06e447cfddd7" xsi:nil="true"/>
    <TaxCatchAll xmlns="c386b454-eb5d-4e85-b5af-06e447cfddd7" xsi:nil="true"/>
    <PrimeClassificationStatusDetails xmlns="c386b454-eb5d-4e85-b5af-06e447cfddd7" xsi:nil="true"/>
    <PrimeCorrectedByUser xmlns="c386b454-eb5d-4e85-b5af-06e447cfddd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A29D4C39D59C44E94967B0E875CF099" ma:contentTypeVersion="19" ma:contentTypeDescription="Crear nuevo documento." ma:contentTypeScope="" ma:versionID="2f41b54caddb72708c278a4ea0d4f37b">
  <xsd:schema xmlns:xsd="http://www.w3.org/2001/XMLSchema" xmlns:xs="http://www.w3.org/2001/XMLSchema" xmlns:p="http://schemas.microsoft.com/office/2006/metadata/properties" xmlns:ns2="7bc31819-37d6-4bfc-b905-4964798a66b2" xmlns:ns3="c386b454-eb5d-4e85-b5af-06e447cfddd7" targetNamespace="http://schemas.microsoft.com/office/2006/metadata/properties" ma:root="true" ma:fieldsID="2525cf0eb056d6926ae690ae58059c36" ns2:_="" ns3:_="">
    <xsd:import namespace="7bc31819-37d6-4bfc-b905-4964798a66b2"/>
    <xsd:import namespace="c386b454-eb5d-4e85-b5af-06e447cfdd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CENTRE" minOccurs="0"/>
                <xsd:element ref="ns3:PrimeClassificationStatus" minOccurs="0"/>
                <xsd:element ref="ns3:PrimeClassificationStatusDetails" minOccurs="0"/>
                <xsd:element ref="ns3:PrimeLastClassified" minOccurs="0"/>
                <xsd:element ref="ns3:PrimeCorrectedByUse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c31819-37d6-4bfc-b905-4964798a66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Etiquetas de imagen" ma:readOnly="false" ma:fieldId="{5cf76f15-5ced-4ddc-b409-7134ff3c332f}" ma:taxonomyMulti="true" ma:sspId="58b591b0-2a67-4417-9dd8-30910377c5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CENTRE" ma:index="21" nillable="true" ma:displayName="CENTRE" ma:description="CIEMPOZUELOS&#10;" ma:format="Dropdown" ma:internalName="CENTRE">
      <xsd:simpleType>
        <xsd:restriction base="dms:Note">
          <xsd:maxLength value="255"/>
        </xsd:restriction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86b454-eb5d-4e85-b5af-06e447cfddd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ce513ef-271d-4fc1-afbc-bfff6ba907b4}" ma:internalName="TaxCatchAll" ma:showField="CatchAllData" ma:web="c386b454-eb5d-4e85-b5af-06e447cfdd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rimeClassificationStatus" ma:index="22" nillable="true" ma:displayName="Estado del procesamiento" ma:internalName="PrimeClassificationStatus">
      <xsd:simpleType>
        <xsd:restriction base="dms:Text"/>
      </xsd:simpleType>
    </xsd:element>
    <xsd:element name="PrimeClassificationStatusDetails" ma:index="23" nillable="true" ma:displayName="Detalles sobre el procesamiento" ma:internalName="PrimeClassificationStatusDetails">
      <xsd:simpleType>
        <xsd:restriction base="dms:Note">
          <xsd:maxLength value="255"/>
        </xsd:restriction>
      </xsd:simpleType>
    </xsd:element>
    <xsd:element name="PrimeLastClassified" ma:index="24" nillable="true" ma:displayName="Procesado" ma:internalName="PrimeLastClassified">
      <xsd:simpleType>
        <xsd:restriction base="dms:DateTime"/>
      </xsd:simpleType>
    </xsd:element>
    <xsd:element name="PrimeCorrectedByUser" ma:index="25" nillable="true" ma:displayName="Corregida" ma:internalName="PrimeCorrectedByUser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AD81B5-7041-459A-9AA5-8E4EFB5E84B4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7bc31819-37d6-4bfc-b905-4964798a66b2"/>
    <ds:schemaRef ds:uri="http://schemas.microsoft.com/office/infopath/2007/PartnerControls"/>
    <ds:schemaRef ds:uri="http://purl.org/dc/terms/"/>
    <ds:schemaRef ds:uri="c386b454-eb5d-4e85-b5af-06e447cfddd7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1918B34-8E22-458E-894D-487448E3EE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AA4F85-C1E3-4AB1-AE69-5E5D30D44C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c31819-37d6-4bfc-b905-4964798a66b2"/>
    <ds:schemaRef ds:uri="c386b454-eb5d-4e85-b5af-06e447cfdd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519</Words>
  <Application>Microsoft Office PowerPoint</Application>
  <PresentationFormat>Personalizado</PresentationFormat>
  <Paragraphs>84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Open Sans Bold</vt:lpstr>
      <vt:lpstr>Open Sans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 ENG LEGAL ASPECTS AND INTEGRATION POLICY.pptx</dc:title>
  <cp:lastModifiedBy>Carlos Lopez Fernandez</cp:lastModifiedBy>
  <cp:revision>2</cp:revision>
  <dcterms:created xsi:type="dcterms:W3CDTF">2006-08-16T00:00:00Z</dcterms:created>
  <dcterms:modified xsi:type="dcterms:W3CDTF">2026-06-22T03:37:12Z</dcterms:modified>
  <dc:identifier>DAHIxzU6IPw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0x010100FA29D4C39D59C44E94967B0E875CF099</vt:lpwstr>
  </property>
</Properties>
</file>